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Default Extension="gif" ContentType="image/gif"/>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67"/>
  </p:notesMasterIdLst>
  <p:handoutMasterIdLst>
    <p:handoutMasterId r:id="rId68"/>
  </p:handoutMasterIdLst>
  <p:sldIdLst>
    <p:sldId id="312" r:id="rId2"/>
    <p:sldId id="329" r:id="rId3"/>
    <p:sldId id="308" r:id="rId4"/>
    <p:sldId id="314" r:id="rId5"/>
    <p:sldId id="272" r:id="rId6"/>
    <p:sldId id="264" r:id="rId7"/>
    <p:sldId id="300" r:id="rId8"/>
    <p:sldId id="297" r:id="rId9"/>
    <p:sldId id="287" r:id="rId10"/>
    <p:sldId id="331" r:id="rId11"/>
    <p:sldId id="288" r:id="rId12"/>
    <p:sldId id="291" r:id="rId13"/>
    <p:sldId id="285" r:id="rId14"/>
    <p:sldId id="306" r:id="rId15"/>
    <p:sldId id="305" r:id="rId16"/>
    <p:sldId id="335" r:id="rId17"/>
    <p:sldId id="333" r:id="rId18"/>
    <p:sldId id="341" r:id="rId19"/>
    <p:sldId id="345" r:id="rId20"/>
    <p:sldId id="346" r:id="rId21"/>
    <p:sldId id="334" r:id="rId22"/>
    <p:sldId id="340" r:id="rId23"/>
    <p:sldId id="336" r:id="rId24"/>
    <p:sldId id="337" r:id="rId25"/>
    <p:sldId id="338" r:id="rId26"/>
    <p:sldId id="339" r:id="rId27"/>
    <p:sldId id="344" r:id="rId28"/>
    <p:sldId id="343" r:id="rId29"/>
    <p:sldId id="301" r:id="rId30"/>
    <p:sldId id="265" r:id="rId31"/>
    <p:sldId id="257" r:id="rId32"/>
    <p:sldId id="309" r:id="rId33"/>
    <p:sldId id="313" r:id="rId34"/>
    <p:sldId id="298" r:id="rId35"/>
    <p:sldId id="296" r:id="rId36"/>
    <p:sldId id="295" r:id="rId37"/>
    <p:sldId id="347" r:id="rId38"/>
    <p:sldId id="348" r:id="rId39"/>
    <p:sldId id="316" r:id="rId40"/>
    <p:sldId id="332" r:id="rId41"/>
    <p:sldId id="324" r:id="rId42"/>
    <p:sldId id="325" r:id="rId43"/>
    <p:sldId id="326" r:id="rId44"/>
    <p:sldId id="327" r:id="rId45"/>
    <p:sldId id="328" r:id="rId46"/>
    <p:sldId id="322" r:id="rId47"/>
    <p:sldId id="315" r:id="rId48"/>
    <p:sldId id="317" r:id="rId49"/>
    <p:sldId id="318" r:id="rId50"/>
    <p:sldId id="320" r:id="rId51"/>
    <p:sldId id="321" r:id="rId52"/>
    <p:sldId id="319" r:id="rId53"/>
    <p:sldId id="311" r:id="rId54"/>
    <p:sldId id="310" r:id="rId55"/>
    <p:sldId id="259" r:id="rId56"/>
    <p:sldId id="262" r:id="rId57"/>
    <p:sldId id="260" r:id="rId58"/>
    <p:sldId id="261" r:id="rId59"/>
    <p:sldId id="274" r:id="rId60"/>
    <p:sldId id="276" r:id="rId61"/>
    <p:sldId id="277" r:id="rId62"/>
    <p:sldId id="275" r:id="rId63"/>
    <p:sldId id="266" r:id="rId64"/>
    <p:sldId id="269" r:id="rId65"/>
    <p:sldId id="342" r:id="rId66"/>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9" autoAdjust="0"/>
    <p:restoredTop sz="94660"/>
  </p:normalViewPr>
  <p:slideViewPr>
    <p:cSldViewPr>
      <p:cViewPr>
        <p:scale>
          <a:sx n="50" d="100"/>
          <a:sy n="50" d="100"/>
        </p:scale>
        <p:origin x="-3384" y="-139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79" d="100"/>
          <a:sy n="79" d="100"/>
        </p:scale>
        <p:origin x="-3990" y="-108"/>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5A6561-D538-4748-8B19-8C0A8BA564D9}"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S_tradnl"/>
        </a:p>
      </dgm:t>
    </dgm:pt>
    <dgm:pt modelId="{585C2214-F399-4377-AD14-1053F7D69986}">
      <dgm:prSet phldrT="[Texto]" custT="1"/>
      <dgm:spPr>
        <a:noFill/>
        <a:ln>
          <a:solidFill>
            <a:schemeClr val="tx1"/>
          </a:solidFill>
        </a:ln>
      </dgm:spPr>
      <dgm:t>
        <a:bodyPr/>
        <a:lstStyle/>
        <a:p>
          <a:r>
            <a:rPr lang="es-ES_tradnl" sz="1800" dirty="0" smtClean="0"/>
            <a:t>ISO 9001</a:t>
          </a:r>
          <a:endParaRPr lang="es-ES_tradnl" sz="1800" dirty="0"/>
        </a:p>
      </dgm:t>
    </dgm:pt>
    <dgm:pt modelId="{F6610154-E096-4658-BE00-A5C5D048A3C5}" type="parTrans" cxnId="{1883073F-38F8-4239-8C69-343E162EE8A0}">
      <dgm:prSet/>
      <dgm:spPr/>
      <dgm:t>
        <a:bodyPr/>
        <a:lstStyle/>
        <a:p>
          <a:endParaRPr lang="es-ES_tradnl"/>
        </a:p>
      </dgm:t>
    </dgm:pt>
    <dgm:pt modelId="{56806314-24A2-48ED-98D5-F23E2E98569D}" type="sibTrans" cxnId="{1883073F-38F8-4239-8C69-343E162EE8A0}">
      <dgm:prSet/>
      <dgm:spPr/>
      <dgm:t>
        <a:bodyPr/>
        <a:lstStyle/>
        <a:p>
          <a:endParaRPr lang="es-ES_tradnl"/>
        </a:p>
      </dgm:t>
    </dgm:pt>
    <dgm:pt modelId="{75CB7064-8439-4B79-A741-FD34404D17C9}">
      <dgm:prSet phldrT="[Texto]" custT="1"/>
      <dgm:spPr>
        <a:noFill/>
        <a:ln>
          <a:solidFill>
            <a:schemeClr val="tx1"/>
          </a:solidFill>
        </a:ln>
      </dgm:spPr>
      <dgm:t>
        <a:bodyPr/>
        <a:lstStyle/>
        <a:p>
          <a:r>
            <a:rPr lang="es-ES_tradnl" sz="1800" dirty="0" smtClean="0"/>
            <a:t>ISO 14001</a:t>
          </a:r>
          <a:endParaRPr lang="es-ES_tradnl" sz="1800" dirty="0"/>
        </a:p>
      </dgm:t>
    </dgm:pt>
    <dgm:pt modelId="{C85547B4-4744-447E-8AE7-1DAF626360E3}" type="parTrans" cxnId="{46D37A91-27CB-4625-A495-AA12DE457F8D}">
      <dgm:prSet/>
      <dgm:spPr/>
      <dgm:t>
        <a:bodyPr/>
        <a:lstStyle/>
        <a:p>
          <a:endParaRPr lang="es-ES_tradnl"/>
        </a:p>
      </dgm:t>
    </dgm:pt>
    <dgm:pt modelId="{A4268899-6C34-4071-9FDC-4D3CF22B9A3D}" type="sibTrans" cxnId="{46D37A91-27CB-4625-A495-AA12DE457F8D}">
      <dgm:prSet/>
      <dgm:spPr/>
      <dgm:t>
        <a:bodyPr/>
        <a:lstStyle/>
        <a:p>
          <a:endParaRPr lang="es-ES_tradnl"/>
        </a:p>
      </dgm:t>
    </dgm:pt>
    <dgm:pt modelId="{EE866EC5-336C-47B4-A5AF-E68C7CD5E6BB}">
      <dgm:prSet phldrT="[Texto]" custT="1"/>
      <dgm:spPr>
        <a:noFill/>
        <a:ln>
          <a:solidFill>
            <a:schemeClr val="tx1"/>
          </a:solidFill>
        </a:ln>
      </dgm:spPr>
      <dgm:t>
        <a:bodyPr/>
        <a:lstStyle/>
        <a:p>
          <a:r>
            <a:rPr lang="es-ES_tradnl" sz="1800" dirty="0" smtClean="0"/>
            <a:t>ISO 18001</a:t>
          </a:r>
          <a:endParaRPr lang="es-ES_tradnl" sz="1800" dirty="0"/>
        </a:p>
      </dgm:t>
    </dgm:pt>
    <dgm:pt modelId="{7E71A1B6-0259-4237-8136-D9FB91351F40}" type="parTrans" cxnId="{E1AF523D-387D-4ADC-BA4E-00FFDD2D8979}">
      <dgm:prSet/>
      <dgm:spPr/>
      <dgm:t>
        <a:bodyPr/>
        <a:lstStyle/>
        <a:p>
          <a:endParaRPr lang="es-ES_tradnl"/>
        </a:p>
      </dgm:t>
    </dgm:pt>
    <dgm:pt modelId="{468AFD40-A9CC-4467-9E74-A8C80C02270D}" type="sibTrans" cxnId="{E1AF523D-387D-4ADC-BA4E-00FFDD2D8979}">
      <dgm:prSet/>
      <dgm:spPr/>
      <dgm:t>
        <a:bodyPr/>
        <a:lstStyle/>
        <a:p>
          <a:endParaRPr lang="es-ES_tradnl"/>
        </a:p>
      </dgm:t>
    </dgm:pt>
    <dgm:pt modelId="{177FB0F9-6FA1-4A4C-A024-A8843E592218}" type="pres">
      <dgm:prSet presAssocID="{945A6561-D538-4748-8B19-8C0A8BA564D9}" presName="Name0" presStyleCnt="0">
        <dgm:presLayoutVars>
          <dgm:chMax val="7"/>
          <dgm:dir/>
          <dgm:animLvl val="lvl"/>
          <dgm:resizeHandles val="exact"/>
        </dgm:presLayoutVars>
      </dgm:prSet>
      <dgm:spPr/>
      <dgm:t>
        <a:bodyPr/>
        <a:lstStyle/>
        <a:p>
          <a:endParaRPr lang="es-ES_tradnl"/>
        </a:p>
      </dgm:t>
    </dgm:pt>
    <dgm:pt modelId="{BA16842E-270D-4D2A-AAC8-D965AA443981}" type="pres">
      <dgm:prSet presAssocID="{585C2214-F399-4377-AD14-1053F7D69986}" presName="circle1" presStyleLbl="node1" presStyleIdx="0" presStyleCnt="3" custLinFactNeighborX="1562" custLinFactNeighborY="1328"/>
      <dgm:spPr>
        <a:solidFill>
          <a:schemeClr val="bg1">
            <a:lumMod val="95000"/>
          </a:schemeClr>
        </a:solidFill>
        <a:ln>
          <a:solidFill>
            <a:schemeClr val="tx1"/>
          </a:solidFill>
        </a:ln>
      </dgm:spPr>
      <dgm:t>
        <a:bodyPr/>
        <a:lstStyle/>
        <a:p>
          <a:endParaRPr lang="es-ES_tradnl"/>
        </a:p>
      </dgm:t>
    </dgm:pt>
    <dgm:pt modelId="{A655601F-2522-43D3-BAC0-50D90A281D52}" type="pres">
      <dgm:prSet presAssocID="{585C2214-F399-4377-AD14-1053F7D69986}" presName="space" presStyleCnt="0"/>
      <dgm:spPr/>
    </dgm:pt>
    <dgm:pt modelId="{17CE6004-BF43-4487-AA9C-C779F0CEF038}" type="pres">
      <dgm:prSet presAssocID="{585C2214-F399-4377-AD14-1053F7D69986}" presName="rect1" presStyleLbl="alignAcc1" presStyleIdx="0" presStyleCnt="3" custLinFactNeighborX="1072" custLinFactNeighborY="1328"/>
      <dgm:spPr/>
      <dgm:t>
        <a:bodyPr/>
        <a:lstStyle/>
        <a:p>
          <a:endParaRPr lang="es-ES_tradnl"/>
        </a:p>
      </dgm:t>
    </dgm:pt>
    <dgm:pt modelId="{2151BD7B-EA29-49A5-A793-D920FF9D6EC8}" type="pres">
      <dgm:prSet presAssocID="{75CB7064-8439-4B79-A741-FD34404D17C9}" presName="vertSpace2" presStyleLbl="node1" presStyleIdx="0" presStyleCnt="3"/>
      <dgm:spPr/>
    </dgm:pt>
    <dgm:pt modelId="{91EA2B56-244F-4A9A-88AE-178D10A37B15}" type="pres">
      <dgm:prSet presAssocID="{75CB7064-8439-4B79-A741-FD34404D17C9}" presName="circle2" presStyleLbl="node1" presStyleIdx="1" presStyleCnt="3" custLinFactNeighborX="2403" custLinFactNeighborY="2043"/>
      <dgm:spPr>
        <a:noFill/>
        <a:ln>
          <a:solidFill>
            <a:schemeClr val="tx1"/>
          </a:solidFill>
        </a:ln>
      </dgm:spPr>
      <dgm:t>
        <a:bodyPr/>
        <a:lstStyle/>
        <a:p>
          <a:endParaRPr lang="es-ES_tradnl"/>
        </a:p>
      </dgm:t>
    </dgm:pt>
    <dgm:pt modelId="{F919670D-3E0B-42DC-A457-1ECA6014F2F9}" type="pres">
      <dgm:prSet presAssocID="{75CB7064-8439-4B79-A741-FD34404D17C9}" presName="rect2" presStyleLbl="alignAcc1" presStyleIdx="1" presStyleCnt="3" custLinFactNeighborY="7692"/>
      <dgm:spPr/>
      <dgm:t>
        <a:bodyPr/>
        <a:lstStyle/>
        <a:p>
          <a:endParaRPr lang="es-ES_tradnl"/>
        </a:p>
      </dgm:t>
    </dgm:pt>
    <dgm:pt modelId="{4DC172ED-BBFE-40E9-B5F3-8138C6CC8107}" type="pres">
      <dgm:prSet presAssocID="{EE866EC5-336C-47B4-A5AF-E68C7CD5E6BB}" presName="vertSpace3" presStyleLbl="node1" presStyleIdx="1" presStyleCnt="3"/>
      <dgm:spPr/>
    </dgm:pt>
    <dgm:pt modelId="{276E44B8-9020-43D2-8D32-90E15E78C46C}" type="pres">
      <dgm:prSet presAssocID="{EE866EC5-336C-47B4-A5AF-E68C7CD5E6BB}" presName="circle3" presStyleLbl="node1" presStyleIdx="2" presStyleCnt="3" custLinFactNeighborX="5206" custLinFactNeighborY="4426"/>
      <dgm:spPr>
        <a:noFill/>
        <a:ln>
          <a:solidFill>
            <a:schemeClr val="tx1"/>
          </a:solidFill>
        </a:ln>
      </dgm:spPr>
      <dgm:t>
        <a:bodyPr/>
        <a:lstStyle/>
        <a:p>
          <a:endParaRPr lang="es-ES_tradnl"/>
        </a:p>
      </dgm:t>
    </dgm:pt>
    <dgm:pt modelId="{1F20E782-7AE9-456E-9414-A7C643192753}" type="pres">
      <dgm:prSet presAssocID="{EE866EC5-336C-47B4-A5AF-E68C7CD5E6BB}" presName="rect3" presStyleLbl="alignAcc1" presStyleIdx="2" presStyleCnt="3" custLinFactNeighborX="1072" custLinFactNeighborY="4426"/>
      <dgm:spPr/>
      <dgm:t>
        <a:bodyPr/>
        <a:lstStyle/>
        <a:p>
          <a:endParaRPr lang="es-ES_tradnl"/>
        </a:p>
      </dgm:t>
    </dgm:pt>
    <dgm:pt modelId="{C91FC902-2040-4681-9211-92A04328391E}" type="pres">
      <dgm:prSet presAssocID="{585C2214-F399-4377-AD14-1053F7D69986}" presName="rect1ParTxNoCh" presStyleLbl="alignAcc1" presStyleIdx="2" presStyleCnt="3">
        <dgm:presLayoutVars>
          <dgm:chMax val="1"/>
          <dgm:bulletEnabled val="1"/>
        </dgm:presLayoutVars>
      </dgm:prSet>
      <dgm:spPr/>
      <dgm:t>
        <a:bodyPr/>
        <a:lstStyle/>
        <a:p>
          <a:endParaRPr lang="es-ES_tradnl"/>
        </a:p>
      </dgm:t>
    </dgm:pt>
    <dgm:pt modelId="{1E0936AB-C8D7-4EF1-9463-06829A0CB184}" type="pres">
      <dgm:prSet presAssocID="{75CB7064-8439-4B79-A741-FD34404D17C9}" presName="rect2ParTxNoCh" presStyleLbl="alignAcc1" presStyleIdx="2" presStyleCnt="3">
        <dgm:presLayoutVars>
          <dgm:chMax val="1"/>
          <dgm:bulletEnabled val="1"/>
        </dgm:presLayoutVars>
      </dgm:prSet>
      <dgm:spPr/>
      <dgm:t>
        <a:bodyPr/>
        <a:lstStyle/>
        <a:p>
          <a:endParaRPr lang="es-ES_tradnl"/>
        </a:p>
      </dgm:t>
    </dgm:pt>
    <dgm:pt modelId="{2D7BD47A-6F0E-4B22-AB02-54B8D1DD8433}" type="pres">
      <dgm:prSet presAssocID="{EE866EC5-336C-47B4-A5AF-E68C7CD5E6BB}" presName="rect3ParTxNoCh" presStyleLbl="alignAcc1" presStyleIdx="2" presStyleCnt="3">
        <dgm:presLayoutVars>
          <dgm:chMax val="1"/>
          <dgm:bulletEnabled val="1"/>
        </dgm:presLayoutVars>
      </dgm:prSet>
      <dgm:spPr/>
      <dgm:t>
        <a:bodyPr/>
        <a:lstStyle/>
        <a:p>
          <a:endParaRPr lang="es-ES_tradnl"/>
        </a:p>
      </dgm:t>
    </dgm:pt>
  </dgm:ptLst>
  <dgm:cxnLst>
    <dgm:cxn modelId="{8D52E2A1-45EC-4D8E-97F2-4ADE861CFECF}" type="presOf" srcId="{75CB7064-8439-4B79-A741-FD34404D17C9}" destId="{1E0936AB-C8D7-4EF1-9463-06829A0CB184}" srcOrd="1" destOrd="0" presId="urn:microsoft.com/office/officeart/2005/8/layout/target3"/>
    <dgm:cxn modelId="{1883073F-38F8-4239-8C69-343E162EE8A0}" srcId="{945A6561-D538-4748-8B19-8C0A8BA564D9}" destId="{585C2214-F399-4377-AD14-1053F7D69986}" srcOrd="0" destOrd="0" parTransId="{F6610154-E096-4658-BE00-A5C5D048A3C5}" sibTransId="{56806314-24A2-48ED-98D5-F23E2E98569D}"/>
    <dgm:cxn modelId="{4DE70052-C748-4D37-8379-EED0D4CC8D01}" type="presOf" srcId="{EE866EC5-336C-47B4-A5AF-E68C7CD5E6BB}" destId="{2D7BD47A-6F0E-4B22-AB02-54B8D1DD8433}" srcOrd="1" destOrd="0" presId="urn:microsoft.com/office/officeart/2005/8/layout/target3"/>
    <dgm:cxn modelId="{76C037AD-AC78-45C8-A585-6F8651A90D84}" type="presOf" srcId="{EE866EC5-336C-47B4-A5AF-E68C7CD5E6BB}" destId="{1F20E782-7AE9-456E-9414-A7C643192753}" srcOrd="0" destOrd="0" presId="urn:microsoft.com/office/officeart/2005/8/layout/target3"/>
    <dgm:cxn modelId="{02F41518-B0B3-403C-8BF8-D923B488347B}" type="presOf" srcId="{585C2214-F399-4377-AD14-1053F7D69986}" destId="{C91FC902-2040-4681-9211-92A04328391E}" srcOrd="1" destOrd="0" presId="urn:microsoft.com/office/officeart/2005/8/layout/target3"/>
    <dgm:cxn modelId="{3E4DA33B-C869-4EE2-A718-F34501D44EAC}" type="presOf" srcId="{75CB7064-8439-4B79-A741-FD34404D17C9}" destId="{F919670D-3E0B-42DC-A457-1ECA6014F2F9}" srcOrd="0" destOrd="0" presId="urn:microsoft.com/office/officeart/2005/8/layout/target3"/>
    <dgm:cxn modelId="{6F37949C-9A81-4111-B9D9-538A3A1870B1}" type="presOf" srcId="{585C2214-F399-4377-AD14-1053F7D69986}" destId="{17CE6004-BF43-4487-AA9C-C779F0CEF038}" srcOrd="0" destOrd="0" presId="urn:microsoft.com/office/officeart/2005/8/layout/target3"/>
    <dgm:cxn modelId="{E1AF523D-387D-4ADC-BA4E-00FFDD2D8979}" srcId="{945A6561-D538-4748-8B19-8C0A8BA564D9}" destId="{EE866EC5-336C-47B4-A5AF-E68C7CD5E6BB}" srcOrd="2" destOrd="0" parTransId="{7E71A1B6-0259-4237-8136-D9FB91351F40}" sibTransId="{468AFD40-A9CC-4467-9E74-A8C80C02270D}"/>
    <dgm:cxn modelId="{46D37A91-27CB-4625-A495-AA12DE457F8D}" srcId="{945A6561-D538-4748-8B19-8C0A8BA564D9}" destId="{75CB7064-8439-4B79-A741-FD34404D17C9}" srcOrd="1" destOrd="0" parTransId="{C85547B4-4744-447E-8AE7-1DAF626360E3}" sibTransId="{A4268899-6C34-4071-9FDC-4D3CF22B9A3D}"/>
    <dgm:cxn modelId="{8E5247E4-DEB3-4634-812F-0FE79C146143}" type="presOf" srcId="{945A6561-D538-4748-8B19-8C0A8BA564D9}" destId="{177FB0F9-6FA1-4A4C-A024-A8843E592218}" srcOrd="0" destOrd="0" presId="urn:microsoft.com/office/officeart/2005/8/layout/target3"/>
    <dgm:cxn modelId="{D07427F0-E3B1-47C9-B848-1704F64613EE}" type="presParOf" srcId="{177FB0F9-6FA1-4A4C-A024-A8843E592218}" destId="{BA16842E-270D-4D2A-AAC8-D965AA443981}" srcOrd="0" destOrd="0" presId="urn:microsoft.com/office/officeart/2005/8/layout/target3"/>
    <dgm:cxn modelId="{DA97F09C-1C00-4F66-9AC3-500D07960395}" type="presParOf" srcId="{177FB0F9-6FA1-4A4C-A024-A8843E592218}" destId="{A655601F-2522-43D3-BAC0-50D90A281D52}" srcOrd="1" destOrd="0" presId="urn:microsoft.com/office/officeart/2005/8/layout/target3"/>
    <dgm:cxn modelId="{32AEEED2-6834-4CA0-B318-C98CD787C97E}" type="presParOf" srcId="{177FB0F9-6FA1-4A4C-A024-A8843E592218}" destId="{17CE6004-BF43-4487-AA9C-C779F0CEF038}" srcOrd="2" destOrd="0" presId="urn:microsoft.com/office/officeart/2005/8/layout/target3"/>
    <dgm:cxn modelId="{7D6FADDB-FC62-4E8F-87F2-C90F99766D2A}" type="presParOf" srcId="{177FB0F9-6FA1-4A4C-A024-A8843E592218}" destId="{2151BD7B-EA29-49A5-A793-D920FF9D6EC8}" srcOrd="3" destOrd="0" presId="urn:microsoft.com/office/officeart/2005/8/layout/target3"/>
    <dgm:cxn modelId="{FDD33618-6FB0-44FA-A5A1-287BB864651F}" type="presParOf" srcId="{177FB0F9-6FA1-4A4C-A024-A8843E592218}" destId="{91EA2B56-244F-4A9A-88AE-178D10A37B15}" srcOrd="4" destOrd="0" presId="urn:microsoft.com/office/officeart/2005/8/layout/target3"/>
    <dgm:cxn modelId="{10CEA333-6F60-4066-8DB5-80ABEFB725EA}" type="presParOf" srcId="{177FB0F9-6FA1-4A4C-A024-A8843E592218}" destId="{F919670D-3E0B-42DC-A457-1ECA6014F2F9}" srcOrd="5" destOrd="0" presId="urn:microsoft.com/office/officeart/2005/8/layout/target3"/>
    <dgm:cxn modelId="{8396C9DB-DEAC-46A2-B674-213E16476E06}" type="presParOf" srcId="{177FB0F9-6FA1-4A4C-A024-A8843E592218}" destId="{4DC172ED-BBFE-40E9-B5F3-8138C6CC8107}" srcOrd="6" destOrd="0" presId="urn:microsoft.com/office/officeart/2005/8/layout/target3"/>
    <dgm:cxn modelId="{34692F15-6ACB-4D68-AC47-939305E1FE26}" type="presParOf" srcId="{177FB0F9-6FA1-4A4C-A024-A8843E592218}" destId="{276E44B8-9020-43D2-8D32-90E15E78C46C}" srcOrd="7" destOrd="0" presId="urn:microsoft.com/office/officeart/2005/8/layout/target3"/>
    <dgm:cxn modelId="{F4476178-0D4B-433D-842C-ACE4DF14A90D}" type="presParOf" srcId="{177FB0F9-6FA1-4A4C-A024-A8843E592218}" destId="{1F20E782-7AE9-456E-9414-A7C643192753}" srcOrd="8" destOrd="0" presId="urn:microsoft.com/office/officeart/2005/8/layout/target3"/>
    <dgm:cxn modelId="{0B489839-8F3B-4638-B9ED-3FEA88F4A122}" type="presParOf" srcId="{177FB0F9-6FA1-4A4C-A024-A8843E592218}" destId="{C91FC902-2040-4681-9211-92A04328391E}" srcOrd="9" destOrd="0" presId="urn:microsoft.com/office/officeart/2005/8/layout/target3"/>
    <dgm:cxn modelId="{BF68718C-448A-4179-87A3-C01BAD075FF9}" type="presParOf" srcId="{177FB0F9-6FA1-4A4C-A024-A8843E592218}" destId="{1E0936AB-C8D7-4EF1-9463-06829A0CB184}" srcOrd="10" destOrd="0" presId="urn:microsoft.com/office/officeart/2005/8/layout/target3"/>
    <dgm:cxn modelId="{F8E3FC32-8FC5-40F7-9773-C193883B1E55}" type="presParOf" srcId="{177FB0F9-6FA1-4A4C-A024-A8843E592218}" destId="{2D7BD47A-6F0E-4B22-AB02-54B8D1DD8433}"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4D2DE6-C76D-4062-BA91-614956EB8D49}" type="doc">
      <dgm:prSet loTypeId="urn:microsoft.com/office/officeart/2005/8/layout/hProcess9" loCatId="process" qsTypeId="urn:microsoft.com/office/officeart/2005/8/quickstyle/simple1" qsCatId="simple" csTypeId="urn:microsoft.com/office/officeart/2005/8/colors/accent1_2" csCatId="accent1" phldr="1"/>
      <dgm:spPr/>
    </dgm:pt>
    <dgm:pt modelId="{64FEBDB1-158C-407E-B715-950EC64BB287}">
      <dgm:prSet phldrT="[Texto]" custT="1"/>
      <dgm:spPr>
        <a:solidFill>
          <a:schemeClr val="bg1"/>
        </a:solidFill>
        <a:ln>
          <a:solidFill>
            <a:schemeClr val="tx1"/>
          </a:solidFill>
        </a:ln>
      </dgm:spPr>
      <dgm:t>
        <a:bodyPr/>
        <a:lstStyle/>
        <a:p>
          <a:r>
            <a:rPr lang="es-ES_tradnl" sz="1800" dirty="0" smtClean="0">
              <a:solidFill>
                <a:schemeClr val="tx1"/>
              </a:solidFill>
            </a:rPr>
            <a:t>EIA</a:t>
          </a:r>
          <a:endParaRPr lang="es-ES_tradnl" sz="1800" dirty="0">
            <a:solidFill>
              <a:schemeClr val="tx1"/>
            </a:solidFill>
          </a:endParaRPr>
        </a:p>
      </dgm:t>
    </dgm:pt>
    <dgm:pt modelId="{CCAEFCC9-1613-44C6-BE47-27A6F49D9B11}" type="parTrans" cxnId="{7FEFF126-0C46-4401-9FB1-7A58D34E3C28}">
      <dgm:prSet/>
      <dgm:spPr/>
      <dgm:t>
        <a:bodyPr/>
        <a:lstStyle/>
        <a:p>
          <a:endParaRPr lang="es-ES_tradnl"/>
        </a:p>
      </dgm:t>
    </dgm:pt>
    <dgm:pt modelId="{DB1396BE-9B9A-4064-9DB2-BA6A7BB297E6}" type="sibTrans" cxnId="{7FEFF126-0C46-4401-9FB1-7A58D34E3C28}">
      <dgm:prSet/>
      <dgm:spPr/>
      <dgm:t>
        <a:bodyPr/>
        <a:lstStyle/>
        <a:p>
          <a:endParaRPr lang="es-ES_tradnl"/>
        </a:p>
      </dgm:t>
    </dgm:pt>
    <dgm:pt modelId="{02B2EF9F-B563-4590-819B-6506848793FB}">
      <dgm:prSet phldrT="[Texto]" custT="1"/>
      <dgm:spPr>
        <a:solidFill>
          <a:schemeClr val="bg1"/>
        </a:solidFill>
        <a:ln>
          <a:solidFill>
            <a:schemeClr val="tx1"/>
          </a:solidFill>
        </a:ln>
      </dgm:spPr>
      <dgm:t>
        <a:bodyPr/>
        <a:lstStyle/>
        <a:p>
          <a:r>
            <a:rPr lang="es-ES_tradnl" sz="1800" dirty="0" smtClean="0">
              <a:solidFill>
                <a:schemeClr val="tx1"/>
              </a:solidFill>
            </a:rPr>
            <a:t>PGA</a:t>
          </a:r>
        </a:p>
      </dgm:t>
    </dgm:pt>
    <dgm:pt modelId="{CA1E3363-E1E8-43F5-825A-17FF7B95454F}" type="parTrans" cxnId="{A1AB1608-C07F-4E12-B700-61DE670AB346}">
      <dgm:prSet/>
      <dgm:spPr/>
      <dgm:t>
        <a:bodyPr/>
        <a:lstStyle/>
        <a:p>
          <a:endParaRPr lang="es-ES_tradnl"/>
        </a:p>
      </dgm:t>
    </dgm:pt>
    <dgm:pt modelId="{95E97915-F26E-4ECF-B421-723F9A987418}" type="sibTrans" cxnId="{A1AB1608-C07F-4E12-B700-61DE670AB346}">
      <dgm:prSet/>
      <dgm:spPr/>
      <dgm:t>
        <a:bodyPr/>
        <a:lstStyle/>
        <a:p>
          <a:endParaRPr lang="es-ES_tradnl"/>
        </a:p>
      </dgm:t>
    </dgm:pt>
    <dgm:pt modelId="{685B75A9-4059-45F0-BED6-68A74DC123E9}">
      <dgm:prSet phldrT="[Texto]" custT="1"/>
      <dgm:spPr>
        <a:solidFill>
          <a:schemeClr val="bg1"/>
        </a:solidFill>
        <a:ln>
          <a:solidFill>
            <a:schemeClr val="tx1"/>
          </a:solidFill>
        </a:ln>
      </dgm:spPr>
      <dgm:t>
        <a:bodyPr/>
        <a:lstStyle/>
        <a:p>
          <a:r>
            <a:rPr lang="es-ES_tradnl" sz="1800" dirty="0" smtClean="0">
              <a:solidFill>
                <a:schemeClr val="tx1"/>
              </a:solidFill>
            </a:rPr>
            <a:t>SGA</a:t>
          </a:r>
        </a:p>
      </dgm:t>
    </dgm:pt>
    <dgm:pt modelId="{752D2122-FF4C-48B0-92A6-A8A9FBCA033D}" type="parTrans" cxnId="{0000165A-84D6-45C5-8B9A-8B8A382F8295}">
      <dgm:prSet/>
      <dgm:spPr/>
      <dgm:t>
        <a:bodyPr/>
        <a:lstStyle/>
        <a:p>
          <a:endParaRPr lang="es-ES_tradnl"/>
        </a:p>
      </dgm:t>
    </dgm:pt>
    <dgm:pt modelId="{E4885CEA-4B3B-4581-9495-2A83EDB81D97}" type="sibTrans" cxnId="{0000165A-84D6-45C5-8B9A-8B8A382F8295}">
      <dgm:prSet/>
      <dgm:spPr/>
      <dgm:t>
        <a:bodyPr/>
        <a:lstStyle/>
        <a:p>
          <a:endParaRPr lang="es-ES_tradnl"/>
        </a:p>
      </dgm:t>
    </dgm:pt>
    <dgm:pt modelId="{EFEB0060-2443-4075-8CDA-8AC73C9C3AB4}" type="pres">
      <dgm:prSet presAssocID="{5B4D2DE6-C76D-4062-BA91-614956EB8D49}" presName="CompostProcess" presStyleCnt="0">
        <dgm:presLayoutVars>
          <dgm:dir/>
          <dgm:resizeHandles val="exact"/>
        </dgm:presLayoutVars>
      </dgm:prSet>
      <dgm:spPr/>
    </dgm:pt>
    <dgm:pt modelId="{8E7D2EDC-5841-4B6F-B272-8A441DE168B5}" type="pres">
      <dgm:prSet presAssocID="{5B4D2DE6-C76D-4062-BA91-614956EB8D49}" presName="arrow" presStyleLbl="bgShp" presStyleIdx="0" presStyleCnt="1"/>
      <dgm:spPr>
        <a:solidFill>
          <a:schemeClr val="bg1">
            <a:lumMod val="95000"/>
          </a:schemeClr>
        </a:solidFill>
        <a:ln>
          <a:solidFill>
            <a:schemeClr val="tx1"/>
          </a:solidFill>
        </a:ln>
      </dgm:spPr>
    </dgm:pt>
    <dgm:pt modelId="{5E57C414-A59E-4409-9FC0-A0503405ABBC}" type="pres">
      <dgm:prSet presAssocID="{5B4D2DE6-C76D-4062-BA91-614956EB8D49}" presName="linearProcess" presStyleCnt="0"/>
      <dgm:spPr/>
    </dgm:pt>
    <dgm:pt modelId="{AA01F995-EEF5-471D-AF37-FFF70819FE7F}" type="pres">
      <dgm:prSet presAssocID="{64FEBDB1-158C-407E-B715-950EC64BB287}" presName="textNode" presStyleLbl="node1" presStyleIdx="0" presStyleCnt="3">
        <dgm:presLayoutVars>
          <dgm:bulletEnabled val="1"/>
        </dgm:presLayoutVars>
      </dgm:prSet>
      <dgm:spPr/>
      <dgm:t>
        <a:bodyPr/>
        <a:lstStyle/>
        <a:p>
          <a:endParaRPr lang="es-ES_tradnl"/>
        </a:p>
      </dgm:t>
    </dgm:pt>
    <dgm:pt modelId="{7BA0D8D5-A10D-48AA-9806-D3D344D77688}" type="pres">
      <dgm:prSet presAssocID="{DB1396BE-9B9A-4064-9DB2-BA6A7BB297E6}" presName="sibTrans" presStyleCnt="0"/>
      <dgm:spPr/>
    </dgm:pt>
    <dgm:pt modelId="{7738AA87-D4F5-4C14-B8BC-7A310E75947F}" type="pres">
      <dgm:prSet presAssocID="{02B2EF9F-B563-4590-819B-6506848793FB}" presName="textNode" presStyleLbl="node1" presStyleIdx="1" presStyleCnt="3">
        <dgm:presLayoutVars>
          <dgm:bulletEnabled val="1"/>
        </dgm:presLayoutVars>
      </dgm:prSet>
      <dgm:spPr/>
      <dgm:t>
        <a:bodyPr/>
        <a:lstStyle/>
        <a:p>
          <a:endParaRPr lang="es-ES_tradnl"/>
        </a:p>
      </dgm:t>
    </dgm:pt>
    <dgm:pt modelId="{F71447E6-6C51-497F-8339-46AF8D55FF3C}" type="pres">
      <dgm:prSet presAssocID="{95E97915-F26E-4ECF-B421-723F9A987418}" presName="sibTrans" presStyleCnt="0"/>
      <dgm:spPr/>
    </dgm:pt>
    <dgm:pt modelId="{1269A94D-1999-4D26-A041-ED4C1716DBD2}" type="pres">
      <dgm:prSet presAssocID="{685B75A9-4059-45F0-BED6-68A74DC123E9}" presName="textNode" presStyleLbl="node1" presStyleIdx="2" presStyleCnt="3">
        <dgm:presLayoutVars>
          <dgm:bulletEnabled val="1"/>
        </dgm:presLayoutVars>
      </dgm:prSet>
      <dgm:spPr/>
      <dgm:t>
        <a:bodyPr/>
        <a:lstStyle/>
        <a:p>
          <a:endParaRPr lang="es-ES_tradnl"/>
        </a:p>
      </dgm:t>
    </dgm:pt>
  </dgm:ptLst>
  <dgm:cxnLst>
    <dgm:cxn modelId="{9CEF11D2-294A-49EB-86CE-777262E91B47}" type="presOf" srcId="{5B4D2DE6-C76D-4062-BA91-614956EB8D49}" destId="{EFEB0060-2443-4075-8CDA-8AC73C9C3AB4}" srcOrd="0" destOrd="0" presId="urn:microsoft.com/office/officeart/2005/8/layout/hProcess9"/>
    <dgm:cxn modelId="{FA0EC8FF-4AB7-4AF5-B715-53C562F174F2}" type="presOf" srcId="{64FEBDB1-158C-407E-B715-950EC64BB287}" destId="{AA01F995-EEF5-471D-AF37-FFF70819FE7F}" srcOrd="0" destOrd="0" presId="urn:microsoft.com/office/officeart/2005/8/layout/hProcess9"/>
    <dgm:cxn modelId="{A1AB1608-C07F-4E12-B700-61DE670AB346}" srcId="{5B4D2DE6-C76D-4062-BA91-614956EB8D49}" destId="{02B2EF9F-B563-4590-819B-6506848793FB}" srcOrd="1" destOrd="0" parTransId="{CA1E3363-E1E8-43F5-825A-17FF7B95454F}" sibTransId="{95E97915-F26E-4ECF-B421-723F9A987418}"/>
    <dgm:cxn modelId="{3B37B543-8C24-4DC0-8834-D0CFEC8197E2}" type="presOf" srcId="{02B2EF9F-B563-4590-819B-6506848793FB}" destId="{7738AA87-D4F5-4C14-B8BC-7A310E75947F}" srcOrd="0" destOrd="0" presId="urn:microsoft.com/office/officeart/2005/8/layout/hProcess9"/>
    <dgm:cxn modelId="{82D02D0A-E4F4-4561-9748-8856784A952A}" type="presOf" srcId="{685B75A9-4059-45F0-BED6-68A74DC123E9}" destId="{1269A94D-1999-4D26-A041-ED4C1716DBD2}" srcOrd="0" destOrd="0" presId="urn:microsoft.com/office/officeart/2005/8/layout/hProcess9"/>
    <dgm:cxn modelId="{7FEFF126-0C46-4401-9FB1-7A58D34E3C28}" srcId="{5B4D2DE6-C76D-4062-BA91-614956EB8D49}" destId="{64FEBDB1-158C-407E-B715-950EC64BB287}" srcOrd="0" destOrd="0" parTransId="{CCAEFCC9-1613-44C6-BE47-27A6F49D9B11}" sibTransId="{DB1396BE-9B9A-4064-9DB2-BA6A7BB297E6}"/>
    <dgm:cxn modelId="{0000165A-84D6-45C5-8B9A-8B8A382F8295}" srcId="{5B4D2DE6-C76D-4062-BA91-614956EB8D49}" destId="{685B75A9-4059-45F0-BED6-68A74DC123E9}" srcOrd="2" destOrd="0" parTransId="{752D2122-FF4C-48B0-92A6-A8A9FBCA033D}" sibTransId="{E4885CEA-4B3B-4581-9495-2A83EDB81D97}"/>
    <dgm:cxn modelId="{DC8A4C60-6817-4350-9F66-001EACB272C7}" type="presParOf" srcId="{EFEB0060-2443-4075-8CDA-8AC73C9C3AB4}" destId="{8E7D2EDC-5841-4B6F-B272-8A441DE168B5}" srcOrd="0" destOrd="0" presId="urn:microsoft.com/office/officeart/2005/8/layout/hProcess9"/>
    <dgm:cxn modelId="{5DB61D5E-502C-4B9C-B369-AAD70A7DD97E}" type="presParOf" srcId="{EFEB0060-2443-4075-8CDA-8AC73C9C3AB4}" destId="{5E57C414-A59E-4409-9FC0-A0503405ABBC}" srcOrd="1" destOrd="0" presId="urn:microsoft.com/office/officeart/2005/8/layout/hProcess9"/>
    <dgm:cxn modelId="{5D548256-9344-45F8-8499-3A05BF824932}" type="presParOf" srcId="{5E57C414-A59E-4409-9FC0-A0503405ABBC}" destId="{AA01F995-EEF5-471D-AF37-FFF70819FE7F}" srcOrd="0" destOrd="0" presId="urn:microsoft.com/office/officeart/2005/8/layout/hProcess9"/>
    <dgm:cxn modelId="{F8987298-6618-45F8-BDC6-8DFA6CD22DC5}" type="presParOf" srcId="{5E57C414-A59E-4409-9FC0-A0503405ABBC}" destId="{7BA0D8D5-A10D-48AA-9806-D3D344D77688}" srcOrd="1" destOrd="0" presId="urn:microsoft.com/office/officeart/2005/8/layout/hProcess9"/>
    <dgm:cxn modelId="{26E4F37F-4EB4-4755-9379-77296C2AB0B4}" type="presParOf" srcId="{5E57C414-A59E-4409-9FC0-A0503405ABBC}" destId="{7738AA87-D4F5-4C14-B8BC-7A310E75947F}" srcOrd="2" destOrd="0" presId="urn:microsoft.com/office/officeart/2005/8/layout/hProcess9"/>
    <dgm:cxn modelId="{7AA914A6-A7F8-4196-8E77-8BE3BC7850DE}" type="presParOf" srcId="{5E57C414-A59E-4409-9FC0-A0503405ABBC}" destId="{F71447E6-6C51-497F-8339-46AF8D55FF3C}" srcOrd="3" destOrd="0" presId="urn:microsoft.com/office/officeart/2005/8/layout/hProcess9"/>
    <dgm:cxn modelId="{64DDD19F-4C6B-437D-9758-7387F73F7B8F}" type="presParOf" srcId="{5E57C414-A59E-4409-9FC0-A0503405ABBC}" destId="{1269A94D-1999-4D26-A041-ED4C1716DBD2}" srcOrd="4" destOrd="0" presId="urn:microsoft.com/office/officeart/2005/8/layout/hProcess9"/>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16842E-270D-4D2A-AAC8-D965AA443981}">
      <dsp:nvSpPr>
        <dsp:cNvPr id="0" name=""/>
        <dsp:cNvSpPr/>
      </dsp:nvSpPr>
      <dsp:spPr>
        <a:xfrm>
          <a:off x="31739" y="26984"/>
          <a:ext cx="2032000" cy="2032000"/>
        </a:xfrm>
        <a:prstGeom prst="pie">
          <a:avLst>
            <a:gd name="adj1" fmla="val 5400000"/>
            <a:gd name="adj2" fmla="val 16200000"/>
          </a:avLst>
        </a:prstGeom>
        <a:solidFill>
          <a:schemeClr val="bg1">
            <a:lumMod val="95000"/>
          </a:schemeClr>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17CE6004-BF43-4487-AA9C-C779F0CEF038}">
      <dsp:nvSpPr>
        <dsp:cNvPr id="0" name=""/>
        <dsp:cNvSpPr/>
      </dsp:nvSpPr>
      <dsp:spPr>
        <a:xfrm>
          <a:off x="1016000" y="0"/>
          <a:ext cx="2960694" cy="2032000"/>
        </a:xfrm>
        <a:prstGeom prst="rect">
          <a:avLst/>
        </a:prstGeom>
        <a:no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t>ISO 9001</a:t>
          </a:r>
          <a:endParaRPr lang="es-ES_tradnl" sz="1800" kern="1200" dirty="0"/>
        </a:p>
      </dsp:txBody>
      <dsp:txXfrm>
        <a:off x="1016000" y="0"/>
        <a:ext cx="2960694" cy="609601"/>
      </dsp:txXfrm>
    </dsp:sp>
    <dsp:sp modelId="{91EA2B56-244F-4A9A-88AE-178D10A37B15}">
      <dsp:nvSpPr>
        <dsp:cNvPr id="0" name=""/>
        <dsp:cNvSpPr/>
      </dsp:nvSpPr>
      <dsp:spPr>
        <a:xfrm>
          <a:off x="387339" y="636585"/>
          <a:ext cx="1320798" cy="1320798"/>
        </a:xfrm>
        <a:prstGeom prst="pie">
          <a:avLst>
            <a:gd name="adj1" fmla="val 5400000"/>
            <a:gd name="adj2" fmla="val 16200000"/>
          </a:avLst>
        </a:prstGeom>
        <a:no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F919670D-3E0B-42DC-A457-1ECA6014F2F9}">
      <dsp:nvSpPr>
        <dsp:cNvPr id="0" name=""/>
        <dsp:cNvSpPr/>
      </dsp:nvSpPr>
      <dsp:spPr>
        <a:xfrm>
          <a:off x="1016000" y="711197"/>
          <a:ext cx="2960694" cy="1320798"/>
        </a:xfrm>
        <a:prstGeom prst="rect">
          <a:avLst/>
        </a:prstGeom>
        <a:no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t>ISO 14001</a:t>
          </a:r>
          <a:endParaRPr lang="es-ES_tradnl" sz="1800" kern="1200" dirty="0"/>
        </a:p>
      </dsp:txBody>
      <dsp:txXfrm>
        <a:off x="1016000" y="711197"/>
        <a:ext cx="2960694" cy="609599"/>
      </dsp:txXfrm>
    </dsp:sp>
    <dsp:sp modelId="{276E44B8-9020-43D2-8D32-90E15E78C46C}">
      <dsp:nvSpPr>
        <dsp:cNvPr id="0" name=""/>
        <dsp:cNvSpPr/>
      </dsp:nvSpPr>
      <dsp:spPr>
        <a:xfrm>
          <a:off x="742936" y="1246181"/>
          <a:ext cx="609599" cy="609599"/>
        </a:xfrm>
        <a:prstGeom prst="pie">
          <a:avLst>
            <a:gd name="adj1" fmla="val 5400000"/>
            <a:gd name="adj2" fmla="val 16200000"/>
          </a:avLst>
        </a:prstGeom>
        <a:no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1F20E782-7AE9-456E-9414-A7C643192753}">
      <dsp:nvSpPr>
        <dsp:cNvPr id="0" name=""/>
        <dsp:cNvSpPr/>
      </dsp:nvSpPr>
      <dsp:spPr>
        <a:xfrm>
          <a:off x="1015999" y="1246181"/>
          <a:ext cx="2960694" cy="609599"/>
        </a:xfrm>
        <a:prstGeom prst="rect">
          <a:avLst/>
        </a:prstGeom>
        <a:no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t>ISO 18001</a:t>
          </a:r>
          <a:endParaRPr lang="es-ES_tradnl" sz="1800" kern="1200" dirty="0"/>
        </a:p>
      </dsp:txBody>
      <dsp:txXfrm>
        <a:off x="1015999" y="1246181"/>
        <a:ext cx="2960694" cy="6095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7D2EDC-5841-4B6F-B272-8A441DE168B5}">
      <dsp:nvSpPr>
        <dsp:cNvPr id="0" name=""/>
        <dsp:cNvSpPr/>
      </dsp:nvSpPr>
      <dsp:spPr>
        <a:xfrm>
          <a:off x="271462" y="0"/>
          <a:ext cx="3076578" cy="1857388"/>
        </a:xfrm>
        <a:prstGeom prst="rightArrow">
          <a:avLst/>
        </a:prstGeom>
        <a:solidFill>
          <a:schemeClr val="bg1">
            <a:lumMod val="95000"/>
          </a:schemeClr>
        </a:solidFill>
        <a:ln>
          <a:solidFill>
            <a:schemeClr val="tx1"/>
          </a:solidFill>
        </a:ln>
        <a:effectLst/>
      </dsp:spPr>
      <dsp:style>
        <a:lnRef idx="0">
          <a:scrgbClr r="0" g="0" b="0"/>
        </a:lnRef>
        <a:fillRef idx="1">
          <a:scrgbClr r="0" g="0" b="0"/>
        </a:fillRef>
        <a:effectRef idx="0">
          <a:scrgbClr r="0" g="0" b="0"/>
        </a:effectRef>
        <a:fontRef idx="minor"/>
      </dsp:style>
    </dsp:sp>
    <dsp:sp modelId="{AA01F995-EEF5-471D-AF37-FFF70819FE7F}">
      <dsp:nvSpPr>
        <dsp:cNvPr id="0" name=""/>
        <dsp:cNvSpPr/>
      </dsp:nvSpPr>
      <dsp:spPr>
        <a:xfrm>
          <a:off x="0" y="557216"/>
          <a:ext cx="1085851" cy="742955"/>
        </a:xfrm>
        <a:prstGeom prst="roundRect">
          <a:avLst/>
        </a:prstGeom>
        <a:solidFill>
          <a:schemeClr val="bg1"/>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solidFill>
                <a:schemeClr val="tx1"/>
              </a:solidFill>
            </a:rPr>
            <a:t>EIA</a:t>
          </a:r>
          <a:endParaRPr lang="es-ES_tradnl" sz="1800" kern="1200" dirty="0">
            <a:solidFill>
              <a:schemeClr val="tx1"/>
            </a:solidFill>
          </a:endParaRPr>
        </a:p>
      </dsp:txBody>
      <dsp:txXfrm>
        <a:off x="0" y="557216"/>
        <a:ext cx="1085851" cy="742955"/>
      </dsp:txXfrm>
    </dsp:sp>
    <dsp:sp modelId="{7738AA87-D4F5-4C14-B8BC-7A310E75947F}">
      <dsp:nvSpPr>
        <dsp:cNvPr id="0" name=""/>
        <dsp:cNvSpPr/>
      </dsp:nvSpPr>
      <dsp:spPr>
        <a:xfrm>
          <a:off x="1266826" y="557216"/>
          <a:ext cx="1085851" cy="742955"/>
        </a:xfrm>
        <a:prstGeom prst="roundRect">
          <a:avLst/>
        </a:prstGeom>
        <a:solidFill>
          <a:schemeClr val="bg1"/>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solidFill>
                <a:schemeClr val="tx1"/>
              </a:solidFill>
            </a:rPr>
            <a:t>PGA</a:t>
          </a:r>
        </a:p>
      </dsp:txBody>
      <dsp:txXfrm>
        <a:off x="1266826" y="557216"/>
        <a:ext cx="1085851" cy="742955"/>
      </dsp:txXfrm>
    </dsp:sp>
    <dsp:sp modelId="{1269A94D-1999-4D26-A041-ED4C1716DBD2}">
      <dsp:nvSpPr>
        <dsp:cNvPr id="0" name=""/>
        <dsp:cNvSpPr/>
      </dsp:nvSpPr>
      <dsp:spPr>
        <a:xfrm>
          <a:off x="2533652" y="557216"/>
          <a:ext cx="1085851" cy="742955"/>
        </a:xfrm>
        <a:prstGeom prst="roundRect">
          <a:avLst/>
        </a:prstGeom>
        <a:solidFill>
          <a:schemeClr val="bg1"/>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solidFill>
                <a:schemeClr val="tx1"/>
              </a:solidFill>
            </a:rPr>
            <a:t>SGA</a:t>
          </a:r>
        </a:p>
      </dsp:txBody>
      <dsp:txXfrm>
        <a:off x="2533652" y="557216"/>
        <a:ext cx="1085851" cy="74295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cs typeface="Arial" charset="0"/>
              </a:defRPr>
            </a:lvl1pPr>
          </a:lstStyle>
          <a:p>
            <a:pPr>
              <a:defRPr/>
            </a:pPr>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cs typeface="Arial" charset="0"/>
              </a:defRPr>
            </a:lvl1pPr>
          </a:lstStyle>
          <a:p>
            <a:pPr>
              <a:defRPr/>
            </a:pPr>
            <a:fld id="{E0108232-C2BA-40C4-BE73-E632491CBE4B}" type="datetimeFigureOut">
              <a:rPr lang="es-ES"/>
              <a:pPr>
                <a:defRPr/>
              </a:pPr>
              <a:t>08/12/2012</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cs typeface="Arial" charset="0"/>
              </a:defRPr>
            </a:lvl1pPr>
          </a:lstStyle>
          <a:p>
            <a:pPr>
              <a:defRPr/>
            </a:pPr>
            <a:endParaRPr lang="es-ES"/>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cs typeface="Arial" charset="0"/>
              </a:defRPr>
            </a:lvl1pPr>
          </a:lstStyle>
          <a:p>
            <a:pPr>
              <a:defRPr/>
            </a:pPr>
            <a:fld id="{0C4EC0A6-B027-469B-9FF9-8A593E83042E}"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pitchFamily="34" charset="0"/>
                <a:cs typeface="Arial" pitchFamily="34" charset="0"/>
              </a:defRPr>
            </a:lvl1pPr>
          </a:lstStyle>
          <a:p>
            <a:pPr>
              <a:defRPr/>
            </a:pPr>
            <a:endParaRPr lang="es-ES"/>
          </a:p>
        </p:txBody>
      </p:sp>
      <p:sp>
        <p:nvSpPr>
          <p:cNvPr id="3379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pitchFamily="34" charset="0"/>
                <a:cs typeface="Arial" pitchFamily="34" charset="0"/>
              </a:defRPr>
            </a:lvl1pPr>
          </a:lstStyle>
          <a:p>
            <a:pPr>
              <a:defRPr/>
            </a:pPr>
            <a:endParaRPr lang="es-ES"/>
          </a:p>
        </p:txBody>
      </p:sp>
      <p:sp>
        <p:nvSpPr>
          <p:cNvPr id="7578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Arial" pitchFamily="34" charset="0"/>
                <a:cs typeface="Arial" pitchFamily="34" charset="0"/>
              </a:defRPr>
            </a:lvl1pPr>
          </a:lstStyle>
          <a:p>
            <a:pPr>
              <a:defRPr/>
            </a:pPr>
            <a:endParaRPr lang="es-E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pitchFamily="34" charset="0"/>
                <a:cs typeface="Arial" pitchFamily="34" charset="0"/>
              </a:defRPr>
            </a:lvl1pPr>
          </a:lstStyle>
          <a:p>
            <a:pPr>
              <a:defRPr/>
            </a:pPr>
            <a:fld id="{D809F902-D0EB-4C1C-A347-7809198DDD54}"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6E0317C-A254-4454-9204-DD08A7DE522E}" type="slidenum">
              <a:rPr lang="es-ES" smtClean="0"/>
              <a:pPr/>
              <a:t>1</a:t>
            </a:fld>
            <a:endParaRPr lang="es-E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92FCD4C-03CD-44D2-95C7-A72CE6935F44}" type="slidenum">
              <a:rPr lang="es-ES" smtClean="0"/>
              <a:pPr/>
              <a:t>10</a:t>
            </a:fld>
            <a:endParaRPr lang="es-E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0F902ED-8703-448E-94B8-1912E5547AB1}" type="slidenum">
              <a:rPr lang="es-ES" smtClean="0"/>
              <a:pPr/>
              <a:t>11</a:t>
            </a:fld>
            <a:endParaRPr lang="es-E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D443392-AF00-48A7-992B-EA76C3ED97D0}" type="slidenum">
              <a:rPr lang="es-ES" smtClean="0"/>
              <a:pPr/>
              <a:t>12</a:t>
            </a:fld>
            <a:endParaRPr lang="es-E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88E62CE-CAA7-47A8-8934-042206D9DEE4}" type="slidenum">
              <a:rPr lang="es-ES" smtClean="0"/>
              <a:pPr/>
              <a:t>13</a:t>
            </a:fld>
            <a:endParaRPr lang="es-E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a:ln/>
        </p:spPr>
      </p:sp>
      <p:sp>
        <p:nvSpPr>
          <p:cNvPr id="91139" name="2 Marcador de notas"/>
          <p:cNvSpPr>
            <a:spLocks noGrp="1"/>
          </p:cNvSpPr>
          <p:nvPr>
            <p:ph type="body" idx="1"/>
          </p:nvPr>
        </p:nvSpPr>
        <p:spPr>
          <a:noFill/>
          <a:ln/>
        </p:spPr>
        <p:txBody>
          <a:bodyPr/>
          <a:lstStyle/>
          <a:p>
            <a:endParaRPr lang="es-ES" smtClean="0"/>
          </a:p>
        </p:txBody>
      </p:sp>
      <p:sp>
        <p:nvSpPr>
          <p:cNvPr id="91140" name="3 Marcador de número de diapositiva"/>
          <p:cNvSpPr>
            <a:spLocks noGrp="1"/>
          </p:cNvSpPr>
          <p:nvPr>
            <p:ph type="sldNum" sz="quarter" idx="5"/>
          </p:nvPr>
        </p:nvSpPr>
        <p:spPr>
          <a:noFill/>
        </p:spPr>
        <p:txBody>
          <a:bodyPr/>
          <a:lstStyle/>
          <a:p>
            <a:fld id="{A1B49DAE-3A2A-4371-8B36-62488A19BAE1}" type="slidenum">
              <a:rPr lang="es-ES" smtClean="0"/>
              <a:pPr/>
              <a:t>14</a:t>
            </a:fld>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a:ln/>
        </p:spPr>
      </p:sp>
      <p:sp>
        <p:nvSpPr>
          <p:cNvPr id="92163" name="2 Marcador de notas"/>
          <p:cNvSpPr>
            <a:spLocks noGrp="1"/>
          </p:cNvSpPr>
          <p:nvPr>
            <p:ph type="body" idx="1"/>
          </p:nvPr>
        </p:nvSpPr>
        <p:spPr>
          <a:noFill/>
          <a:ln/>
        </p:spPr>
        <p:txBody>
          <a:bodyPr/>
          <a:lstStyle/>
          <a:p>
            <a:endParaRPr lang="es-ES" smtClean="0"/>
          </a:p>
        </p:txBody>
      </p:sp>
      <p:sp>
        <p:nvSpPr>
          <p:cNvPr id="92164" name="3 Marcador de número de diapositiva"/>
          <p:cNvSpPr>
            <a:spLocks noGrp="1"/>
          </p:cNvSpPr>
          <p:nvPr>
            <p:ph type="sldNum" sz="quarter" idx="5"/>
          </p:nvPr>
        </p:nvSpPr>
        <p:spPr>
          <a:noFill/>
        </p:spPr>
        <p:txBody>
          <a:bodyPr/>
          <a:lstStyle/>
          <a:p>
            <a:fld id="{768080C4-39B4-4949-B5FF-A57AF86DA563}" type="slidenum">
              <a:rPr lang="es-ES" smtClean="0"/>
              <a:pPr/>
              <a:t>15</a:t>
            </a:fld>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a:ln/>
        </p:spPr>
      </p:sp>
      <p:sp>
        <p:nvSpPr>
          <p:cNvPr id="95235" name="2 Marcador de notas"/>
          <p:cNvSpPr>
            <a:spLocks noGrp="1"/>
          </p:cNvSpPr>
          <p:nvPr>
            <p:ph type="body" idx="1"/>
          </p:nvPr>
        </p:nvSpPr>
        <p:spPr>
          <a:noFill/>
          <a:ln/>
        </p:spPr>
        <p:txBody>
          <a:bodyPr/>
          <a:lstStyle/>
          <a:p>
            <a:endParaRPr lang="es-ES" smtClean="0"/>
          </a:p>
        </p:txBody>
      </p:sp>
      <p:sp>
        <p:nvSpPr>
          <p:cNvPr id="95236" name="3 Marcador de número de diapositiva"/>
          <p:cNvSpPr>
            <a:spLocks noGrp="1"/>
          </p:cNvSpPr>
          <p:nvPr>
            <p:ph type="sldNum" sz="quarter" idx="5"/>
          </p:nvPr>
        </p:nvSpPr>
        <p:spPr>
          <a:noFill/>
        </p:spPr>
        <p:txBody>
          <a:bodyPr/>
          <a:lstStyle/>
          <a:p>
            <a:fld id="{0B00DC34-F18D-4A36-AF10-FEE1E03BB829}" type="slidenum">
              <a:rPr lang="es-ES" smtClean="0"/>
              <a:pPr/>
              <a:t>16</a:t>
            </a:fld>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a:ln/>
        </p:spPr>
      </p:sp>
      <p:sp>
        <p:nvSpPr>
          <p:cNvPr id="93187" name="2 Marcador de notas"/>
          <p:cNvSpPr>
            <a:spLocks noGrp="1"/>
          </p:cNvSpPr>
          <p:nvPr>
            <p:ph type="body" idx="1"/>
          </p:nvPr>
        </p:nvSpPr>
        <p:spPr>
          <a:noFill/>
          <a:ln/>
        </p:spPr>
        <p:txBody>
          <a:bodyPr/>
          <a:lstStyle/>
          <a:p>
            <a:endParaRPr lang="es-ES" smtClean="0"/>
          </a:p>
        </p:txBody>
      </p:sp>
      <p:sp>
        <p:nvSpPr>
          <p:cNvPr id="93188" name="3 Marcador de número de diapositiva"/>
          <p:cNvSpPr>
            <a:spLocks noGrp="1"/>
          </p:cNvSpPr>
          <p:nvPr>
            <p:ph type="sldNum" sz="quarter" idx="5"/>
          </p:nvPr>
        </p:nvSpPr>
        <p:spPr>
          <a:noFill/>
        </p:spPr>
        <p:txBody>
          <a:bodyPr/>
          <a:lstStyle/>
          <a:p>
            <a:fld id="{FA24DDB3-E2F6-4573-942F-BA65AAFCA6E1}" type="slidenum">
              <a:rPr lang="es-ES" smtClean="0"/>
              <a:pPr/>
              <a:t>17</a:t>
            </a:fld>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71FEF7D-6C91-4D95-B878-727D8F61544B}" type="slidenum">
              <a:rPr lang="es-ES" smtClean="0"/>
              <a:pPr/>
              <a:t>18</a:t>
            </a:fld>
            <a:endParaRPr lang="es-E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46150" y="4860925"/>
            <a:ext cx="5207000" cy="4605338"/>
          </a:xfrm>
          <a:noFill/>
          <a:ln/>
        </p:spPr>
        <p:txBody>
          <a:bodyPr/>
          <a:lstStyle/>
          <a:p>
            <a:pPr algn="just"/>
            <a:r>
              <a:rPr lang="es-ES" smtClean="0"/>
              <a:t>El cumplimiento de estos requisitos se acreditará a través de un proceso de auditoría y evaluación que, además, se realizará anualmente, una vez concedida la Etiqueta, para verificar que la empresa mantiene las mismas condiciones de calidad medioambiental que cuando se le adjudicó la Etiqueta. </a:t>
            </a:r>
          </a:p>
          <a:p>
            <a:pPr algn="just"/>
            <a:endParaRPr lang="es-ES" smtClean="0"/>
          </a:p>
          <a:p>
            <a:pPr algn="just"/>
            <a:r>
              <a:rPr lang="es-ES" smtClean="0"/>
              <a:t>Por acuerdo con la Asociación Española de Normalización y la Calidad, AENOR, será esta la auditora del sistema Etiqueta Doñana 21, licenciando al mismo tiempo el uso por parte de las empresas de lor Certificados ISO 9.001/2/3 y 14.001-</a:t>
            </a:r>
          </a:p>
          <a:p>
            <a:pPr algn="just"/>
            <a:endParaRPr lang="es-ES" smtClean="0"/>
          </a:p>
          <a:p>
            <a:pPr algn="just"/>
            <a:r>
              <a:rPr lang="es-ES" smtClean="0"/>
              <a:t>La Etiqueta de Calidad se concederá por un periodo de tres años, prorrogable por otros tantos, si se constata que la empresa continúa cumpliendo los requisitos de calidad exigidos. Un Comité de Garantías velará por el cumplimiento de su Reglamento. </a:t>
            </a:r>
          </a:p>
          <a:p>
            <a:pPr algn="just"/>
            <a:endParaRPr lang="es-ES" smtClean="0"/>
          </a:p>
          <a:p>
            <a:endParaRPr lang="es-ES_trad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D809F902-D0EB-4C1C-A347-7809198DDD54}" type="slidenum">
              <a:rPr lang="es-ES" smtClean="0"/>
              <a:pPr>
                <a:defRPr/>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4A7FB0B-36F7-49BF-8CA5-E04833CF93A4}" type="slidenum">
              <a:rPr lang="es-ES" smtClean="0"/>
              <a:pPr/>
              <a:t>2</a:t>
            </a:fld>
            <a:endParaRPr lang="es-E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D809F902-D0EB-4C1C-A347-7809198DDD54}" type="slidenum">
              <a:rPr lang="es-ES" smtClean="0"/>
              <a:pPr>
                <a:defRPr/>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a:ln/>
        </p:spPr>
      </p:sp>
      <p:sp>
        <p:nvSpPr>
          <p:cNvPr id="94211" name="2 Marcador de notas"/>
          <p:cNvSpPr>
            <a:spLocks noGrp="1"/>
          </p:cNvSpPr>
          <p:nvPr>
            <p:ph type="body" idx="1"/>
          </p:nvPr>
        </p:nvSpPr>
        <p:spPr>
          <a:noFill/>
          <a:ln/>
        </p:spPr>
        <p:txBody>
          <a:bodyPr/>
          <a:lstStyle/>
          <a:p>
            <a:endParaRPr lang="es-ES" smtClean="0"/>
          </a:p>
        </p:txBody>
      </p:sp>
      <p:sp>
        <p:nvSpPr>
          <p:cNvPr id="94212" name="3 Marcador de número de diapositiva"/>
          <p:cNvSpPr>
            <a:spLocks noGrp="1"/>
          </p:cNvSpPr>
          <p:nvPr>
            <p:ph type="sldNum" sz="quarter" idx="5"/>
          </p:nvPr>
        </p:nvSpPr>
        <p:spPr>
          <a:noFill/>
        </p:spPr>
        <p:txBody>
          <a:bodyPr/>
          <a:lstStyle/>
          <a:p>
            <a:fld id="{0CDAAF02-2B3E-4243-B95C-EFE1E625A920}" type="slidenum">
              <a:rPr lang="es-ES" smtClean="0"/>
              <a:pPr/>
              <a:t>21</a:t>
            </a:fld>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a:ln/>
        </p:spPr>
      </p:sp>
      <p:sp>
        <p:nvSpPr>
          <p:cNvPr id="96259" name="2 Marcador de notas"/>
          <p:cNvSpPr>
            <a:spLocks noGrp="1"/>
          </p:cNvSpPr>
          <p:nvPr>
            <p:ph type="body" idx="1"/>
          </p:nvPr>
        </p:nvSpPr>
        <p:spPr>
          <a:noFill/>
          <a:ln/>
        </p:spPr>
        <p:txBody>
          <a:bodyPr/>
          <a:lstStyle/>
          <a:p>
            <a:endParaRPr lang="es-ES" smtClean="0"/>
          </a:p>
        </p:txBody>
      </p:sp>
      <p:sp>
        <p:nvSpPr>
          <p:cNvPr id="96260" name="3 Marcador de número de diapositiva"/>
          <p:cNvSpPr>
            <a:spLocks noGrp="1"/>
          </p:cNvSpPr>
          <p:nvPr>
            <p:ph type="sldNum" sz="quarter" idx="5"/>
          </p:nvPr>
        </p:nvSpPr>
        <p:spPr>
          <a:noFill/>
        </p:spPr>
        <p:txBody>
          <a:bodyPr/>
          <a:lstStyle/>
          <a:p>
            <a:fld id="{7C3F9E0F-799D-4FBB-81EB-C1C061E72690}" type="slidenum">
              <a:rPr lang="es-ES" smtClean="0"/>
              <a:pPr/>
              <a:t>22</a:t>
            </a:fld>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a:ln/>
        </p:spPr>
      </p:sp>
      <p:sp>
        <p:nvSpPr>
          <p:cNvPr id="97283" name="2 Marcador de notas"/>
          <p:cNvSpPr>
            <a:spLocks noGrp="1"/>
          </p:cNvSpPr>
          <p:nvPr>
            <p:ph type="body" idx="1"/>
          </p:nvPr>
        </p:nvSpPr>
        <p:spPr>
          <a:noFill/>
          <a:ln/>
        </p:spPr>
        <p:txBody>
          <a:bodyPr/>
          <a:lstStyle/>
          <a:p>
            <a:endParaRPr lang="es-ES" smtClean="0"/>
          </a:p>
        </p:txBody>
      </p:sp>
      <p:sp>
        <p:nvSpPr>
          <p:cNvPr id="97284" name="3 Marcador de número de diapositiva"/>
          <p:cNvSpPr>
            <a:spLocks noGrp="1"/>
          </p:cNvSpPr>
          <p:nvPr>
            <p:ph type="sldNum" sz="quarter" idx="5"/>
          </p:nvPr>
        </p:nvSpPr>
        <p:spPr>
          <a:noFill/>
        </p:spPr>
        <p:txBody>
          <a:bodyPr/>
          <a:lstStyle/>
          <a:p>
            <a:fld id="{CB9BE16A-6309-435B-9DF9-E688AC07E09F}" type="slidenum">
              <a:rPr lang="es-ES" smtClean="0"/>
              <a:pPr/>
              <a:t>23</a:t>
            </a:fld>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a:ln/>
        </p:spPr>
      </p:sp>
      <p:sp>
        <p:nvSpPr>
          <p:cNvPr id="98307" name="2 Marcador de notas"/>
          <p:cNvSpPr>
            <a:spLocks noGrp="1"/>
          </p:cNvSpPr>
          <p:nvPr>
            <p:ph type="body" idx="1"/>
          </p:nvPr>
        </p:nvSpPr>
        <p:spPr>
          <a:noFill/>
          <a:ln/>
        </p:spPr>
        <p:txBody>
          <a:bodyPr/>
          <a:lstStyle/>
          <a:p>
            <a:endParaRPr lang="es-ES" smtClean="0"/>
          </a:p>
        </p:txBody>
      </p:sp>
      <p:sp>
        <p:nvSpPr>
          <p:cNvPr id="98308" name="3 Marcador de número de diapositiva"/>
          <p:cNvSpPr>
            <a:spLocks noGrp="1"/>
          </p:cNvSpPr>
          <p:nvPr>
            <p:ph type="sldNum" sz="quarter" idx="5"/>
          </p:nvPr>
        </p:nvSpPr>
        <p:spPr>
          <a:noFill/>
        </p:spPr>
        <p:txBody>
          <a:bodyPr/>
          <a:lstStyle/>
          <a:p>
            <a:fld id="{834FD73C-A9A1-40F4-BF3D-E08A74FE1F4A}" type="slidenum">
              <a:rPr lang="es-ES" smtClean="0"/>
              <a:pPr/>
              <a:t>24</a:t>
            </a:fld>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a:ln/>
        </p:spPr>
      </p:sp>
      <p:sp>
        <p:nvSpPr>
          <p:cNvPr id="99331" name="2 Marcador de notas"/>
          <p:cNvSpPr>
            <a:spLocks noGrp="1"/>
          </p:cNvSpPr>
          <p:nvPr>
            <p:ph type="body" idx="1"/>
          </p:nvPr>
        </p:nvSpPr>
        <p:spPr>
          <a:noFill/>
          <a:ln/>
        </p:spPr>
        <p:txBody>
          <a:bodyPr/>
          <a:lstStyle/>
          <a:p>
            <a:endParaRPr lang="es-ES" smtClean="0"/>
          </a:p>
        </p:txBody>
      </p:sp>
      <p:sp>
        <p:nvSpPr>
          <p:cNvPr id="99332" name="3 Marcador de número de diapositiva"/>
          <p:cNvSpPr>
            <a:spLocks noGrp="1"/>
          </p:cNvSpPr>
          <p:nvPr>
            <p:ph type="sldNum" sz="quarter" idx="5"/>
          </p:nvPr>
        </p:nvSpPr>
        <p:spPr>
          <a:noFill/>
        </p:spPr>
        <p:txBody>
          <a:bodyPr/>
          <a:lstStyle/>
          <a:p>
            <a:fld id="{B91E5B0B-2917-42EF-AF3A-4866AD99F86C}" type="slidenum">
              <a:rPr lang="es-ES" smtClean="0"/>
              <a:pPr/>
              <a:t>25</a:t>
            </a:fld>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a:ln/>
        </p:spPr>
      </p:sp>
      <p:sp>
        <p:nvSpPr>
          <p:cNvPr id="100355" name="2 Marcador de notas"/>
          <p:cNvSpPr>
            <a:spLocks noGrp="1"/>
          </p:cNvSpPr>
          <p:nvPr>
            <p:ph type="body" idx="1"/>
          </p:nvPr>
        </p:nvSpPr>
        <p:spPr>
          <a:noFill/>
          <a:ln/>
        </p:spPr>
        <p:txBody>
          <a:bodyPr/>
          <a:lstStyle/>
          <a:p>
            <a:endParaRPr lang="es-ES" smtClean="0"/>
          </a:p>
        </p:txBody>
      </p:sp>
      <p:sp>
        <p:nvSpPr>
          <p:cNvPr id="100356" name="3 Marcador de número de diapositiva"/>
          <p:cNvSpPr>
            <a:spLocks noGrp="1"/>
          </p:cNvSpPr>
          <p:nvPr>
            <p:ph type="sldNum" sz="quarter" idx="5"/>
          </p:nvPr>
        </p:nvSpPr>
        <p:spPr>
          <a:noFill/>
        </p:spPr>
        <p:txBody>
          <a:bodyPr/>
          <a:lstStyle/>
          <a:p>
            <a:fld id="{2ED358C6-05A5-49D6-B7B2-08002254EA9E}" type="slidenum">
              <a:rPr lang="es-ES" smtClean="0"/>
              <a:pPr/>
              <a:t>26</a:t>
            </a:fld>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D809F902-D0EB-4C1C-A347-7809198DDD54}" type="slidenum">
              <a:rPr lang="es-ES" smtClean="0"/>
              <a:pPr>
                <a:defRPr/>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a:ln/>
        </p:spPr>
      </p:sp>
      <p:sp>
        <p:nvSpPr>
          <p:cNvPr id="103427" name="2 Marcador de notas"/>
          <p:cNvSpPr>
            <a:spLocks noGrp="1"/>
          </p:cNvSpPr>
          <p:nvPr>
            <p:ph type="body" idx="1"/>
          </p:nvPr>
        </p:nvSpPr>
        <p:spPr>
          <a:noFill/>
          <a:ln/>
        </p:spPr>
        <p:txBody>
          <a:bodyPr/>
          <a:lstStyle/>
          <a:p>
            <a:endParaRPr lang="es-ES" smtClean="0"/>
          </a:p>
        </p:txBody>
      </p:sp>
      <p:sp>
        <p:nvSpPr>
          <p:cNvPr id="103428" name="3 Marcador de número de diapositiva"/>
          <p:cNvSpPr>
            <a:spLocks noGrp="1"/>
          </p:cNvSpPr>
          <p:nvPr>
            <p:ph type="sldNum" sz="quarter" idx="5"/>
          </p:nvPr>
        </p:nvSpPr>
        <p:spPr>
          <a:noFill/>
        </p:spPr>
        <p:txBody>
          <a:bodyPr/>
          <a:lstStyle/>
          <a:p>
            <a:fld id="{99E7D9FE-7B2F-43DD-92C0-8CFF4E2A5F59}" type="slidenum">
              <a:rPr lang="es-ES" smtClean="0"/>
              <a:pPr/>
              <a:t>28</a:t>
            </a:fld>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0714DD4-914C-40EF-B46A-4721D0F83B05}" type="slidenum">
              <a:rPr lang="es-ES" smtClean="0"/>
              <a:pPr/>
              <a:t>29</a:t>
            </a:fld>
            <a:endParaRPr lang="es-E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a:ln/>
        </p:spPr>
      </p:sp>
      <p:sp>
        <p:nvSpPr>
          <p:cNvPr id="78851" name="2 Marcador de notas"/>
          <p:cNvSpPr>
            <a:spLocks noGrp="1"/>
          </p:cNvSpPr>
          <p:nvPr>
            <p:ph type="body" idx="1"/>
          </p:nvPr>
        </p:nvSpPr>
        <p:spPr>
          <a:noFill/>
          <a:ln/>
        </p:spPr>
        <p:txBody>
          <a:bodyPr/>
          <a:lstStyle/>
          <a:p>
            <a:endParaRPr lang="es-ES" smtClean="0"/>
          </a:p>
        </p:txBody>
      </p:sp>
      <p:sp>
        <p:nvSpPr>
          <p:cNvPr id="78852" name="3 Marcador de número de diapositiva"/>
          <p:cNvSpPr>
            <a:spLocks noGrp="1"/>
          </p:cNvSpPr>
          <p:nvPr>
            <p:ph type="sldNum" sz="quarter" idx="5"/>
          </p:nvPr>
        </p:nvSpPr>
        <p:spPr>
          <a:noFill/>
        </p:spPr>
        <p:txBody>
          <a:bodyPr/>
          <a:lstStyle/>
          <a:p>
            <a:fld id="{FE2544EA-5FAE-4AB3-9B97-43FDA49D63DE}" type="slidenum">
              <a:rPr lang="es-ES" smtClean="0"/>
              <a:pPr/>
              <a:t>3</a:t>
            </a:fld>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BFDEC7AE-2B6F-40D2-9B87-4843D80DC794}" type="slidenum">
              <a:rPr lang="es-ES" smtClean="0"/>
              <a:pPr/>
              <a:t>30</a:t>
            </a:fld>
            <a:endParaRPr lang="es-E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DA642F4-6557-4263-AF40-960D19C2258E}" type="slidenum">
              <a:rPr lang="es-ES" smtClean="0"/>
              <a:pPr/>
              <a:t>31</a:t>
            </a:fld>
            <a:endParaRPr lang="es-E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a:ln/>
        </p:spPr>
      </p:sp>
      <p:sp>
        <p:nvSpPr>
          <p:cNvPr id="107523" name="2 Marcador de notas"/>
          <p:cNvSpPr>
            <a:spLocks noGrp="1"/>
          </p:cNvSpPr>
          <p:nvPr>
            <p:ph type="body" idx="1"/>
          </p:nvPr>
        </p:nvSpPr>
        <p:spPr>
          <a:noFill/>
          <a:ln/>
        </p:spPr>
        <p:txBody>
          <a:bodyPr/>
          <a:lstStyle/>
          <a:p>
            <a:pPr eaLnBrk="1" hangingPunct="1"/>
            <a:endParaRPr lang="es-ES" smtClean="0"/>
          </a:p>
        </p:txBody>
      </p:sp>
      <p:sp>
        <p:nvSpPr>
          <p:cNvPr id="107524" name="3 Marcador de número de diapositiva"/>
          <p:cNvSpPr>
            <a:spLocks noGrp="1"/>
          </p:cNvSpPr>
          <p:nvPr>
            <p:ph type="sldNum" sz="quarter" idx="5"/>
          </p:nvPr>
        </p:nvSpPr>
        <p:spPr>
          <a:noFill/>
        </p:spPr>
        <p:txBody>
          <a:bodyPr/>
          <a:lstStyle/>
          <a:p>
            <a:fld id="{A28A1F5F-6D0D-457C-A4B8-5EFD0F7B3235}" type="slidenum">
              <a:rPr lang="es-ES" smtClean="0"/>
              <a:pPr/>
              <a:t>32</a:t>
            </a:fld>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a:ln/>
        </p:spPr>
      </p:sp>
      <p:sp>
        <p:nvSpPr>
          <p:cNvPr id="108547" name="2 Marcador de notas"/>
          <p:cNvSpPr>
            <a:spLocks noGrp="1"/>
          </p:cNvSpPr>
          <p:nvPr>
            <p:ph type="body" idx="1"/>
          </p:nvPr>
        </p:nvSpPr>
        <p:spPr>
          <a:noFill/>
          <a:ln/>
        </p:spPr>
        <p:txBody>
          <a:bodyPr/>
          <a:lstStyle/>
          <a:p>
            <a:endParaRPr lang="es-ES" smtClean="0"/>
          </a:p>
        </p:txBody>
      </p:sp>
      <p:sp>
        <p:nvSpPr>
          <p:cNvPr id="108548" name="3 Marcador de número de diapositiva"/>
          <p:cNvSpPr>
            <a:spLocks noGrp="1"/>
          </p:cNvSpPr>
          <p:nvPr>
            <p:ph type="sldNum" sz="quarter" idx="5"/>
          </p:nvPr>
        </p:nvSpPr>
        <p:spPr>
          <a:noFill/>
        </p:spPr>
        <p:txBody>
          <a:bodyPr/>
          <a:lstStyle/>
          <a:p>
            <a:fld id="{C044E7AC-54C0-47F7-A612-B0F4EAF1347B}" type="slidenum">
              <a:rPr lang="es-ES" smtClean="0"/>
              <a:pPr/>
              <a:t>33</a:t>
            </a:fld>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4833956-26D4-43C5-8CCD-F7FB28A7A07E}" type="slidenum">
              <a:rPr lang="es-ES" smtClean="0"/>
              <a:pPr/>
              <a:t>34</a:t>
            </a:fld>
            <a:endParaRPr lang="es-E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D531238-6B5A-4192-A0C0-1CADD9B0B874}" type="slidenum">
              <a:rPr lang="es-ES" smtClean="0"/>
              <a:pPr/>
              <a:t>35</a:t>
            </a:fld>
            <a:endParaRPr lang="es-E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7D61DD4-7E83-440E-8AA0-3AD647EB5AB4}" type="slidenum">
              <a:rPr lang="es-ES" smtClean="0"/>
              <a:pPr/>
              <a:t>36</a:t>
            </a:fld>
            <a:endParaRPr lang="es-E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D809F902-D0EB-4C1C-A347-7809198DDD54}" type="slidenum">
              <a:rPr lang="es-ES" smtClean="0"/>
              <a:pPr>
                <a:defRPr/>
              </a:pPr>
              <a:t>37</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D809F902-D0EB-4C1C-A347-7809198DDD54}" type="slidenum">
              <a:rPr lang="es-ES" smtClean="0"/>
              <a:pPr>
                <a:defRPr/>
              </a:pPr>
              <a:t>38</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a:ln/>
        </p:spPr>
      </p:sp>
      <p:sp>
        <p:nvSpPr>
          <p:cNvPr id="112643" name="2 Marcador de notas"/>
          <p:cNvSpPr>
            <a:spLocks noGrp="1"/>
          </p:cNvSpPr>
          <p:nvPr>
            <p:ph type="body" idx="1"/>
          </p:nvPr>
        </p:nvSpPr>
        <p:spPr>
          <a:noFill/>
          <a:ln/>
        </p:spPr>
        <p:txBody>
          <a:bodyPr/>
          <a:lstStyle/>
          <a:p>
            <a:endParaRPr lang="es-ES" smtClean="0"/>
          </a:p>
        </p:txBody>
      </p:sp>
      <p:sp>
        <p:nvSpPr>
          <p:cNvPr id="112644" name="3 Marcador de número de diapositiva"/>
          <p:cNvSpPr>
            <a:spLocks noGrp="1"/>
          </p:cNvSpPr>
          <p:nvPr>
            <p:ph type="sldNum" sz="quarter" idx="5"/>
          </p:nvPr>
        </p:nvSpPr>
        <p:spPr>
          <a:noFill/>
        </p:spPr>
        <p:txBody>
          <a:bodyPr/>
          <a:lstStyle/>
          <a:p>
            <a:fld id="{135BC038-27FC-4B20-9A1A-13AC1A86367D}" type="slidenum">
              <a:rPr lang="es-ES" smtClean="0"/>
              <a:pPr/>
              <a:t>39</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a:ln/>
        </p:spPr>
      </p:sp>
      <p:sp>
        <p:nvSpPr>
          <p:cNvPr id="79875" name="2 Marcador de notas"/>
          <p:cNvSpPr>
            <a:spLocks noGrp="1"/>
          </p:cNvSpPr>
          <p:nvPr>
            <p:ph type="body" idx="1"/>
          </p:nvPr>
        </p:nvSpPr>
        <p:spPr>
          <a:noFill/>
          <a:ln/>
        </p:spPr>
        <p:txBody>
          <a:bodyPr/>
          <a:lstStyle/>
          <a:p>
            <a:endParaRPr lang="es-ES" smtClean="0"/>
          </a:p>
        </p:txBody>
      </p:sp>
      <p:sp>
        <p:nvSpPr>
          <p:cNvPr id="79876" name="3 Marcador de número de diapositiva"/>
          <p:cNvSpPr>
            <a:spLocks noGrp="1"/>
          </p:cNvSpPr>
          <p:nvPr>
            <p:ph type="sldNum" sz="quarter" idx="5"/>
          </p:nvPr>
        </p:nvSpPr>
        <p:spPr>
          <a:noFill/>
        </p:spPr>
        <p:txBody>
          <a:bodyPr/>
          <a:lstStyle/>
          <a:p>
            <a:fld id="{A81F79B3-E003-44D7-8B29-AFA5BEDE2396}" type="slidenum">
              <a:rPr lang="es-ES" smtClean="0"/>
              <a:pPr/>
              <a:t>4</a:t>
            </a:fld>
            <a:endParaRPr lang="es-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82210F5-F972-4E36-9044-67074C0D39CE}" type="slidenum">
              <a:rPr lang="es-ES" smtClean="0"/>
              <a:pPr/>
              <a:t>40</a:t>
            </a:fld>
            <a:endParaRPr lang="es-E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4E7BBED-D849-426E-9CC2-63D970AAA6BB}" type="slidenum">
              <a:rPr lang="en-US" smtClean="0"/>
              <a:pPr/>
              <a:t>41</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FC64D77B-1BA3-4423-9EE3-3BA7E5FA2160}" type="slidenum">
              <a:rPr lang="en-US" smtClean="0"/>
              <a:pPr/>
              <a:t>42</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BC76C93-0E92-4679-8C28-E1C09614826A}" type="slidenum">
              <a:rPr lang="en-US" smtClean="0"/>
              <a:pPr/>
              <a:t>43</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18A4E1B-F670-4760-BCFE-6154C8B35A11}" type="slidenum">
              <a:rPr lang="en-US" smtClean="0"/>
              <a:pPr/>
              <a:t>44</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34EFE12-AD00-4BB3-AC55-47D80BFD8AE2}" type="slidenum">
              <a:rPr lang="en-US" smtClean="0"/>
              <a:pPr/>
              <a:t>45</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DF8B3AA-E52F-4090-8658-BE463AADF0BC}" type="slidenum">
              <a:rPr lang="en-US" smtClean="0"/>
              <a:pPr/>
              <a:t>46</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Marcador de imagen de diapositiva"/>
          <p:cNvSpPr>
            <a:spLocks noGrp="1" noRot="1" noChangeAspect="1" noTextEdit="1"/>
          </p:cNvSpPr>
          <p:nvPr>
            <p:ph type="sldImg"/>
          </p:nvPr>
        </p:nvSpPr>
        <p:spPr>
          <a:ln/>
        </p:spPr>
      </p:sp>
      <p:sp>
        <p:nvSpPr>
          <p:cNvPr id="120835" name="2 Marcador de notas"/>
          <p:cNvSpPr>
            <a:spLocks noGrp="1"/>
          </p:cNvSpPr>
          <p:nvPr>
            <p:ph type="body" idx="1"/>
          </p:nvPr>
        </p:nvSpPr>
        <p:spPr>
          <a:noFill/>
          <a:ln/>
        </p:spPr>
        <p:txBody>
          <a:bodyPr/>
          <a:lstStyle/>
          <a:p>
            <a:endParaRPr lang="es-ES" smtClean="0"/>
          </a:p>
        </p:txBody>
      </p:sp>
      <p:sp>
        <p:nvSpPr>
          <p:cNvPr id="120836" name="3 Marcador de número de diapositiva"/>
          <p:cNvSpPr>
            <a:spLocks noGrp="1"/>
          </p:cNvSpPr>
          <p:nvPr>
            <p:ph type="sldNum" sz="quarter" idx="5"/>
          </p:nvPr>
        </p:nvSpPr>
        <p:spPr>
          <a:noFill/>
        </p:spPr>
        <p:txBody>
          <a:bodyPr/>
          <a:lstStyle/>
          <a:p>
            <a:fld id="{8FF03D75-E6E0-49FD-8546-77EB1CC532EA}" type="slidenum">
              <a:rPr lang="es-ES" smtClean="0"/>
              <a:pPr/>
              <a:t>47</a:t>
            </a:fld>
            <a:endParaRPr lang="es-E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a:ln/>
        </p:spPr>
      </p:sp>
      <p:sp>
        <p:nvSpPr>
          <p:cNvPr id="121859" name="2 Marcador de notas"/>
          <p:cNvSpPr>
            <a:spLocks noGrp="1"/>
          </p:cNvSpPr>
          <p:nvPr>
            <p:ph type="body" idx="1"/>
          </p:nvPr>
        </p:nvSpPr>
        <p:spPr>
          <a:noFill/>
          <a:ln/>
        </p:spPr>
        <p:txBody>
          <a:bodyPr/>
          <a:lstStyle/>
          <a:p>
            <a:endParaRPr lang="es-ES" smtClean="0"/>
          </a:p>
        </p:txBody>
      </p:sp>
      <p:sp>
        <p:nvSpPr>
          <p:cNvPr id="121860" name="3 Marcador de número de diapositiva"/>
          <p:cNvSpPr>
            <a:spLocks noGrp="1"/>
          </p:cNvSpPr>
          <p:nvPr>
            <p:ph type="sldNum" sz="quarter" idx="5"/>
          </p:nvPr>
        </p:nvSpPr>
        <p:spPr>
          <a:noFill/>
        </p:spPr>
        <p:txBody>
          <a:bodyPr/>
          <a:lstStyle/>
          <a:p>
            <a:fld id="{FDAFF7B3-31D3-403B-BFBC-6B1BC8D60B2A}" type="slidenum">
              <a:rPr lang="es-ES" smtClean="0"/>
              <a:pPr/>
              <a:t>48</a:t>
            </a:fld>
            <a:endParaRPr lang="es-E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Marcador de imagen de diapositiva"/>
          <p:cNvSpPr>
            <a:spLocks noGrp="1" noRot="1" noChangeAspect="1" noTextEdit="1"/>
          </p:cNvSpPr>
          <p:nvPr>
            <p:ph type="sldImg"/>
          </p:nvPr>
        </p:nvSpPr>
        <p:spPr>
          <a:ln/>
        </p:spPr>
      </p:sp>
      <p:sp>
        <p:nvSpPr>
          <p:cNvPr id="122883" name="2 Marcador de notas"/>
          <p:cNvSpPr>
            <a:spLocks noGrp="1"/>
          </p:cNvSpPr>
          <p:nvPr>
            <p:ph type="body" idx="1"/>
          </p:nvPr>
        </p:nvSpPr>
        <p:spPr>
          <a:noFill/>
          <a:ln/>
        </p:spPr>
        <p:txBody>
          <a:bodyPr/>
          <a:lstStyle/>
          <a:p>
            <a:endParaRPr lang="es-ES" smtClean="0"/>
          </a:p>
        </p:txBody>
      </p:sp>
      <p:sp>
        <p:nvSpPr>
          <p:cNvPr id="122884" name="3 Marcador de número de diapositiva"/>
          <p:cNvSpPr>
            <a:spLocks noGrp="1"/>
          </p:cNvSpPr>
          <p:nvPr>
            <p:ph type="sldNum" sz="quarter" idx="5"/>
          </p:nvPr>
        </p:nvSpPr>
        <p:spPr>
          <a:noFill/>
        </p:spPr>
        <p:txBody>
          <a:bodyPr/>
          <a:lstStyle/>
          <a:p>
            <a:fld id="{7157AB22-B74C-4FE7-944B-9F49F831EBD8}" type="slidenum">
              <a:rPr lang="es-ES" smtClean="0"/>
              <a:pPr/>
              <a:t>49</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FAD00A8-3C51-4EB3-979E-4A269025CDB6}" type="slidenum">
              <a:rPr lang="es-ES" smtClean="0"/>
              <a:pPr/>
              <a:t>5</a:t>
            </a:fld>
            <a:endParaRPr lang="es-E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a:ln/>
        </p:spPr>
      </p:sp>
      <p:sp>
        <p:nvSpPr>
          <p:cNvPr id="123907" name="2 Marcador de notas"/>
          <p:cNvSpPr>
            <a:spLocks noGrp="1"/>
          </p:cNvSpPr>
          <p:nvPr>
            <p:ph type="body" idx="1"/>
          </p:nvPr>
        </p:nvSpPr>
        <p:spPr>
          <a:noFill/>
          <a:ln/>
        </p:spPr>
        <p:txBody>
          <a:bodyPr/>
          <a:lstStyle/>
          <a:p>
            <a:endParaRPr lang="es-ES" smtClean="0"/>
          </a:p>
        </p:txBody>
      </p:sp>
      <p:sp>
        <p:nvSpPr>
          <p:cNvPr id="123908" name="3 Marcador de número de diapositiva"/>
          <p:cNvSpPr>
            <a:spLocks noGrp="1"/>
          </p:cNvSpPr>
          <p:nvPr>
            <p:ph type="sldNum" sz="quarter" idx="5"/>
          </p:nvPr>
        </p:nvSpPr>
        <p:spPr>
          <a:noFill/>
        </p:spPr>
        <p:txBody>
          <a:bodyPr/>
          <a:lstStyle/>
          <a:p>
            <a:fld id="{CFA206D3-FC42-464C-BED7-8B782F9CB296}" type="slidenum">
              <a:rPr lang="es-ES" smtClean="0"/>
              <a:pPr/>
              <a:t>50</a:t>
            </a:fld>
            <a:endParaRPr lang="es-E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Marcador de imagen de diapositiva"/>
          <p:cNvSpPr>
            <a:spLocks noGrp="1" noRot="1" noChangeAspect="1" noTextEdit="1"/>
          </p:cNvSpPr>
          <p:nvPr>
            <p:ph type="sldImg"/>
          </p:nvPr>
        </p:nvSpPr>
        <p:spPr>
          <a:ln/>
        </p:spPr>
      </p:sp>
      <p:sp>
        <p:nvSpPr>
          <p:cNvPr id="124931" name="2 Marcador de notas"/>
          <p:cNvSpPr>
            <a:spLocks noGrp="1"/>
          </p:cNvSpPr>
          <p:nvPr>
            <p:ph type="body" idx="1"/>
          </p:nvPr>
        </p:nvSpPr>
        <p:spPr>
          <a:noFill/>
          <a:ln/>
        </p:spPr>
        <p:txBody>
          <a:bodyPr/>
          <a:lstStyle/>
          <a:p>
            <a:endParaRPr lang="es-ES" smtClean="0"/>
          </a:p>
        </p:txBody>
      </p:sp>
      <p:sp>
        <p:nvSpPr>
          <p:cNvPr id="124932" name="3 Marcador de número de diapositiva"/>
          <p:cNvSpPr>
            <a:spLocks noGrp="1"/>
          </p:cNvSpPr>
          <p:nvPr>
            <p:ph type="sldNum" sz="quarter" idx="5"/>
          </p:nvPr>
        </p:nvSpPr>
        <p:spPr>
          <a:noFill/>
        </p:spPr>
        <p:txBody>
          <a:bodyPr/>
          <a:lstStyle/>
          <a:p>
            <a:fld id="{A4DD170D-F2EE-42FD-9CD9-8CF05095F884}" type="slidenum">
              <a:rPr lang="es-ES" smtClean="0"/>
              <a:pPr/>
              <a:t>51</a:t>
            </a:fld>
            <a:endParaRPr lang="es-E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Marcador de imagen de diapositiva"/>
          <p:cNvSpPr>
            <a:spLocks noGrp="1" noRot="1" noChangeAspect="1" noTextEdit="1"/>
          </p:cNvSpPr>
          <p:nvPr>
            <p:ph type="sldImg"/>
          </p:nvPr>
        </p:nvSpPr>
        <p:spPr>
          <a:ln/>
        </p:spPr>
      </p:sp>
      <p:sp>
        <p:nvSpPr>
          <p:cNvPr id="125955" name="2 Marcador de notas"/>
          <p:cNvSpPr>
            <a:spLocks noGrp="1"/>
          </p:cNvSpPr>
          <p:nvPr>
            <p:ph type="body" idx="1"/>
          </p:nvPr>
        </p:nvSpPr>
        <p:spPr>
          <a:noFill/>
          <a:ln/>
        </p:spPr>
        <p:txBody>
          <a:bodyPr/>
          <a:lstStyle/>
          <a:p>
            <a:endParaRPr lang="es-ES" smtClean="0"/>
          </a:p>
        </p:txBody>
      </p:sp>
      <p:sp>
        <p:nvSpPr>
          <p:cNvPr id="125956" name="3 Marcador de número de diapositiva"/>
          <p:cNvSpPr>
            <a:spLocks noGrp="1"/>
          </p:cNvSpPr>
          <p:nvPr>
            <p:ph type="sldNum" sz="quarter" idx="5"/>
          </p:nvPr>
        </p:nvSpPr>
        <p:spPr>
          <a:noFill/>
        </p:spPr>
        <p:txBody>
          <a:bodyPr/>
          <a:lstStyle/>
          <a:p>
            <a:fld id="{DAD21C22-10CF-49A2-AFDC-8EBC40A90511}" type="slidenum">
              <a:rPr lang="es-ES" smtClean="0"/>
              <a:pPr/>
              <a:t>52</a:t>
            </a:fld>
            <a:endParaRPr lang="es-E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Marcador de imagen de diapositiva"/>
          <p:cNvSpPr>
            <a:spLocks noGrp="1" noRot="1" noChangeAspect="1" noTextEdit="1"/>
          </p:cNvSpPr>
          <p:nvPr>
            <p:ph type="sldImg"/>
          </p:nvPr>
        </p:nvSpPr>
        <p:spPr>
          <a:ln/>
        </p:spPr>
      </p:sp>
      <p:sp>
        <p:nvSpPr>
          <p:cNvPr id="126979" name="2 Marcador de notas"/>
          <p:cNvSpPr>
            <a:spLocks noGrp="1"/>
          </p:cNvSpPr>
          <p:nvPr>
            <p:ph type="body" idx="1"/>
          </p:nvPr>
        </p:nvSpPr>
        <p:spPr>
          <a:noFill/>
          <a:ln/>
        </p:spPr>
        <p:txBody>
          <a:bodyPr/>
          <a:lstStyle/>
          <a:p>
            <a:endParaRPr lang="es-ES" smtClean="0"/>
          </a:p>
        </p:txBody>
      </p:sp>
      <p:sp>
        <p:nvSpPr>
          <p:cNvPr id="126980" name="3 Marcador de número de diapositiva"/>
          <p:cNvSpPr>
            <a:spLocks noGrp="1"/>
          </p:cNvSpPr>
          <p:nvPr>
            <p:ph type="sldNum" sz="quarter" idx="5"/>
          </p:nvPr>
        </p:nvSpPr>
        <p:spPr>
          <a:noFill/>
        </p:spPr>
        <p:txBody>
          <a:bodyPr/>
          <a:lstStyle/>
          <a:p>
            <a:fld id="{0D61F99C-865B-4242-8936-C636F0C0405D}" type="slidenum">
              <a:rPr lang="es-ES" smtClean="0"/>
              <a:pPr/>
              <a:t>53</a:t>
            </a:fld>
            <a:endParaRPr lang="es-E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Marcador de imagen de diapositiva"/>
          <p:cNvSpPr>
            <a:spLocks noGrp="1" noRot="1" noChangeAspect="1" noTextEdit="1"/>
          </p:cNvSpPr>
          <p:nvPr>
            <p:ph type="sldImg"/>
          </p:nvPr>
        </p:nvSpPr>
        <p:spPr>
          <a:ln/>
        </p:spPr>
      </p:sp>
      <p:sp>
        <p:nvSpPr>
          <p:cNvPr id="128003" name="2 Marcador de notas"/>
          <p:cNvSpPr>
            <a:spLocks noGrp="1"/>
          </p:cNvSpPr>
          <p:nvPr>
            <p:ph type="body" idx="1"/>
          </p:nvPr>
        </p:nvSpPr>
        <p:spPr>
          <a:noFill/>
          <a:ln/>
        </p:spPr>
        <p:txBody>
          <a:bodyPr/>
          <a:lstStyle/>
          <a:p>
            <a:endParaRPr lang="es-ES" smtClean="0"/>
          </a:p>
        </p:txBody>
      </p:sp>
      <p:sp>
        <p:nvSpPr>
          <p:cNvPr id="128004" name="3 Marcador de número de diapositiva"/>
          <p:cNvSpPr>
            <a:spLocks noGrp="1"/>
          </p:cNvSpPr>
          <p:nvPr>
            <p:ph type="sldNum" sz="quarter" idx="5"/>
          </p:nvPr>
        </p:nvSpPr>
        <p:spPr>
          <a:noFill/>
        </p:spPr>
        <p:txBody>
          <a:bodyPr/>
          <a:lstStyle/>
          <a:p>
            <a:fld id="{32D12C99-B8BB-48F4-957E-44FCB170BD6C}" type="slidenum">
              <a:rPr lang="es-ES" smtClean="0"/>
              <a:pPr/>
              <a:t>54</a:t>
            </a:fld>
            <a:endParaRPr lang="es-E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30C3CCD8-0929-4318-84F6-3765E70D75D5}" type="slidenum">
              <a:rPr lang="es-ES" smtClean="0"/>
              <a:pPr/>
              <a:t>55</a:t>
            </a:fld>
            <a:endParaRPr lang="es-E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A82D280-C290-403F-AF65-123E9DEEDDFE}" type="slidenum">
              <a:rPr lang="es-ES" smtClean="0"/>
              <a:pPr/>
              <a:t>56</a:t>
            </a:fld>
            <a:endParaRPr lang="es-E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B279BF68-1540-4442-A591-27E585E90256}" type="slidenum">
              <a:rPr lang="es-ES" smtClean="0"/>
              <a:pPr/>
              <a:t>57</a:t>
            </a:fld>
            <a:endParaRPr lang="es-E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63A17BBE-BFE2-44B2-8576-CDD68444AD44}" type="slidenum">
              <a:rPr lang="es-ES" smtClean="0"/>
              <a:pPr/>
              <a:t>58</a:t>
            </a:fld>
            <a:endParaRPr lang="es-E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55ED152B-06CB-4DD9-9A93-FE832084F1F2}" type="slidenum">
              <a:rPr lang="es-ES" smtClean="0"/>
              <a:pPr/>
              <a:t>59</a:t>
            </a:fld>
            <a:endParaRPr lang="es-E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8FC69F9-469D-4A16-BA5C-DC18C1EDCCA0}" type="slidenum">
              <a:rPr lang="es-ES" smtClean="0"/>
              <a:pPr/>
              <a:t>6</a:t>
            </a:fld>
            <a:endParaRPr lang="es-E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C6DD4473-0363-47E3-90BF-5D35EAE0E830}" type="slidenum">
              <a:rPr lang="es-ES" smtClean="0"/>
              <a:pPr/>
              <a:t>60</a:t>
            </a:fld>
            <a:endParaRPr lang="es-E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9A33D38C-31DF-4193-BB6E-3992727263CB}" type="slidenum">
              <a:rPr lang="es-ES" smtClean="0"/>
              <a:pPr/>
              <a:t>61</a:t>
            </a:fld>
            <a:endParaRPr lang="es-E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2DD884C6-5744-420B-9C82-D805544BC9D3}" type="slidenum">
              <a:rPr lang="es-ES" smtClean="0"/>
              <a:pPr/>
              <a:t>62</a:t>
            </a:fld>
            <a:endParaRPr lang="es-E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7696484A-1F89-4E1C-89D9-1A94401EA304}" type="slidenum">
              <a:rPr lang="es-ES" smtClean="0"/>
              <a:pPr/>
              <a:t>63</a:t>
            </a:fld>
            <a:endParaRPr lang="es-E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58A78298-6259-4042-BF45-9A6D9E874349}" type="slidenum">
              <a:rPr lang="es-ES" smtClean="0"/>
              <a:pPr/>
              <a:t>64</a:t>
            </a:fld>
            <a:endParaRPr lang="es-E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4BBFEDC-F8C7-4ED1-B474-05C4E72CF96C}" type="slidenum">
              <a:rPr lang="es-ES" smtClean="0"/>
              <a:pPr/>
              <a:t>65</a:t>
            </a:fld>
            <a:endParaRPr lang="es-E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46150" y="4860925"/>
            <a:ext cx="5207000" cy="4605338"/>
          </a:xfrm>
          <a:noFill/>
          <a:ln/>
        </p:spPr>
        <p:txBody>
          <a:bodyPr/>
          <a:lstStyle/>
          <a:p>
            <a:r>
              <a:rPr lang="es-ES_tradnl" sz="2200" smtClean="0"/>
              <a:t>Presentación.</a:t>
            </a:r>
          </a:p>
          <a:p>
            <a:r>
              <a:rPr lang="es-ES_tradnl" sz="2200" smtClean="0"/>
              <a:t>Saludos a los Presentes.</a:t>
            </a:r>
          </a:p>
          <a:p>
            <a:r>
              <a:rPr lang="es-ES_tradnl" sz="2200" smtClean="0"/>
              <a:t>Agradecimientos a los organizadores.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FD814B1-4E36-473B-B949-A5EB2596FFA2}" type="slidenum">
              <a:rPr lang="es-ES" smtClean="0"/>
              <a:pPr/>
              <a:t>7</a:t>
            </a:fld>
            <a:endParaRPr lang="es-E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682CC98-482B-43B4-98D8-3726A125C7B0}" type="slidenum">
              <a:rPr lang="es-ES" smtClean="0"/>
              <a:pPr/>
              <a:t>8</a:t>
            </a:fld>
            <a:endParaRPr lang="es-E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8E2FF7D-CDA5-40A4-B7C8-CDE60BF6F3B4}" type="slidenum">
              <a:rPr lang="es-ES" smtClean="0"/>
              <a:pPr/>
              <a:t>9</a:t>
            </a:fld>
            <a:endParaRPr lang="es-E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15 Grupo"/>
          <p:cNvGrpSpPr>
            <a:grpSpLocks/>
          </p:cNvGrpSpPr>
          <p:nvPr/>
        </p:nvGrpSpPr>
        <p:grpSpPr bwMode="auto">
          <a:xfrm>
            <a:off x="-3175" y="4953000"/>
            <a:ext cx="9147175" cy="1911350"/>
            <a:chOff x="-3765" y="4832896"/>
            <a:chExt cx="9147765" cy="2032192"/>
          </a:xfrm>
        </p:grpSpPr>
        <p:sp>
          <p:nvSpPr>
            <p:cNvPr id="6" name="5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Arial" charset="0"/>
              </a:endParaRPr>
            </a:p>
          </p:txBody>
        </p:sp>
        <p:sp>
          <p:nvSpPr>
            <p:cNvPr id="7" name="6 Forma libre"/>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cs typeface="Arial" charset="0"/>
              </a:endParaRPr>
            </a:p>
          </p:txBody>
        </p:sp>
        <p:sp>
          <p:nvSpPr>
            <p:cNvPr id="8" name="7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9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a:solidFill>
                  <a:srgbClr val="FFFFFF"/>
                </a:solidFill>
              </a:defRPr>
            </a:lvl1pPr>
            <a:extLst/>
          </a:lstStyle>
          <a:p>
            <a:pPr>
              <a:defRPr/>
            </a:pPr>
            <a:endParaRPr lang="es-ES"/>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S"/>
          </a:p>
        </p:txBody>
      </p:sp>
      <p:sp>
        <p:nvSpPr>
          <p:cNvPr id="13" name="26 Marcador de número de diapositiva"/>
          <p:cNvSpPr>
            <a:spLocks noGrp="1"/>
          </p:cNvSpPr>
          <p:nvPr>
            <p:ph type="sldNum" sz="quarter" idx="12"/>
          </p:nvPr>
        </p:nvSpPr>
        <p:spPr/>
        <p:txBody>
          <a:bodyPr/>
          <a:lstStyle>
            <a:lvl1pPr>
              <a:defRPr>
                <a:solidFill>
                  <a:srgbClr val="FFFFFF"/>
                </a:solidFill>
              </a:defRPr>
            </a:lvl1pPr>
            <a:extLst/>
          </a:lstStyle>
          <a:p>
            <a:pPr>
              <a:defRPr/>
            </a:pPr>
            <a:fld id="{1ED057EC-1BE8-4977-9D15-EE9D1D5A6B6D}"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2BD15F62-4B10-48B5-9A4D-6FEA29EBF2BB}"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E15475FC-6F60-4800-9DF7-B285A2B8F41E}"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85800" y="411480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685800" y="6248400"/>
            <a:ext cx="1905000" cy="45720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6553200" y="6248400"/>
            <a:ext cx="1905000" cy="457200"/>
          </a:xfrm>
        </p:spPr>
        <p:txBody>
          <a:bodyPr/>
          <a:lstStyle>
            <a:lvl1pPr>
              <a:defRPr/>
            </a:lvl1pPr>
          </a:lstStyle>
          <a:p>
            <a:pPr>
              <a:defRPr/>
            </a:pPr>
            <a:fld id="{CE785E24-B84D-47A0-A30C-CC16EBC181D3}"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81200"/>
            <a:ext cx="7772400" cy="4114800"/>
          </a:xfrm>
        </p:spPr>
        <p:txBody>
          <a:bodyPr/>
          <a:lstStyle/>
          <a:p>
            <a:pPr lvl="0"/>
            <a:endParaRPr lang="es-ES" noProof="0"/>
          </a:p>
        </p:txBody>
      </p:sp>
      <p:sp>
        <p:nvSpPr>
          <p:cNvPr id="4" name="3 Marcador de fecha"/>
          <p:cNvSpPr>
            <a:spLocks noGrp="1"/>
          </p:cNvSpPr>
          <p:nvPr>
            <p:ph type="dt" sz="half" idx="10"/>
          </p:nvPr>
        </p:nvSpPr>
        <p:spPr>
          <a:xfrm>
            <a:off x="685800" y="6248400"/>
            <a:ext cx="1905000" cy="457200"/>
          </a:xfrm>
        </p:spPr>
        <p:txBody>
          <a:bodyPr/>
          <a:lstStyle>
            <a:lvl1pPr>
              <a:defRPr/>
            </a:lvl1pPr>
          </a:lstStyle>
          <a:p>
            <a:pPr>
              <a:defRPr/>
            </a:pPr>
            <a:endParaRPr lang="es-ES"/>
          </a:p>
        </p:txBody>
      </p:sp>
      <p:sp>
        <p:nvSpPr>
          <p:cNvPr id="5" name="4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248400"/>
            <a:ext cx="1905000" cy="457200"/>
          </a:xfrm>
        </p:spPr>
        <p:txBody>
          <a:bodyPr/>
          <a:lstStyle>
            <a:lvl1pPr>
              <a:defRPr/>
            </a:lvl1pPr>
          </a:lstStyle>
          <a:p>
            <a:pPr>
              <a:defRPr/>
            </a:pPr>
            <a:fld id="{5C30FC6A-6BFE-49F2-A2A2-B400CD34E703}"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685800" y="6248400"/>
            <a:ext cx="1905000" cy="457200"/>
          </a:xfrm>
        </p:spPr>
        <p:txBody>
          <a:bodyPr/>
          <a:lstStyle>
            <a:lvl1pPr>
              <a:defRPr/>
            </a:lvl1pPr>
          </a:lstStyle>
          <a:p>
            <a:pPr>
              <a:defRPr/>
            </a:pPr>
            <a:endParaRPr lang="es-ES"/>
          </a:p>
        </p:txBody>
      </p:sp>
      <p:sp>
        <p:nvSpPr>
          <p:cNvPr id="7" name="6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
          </a:p>
        </p:txBody>
      </p:sp>
      <p:sp>
        <p:nvSpPr>
          <p:cNvPr id="8" name="7 Marcador de número de diapositiva"/>
          <p:cNvSpPr>
            <a:spLocks noGrp="1"/>
          </p:cNvSpPr>
          <p:nvPr>
            <p:ph type="sldNum" sz="quarter" idx="12"/>
          </p:nvPr>
        </p:nvSpPr>
        <p:spPr>
          <a:xfrm>
            <a:off x="6553200" y="6248400"/>
            <a:ext cx="1905000" cy="457200"/>
          </a:xfrm>
        </p:spPr>
        <p:txBody>
          <a:bodyPr/>
          <a:lstStyle>
            <a:lvl1pPr>
              <a:defRPr/>
            </a:lvl1pPr>
          </a:lstStyle>
          <a:p>
            <a:pPr>
              <a:defRPr/>
            </a:pPr>
            <a:fld id="{844FC965-7C7F-428E-947C-99ACCEC593C2}"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cSld name="Título, 2 objetos y 1 obje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half" idx="3"/>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5225"/>
            <a:ext cx="2133600" cy="476250"/>
          </a:xfrm>
        </p:spPr>
        <p:txBody>
          <a:bodyPr/>
          <a:lstStyle>
            <a:lvl1pPr>
              <a:defRPr/>
            </a:lvl1pPr>
          </a:lstStyle>
          <a:p>
            <a:pPr>
              <a:defRPr/>
            </a:pPr>
            <a:endParaRPr lang="es-ES"/>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F32EDC35-96C6-4EA2-BB00-15734FC7C50A}"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C6688781-3304-49FE-93E7-B15FABF18F72}"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4" name="3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4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endParaRPr lang="es-ES"/>
          </a:p>
        </p:txBody>
      </p:sp>
      <p:sp>
        <p:nvSpPr>
          <p:cNvPr id="7" name="4 Marcador de pie de página"/>
          <p:cNvSpPr>
            <a:spLocks noGrp="1"/>
          </p:cNvSpPr>
          <p:nvPr>
            <p:ph type="ftr" sz="quarter" idx="11"/>
          </p:nvPr>
        </p:nvSpPr>
        <p:spPr/>
        <p:txBody>
          <a:bodyPr/>
          <a:lstStyle>
            <a:lvl1pPr>
              <a:defRPr/>
            </a:lvl1pPr>
            <a:extLst/>
          </a:lstStyle>
          <a:p>
            <a:pPr>
              <a:defRPr/>
            </a:pPr>
            <a:endParaRPr lang="es-ES"/>
          </a:p>
        </p:txBody>
      </p:sp>
      <p:sp>
        <p:nvSpPr>
          <p:cNvPr id="8" name="5 Marcador de número de diapositiva"/>
          <p:cNvSpPr>
            <a:spLocks noGrp="1"/>
          </p:cNvSpPr>
          <p:nvPr>
            <p:ph type="sldNum" sz="quarter" idx="12"/>
          </p:nvPr>
        </p:nvSpPr>
        <p:spPr/>
        <p:txBody>
          <a:bodyPr/>
          <a:lstStyle>
            <a:lvl1pPr>
              <a:defRPr/>
            </a:lvl1pPr>
            <a:extLst/>
          </a:lstStyle>
          <a:p>
            <a:pPr>
              <a:defRPr/>
            </a:pPr>
            <a:fld id="{938F5F4E-73C9-40B4-9355-A3AB65AC89E5}"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E31E884E-C038-4C32-85BB-CF4F8E5F6965}"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endParaRPr lang="es-ES"/>
          </a:p>
        </p:txBody>
      </p:sp>
      <p:sp>
        <p:nvSpPr>
          <p:cNvPr id="8" name="7 Marcador de pie de página"/>
          <p:cNvSpPr>
            <a:spLocks noGrp="1"/>
          </p:cNvSpPr>
          <p:nvPr>
            <p:ph type="ftr" sz="quarter" idx="11"/>
          </p:nvPr>
        </p:nvSpPr>
        <p:spPr/>
        <p:txBody>
          <a:bodyPr/>
          <a:lstStyle>
            <a:lvl1pPr>
              <a:defRPr/>
            </a:lvl1pPr>
            <a:extLst/>
          </a:lstStyle>
          <a:p>
            <a:pPr>
              <a:defRPr/>
            </a:pPr>
            <a:endParaRPr lang="es-ES"/>
          </a:p>
        </p:txBody>
      </p:sp>
      <p:sp>
        <p:nvSpPr>
          <p:cNvPr id="9" name="8 Marcador de número de diapositiva"/>
          <p:cNvSpPr>
            <a:spLocks noGrp="1"/>
          </p:cNvSpPr>
          <p:nvPr>
            <p:ph type="sldNum" sz="quarter" idx="12"/>
          </p:nvPr>
        </p:nvSpPr>
        <p:spPr/>
        <p:txBody>
          <a:bodyPr/>
          <a:lstStyle>
            <a:lvl1pPr>
              <a:defRPr/>
            </a:lvl1pPr>
            <a:extLst/>
          </a:lstStyle>
          <a:p>
            <a:pPr>
              <a:defRPr/>
            </a:pPr>
            <a:fld id="{9E344E25-BCDD-440F-B8C9-B769F68334D8}"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endParaRPr lang="es-ES"/>
          </a:p>
        </p:txBody>
      </p:sp>
      <p:sp>
        <p:nvSpPr>
          <p:cNvPr id="4" name="3 Marcador de pie de página"/>
          <p:cNvSpPr>
            <a:spLocks noGrp="1"/>
          </p:cNvSpPr>
          <p:nvPr>
            <p:ph type="ftr" sz="quarter" idx="11"/>
          </p:nvPr>
        </p:nvSpPr>
        <p:spPr/>
        <p:txBody>
          <a:bodyPr/>
          <a:lstStyle>
            <a:lvl1pPr>
              <a:defRPr/>
            </a:lvl1pPr>
            <a:extLst/>
          </a:lstStyle>
          <a:p>
            <a:pPr>
              <a:defRPr/>
            </a:pPr>
            <a:endParaRPr lang="es-ES"/>
          </a:p>
        </p:txBody>
      </p:sp>
      <p:sp>
        <p:nvSpPr>
          <p:cNvPr id="5" name="4 Marcador de número de diapositiva"/>
          <p:cNvSpPr>
            <a:spLocks noGrp="1"/>
          </p:cNvSpPr>
          <p:nvPr>
            <p:ph type="sldNum" sz="quarter" idx="12"/>
          </p:nvPr>
        </p:nvSpPr>
        <p:spPr/>
        <p:txBody>
          <a:bodyPr/>
          <a:lstStyle>
            <a:lvl1pPr>
              <a:defRPr/>
            </a:lvl1pPr>
            <a:extLst/>
          </a:lstStyle>
          <a:p>
            <a:pPr>
              <a:defRPr/>
            </a:pPr>
            <a:fld id="{C682AF08-7219-40A4-B06C-4050B5C006F1}"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4566561E-6EE4-46AD-9FEC-0A05BBFEF323}"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1D090129-CE52-4E39-A5F3-FA33ACBB4A70}"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5" name="4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Arial" charset="0"/>
            </a:endParaRPr>
          </a:p>
        </p:txBody>
      </p:sp>
      <p:sp>
        <p:nvSpPr>
          <p:cNvPr id="6" name="5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cs typeface="Arial" charset="0"/>
            </a:endParaRPr>
          </a:p>
        </p:txBody>
      </p:sp>
      <p:sp>
        <p:nvSpPr>
          <p:cNvPr id="7" name="6 Triángulo rectángulo"/>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7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9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a:solidFill>
                  <a:schemeClr val="tx1"/>
                </a:solidFill>
              </a:defRPr>
            </a:lvl1pPr>
            <a:extLst/>
          </a:lstStyle>
          <a:p>
            <a:pPr>
              <a:defRPr/>
            </a:pPr>
            <a:endParaRPr lang="es-ES"/>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ES"/>
          </a:p>
        </p:txBody>
      </p:sp>
      <p:sp>
        <p:nvSpPr>
          <p:cNvPr id="13" name="6 Marcador de número de diapositiva"/>
          <p:cNvSpPr>
            <a:spLocks noGrp="1"/>
          </p:cNvSpPr>
          <p:nvPr>
            <p:ph type="sldNum" sz="quarter" idx="12"/>
          </p:nvPr>
        </p:nvSpPr>
        <p:spPr/>
        <p:txBody>
          <a:bodyPr/>
          <a:lstStyle>
            <a:lvl1pPr>
              <a:defRPr>
                <a:solidFill>
                  <a:schemeClr val="tx1"/>
                </a:solidFill>
              </a:defRPr>
            </a:lvl1pPr>
            <a:extLst/>
          </a:lstStyle>
          <a:p>
            <a:pPr>
              <a:defRPr/>
            </a:pPr>
            <a:fld id="{2F672102-F26A-4B0E-82E0-A3D39CBE99D0}"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Arial" charset="0"/>
            </a:endParaRPr>
          </a:p>
        </p:txBody>
      </p:sp>
      <p:sp>
        <p:nvSpPr>
          <p:cNvPr id="12" name="11 Forma libre"/>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cs typeface="Arial" charset="0"/>
            </a:endParaRPr>
          </a:p>
        </p:txBody>
      </p:sp>
      <p:sp>
        <p:nvSpPr>
          <p:cNvPr id="14" name="13 Triángulo rectángulo"/>
          <p:cNvSpPr>
            <a:spLocks/>
          </p:cNvSpPr>
          <p:nvPr/>
        </p:nvSpPr>
        <p:spPr bwMode="auto">
          <a:xfrm>
            <a:off x="-6042" y="5791253"/>
            <a:ext cx="3402314" cy="1080868"/>
          </a:xfrm>
          <a:prstGeom prst="rtTriangle">
            <a:avLst/>
          </a:prstGeom>
          <a:blipFill>
            <a:blip r:embed="rId1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2057" name="29 Marcador de texto"/>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cs typeface="Arial" charset="0"/>
              </a:defRPr>
            </a:lvl1pPr>
            <a:extLst/>
          </a:lstStyle>
          <a:p>
            <a:pPr>
              <a:defRPr/>
            </a:pPr>
            <a:endParaRPr lang="es-ES"/>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cs typeface="Arial" charset="0"/>
              </a:defRPr>
            </a:lvl1pPr>
            <a:extLst/>
          </a:lstStyle>
          <a:p>
            <a:pPr>
              <a:defRPr/>
            </a:pPr>
            <a:endParaRPr lang="es-ES"/>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cs typeface="Arial" charset="0"/>
              </a:defRPr>
            </a:lvl1pPr>
            <a:extLst/>
          </a:lstStyle>
          <a:p>
            <a:pPr>
              <a:defRPr/>
            </a:pPr>
            <a:fld id="{DABFBCED-487D-4022-A57F-8292AAA7F4A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868" r:id="rId1"/>
    <p:sldLayoutId id="2147483864" r:id="rId2"/>
    <p:sldLayoutId id="2147483869" r:id="rId3"/>
    <p:sldLayoutId id="2147483870" r:id="rId4"/>
    <p:sldLayoutId id="2147483871" r:id="rId5"/>
    <p:sldLayoutId id="2147483872" r:id="rId6"/>
    <p:sldLayoutId id="2147483865" r:id="rId7"/>
    <p:sldLayoutId id="2147483873" r:id="rId8"/>
    <p:sldLayoutId id="2147483874" r:id="rId9"/>
    <p:sldLayoutId id="2147483866" r:id="rId10"/>
    <p:sldLayoutId id="2147483867" r:id="rId11"/>
    <p:sldLayoutId id="2147483875" r:id="rId12"/>
    <p:sldLayoutId id="2147483876" r:id="rId13"/>
    <p:sldLayoutId id="2147483877" r:id="rId14"/>
    <p:sldLayoutId id="2147483878" r:id="rId15"/>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oleObject" Target="../embeddings/Documento_de_Microsoft_Office_Word_97-20031.doc"/></Relationships>
</file>

<file path=ppt/slides/_rels/slide19.xml.rels><?xml version="1.0" encoding="UTF-8" standalone="yes"?>
<Relationships xmlns="http://schemas.openxmlformats.org/package/2006/relationships"><Relationship Id="rId8" Type="http://schemas.openxmlformats.org/officeDocument/2006/relationships/hyperlink" Target="http://www.appluscorp.com/" TargetMode="External"/><Relationship Id="rId13" Type="http://schemas.openxmlformats.org/officeDocument/2006/relationships/image" Target="../media/image24.gif"/><Relationship Id="rId18" Type="http://schemas.openxmlformats.org/officeDocument/2006/relationships/hyperlink" Target="http://www.es.sgs.com/es/" TargetMode="External"/><Relationship Id="rId3" Type="http://schemas.openxmlformats.org/officeDocument/2006/relationships/hyperlink" Target="http://www.fvq.es/index.php?Id=60" TargetMode="External"/><Relationship Id="rId7" Type="http://schemas.openxmlformats.org/officeDocument/2006/relationships/image" Target="../media/image21.gif"/><Relationship Id="rId12" Type="http://schemas.openxmlformats.org/officeDocument/2006/relationships/hyperlink" Target="http://www.aenor.es/" TargetMode="External"/><Relationship Id="rId17" Type="http://schemas.openxmlformats.org/officeDocument/2006/relationships/image" Target="../media/image26.gif"/><Relationship Id="rId2" Type="http://schemas.openxmlformats.org/officeDocument/2006/relationships/notesSlide" Target="../notesSlides/notesSlide19.xml"/><Relationship Id="rId16" Type="http://schemas.openxmlformats.org/officeDocument/2006/relationships/hyperlink" Target="http://www.eqa.org/" TargetMode="External"/><Relationship Id="rId1" Type="http://schemas.openxmlformats.org/officeDocument/2006/relationships/slideLayout" Target="../slideLayouts/slideLayout2.xml"/><Relationship Id="rId6" Type="http://schemas.openxmlformats.org/officeDocument/2006/relationships/hyperlink" Target="http://www.aidico.es/" TargetMode="External"/><Relationship Id="rId11" Type="http://schemas.openxmlformats.org/officeDocument/2006/relationships/image" Target="../media/image23.gif"/><Relationship Id="rId5" Type="http://schemas.openxmlformats.org/officeDocument/2006/relationships/image" Target="../media/image20.gif"/><Relationship Id="rId15" Type="http://schemas.openxmlformats.org/officeDocument/2006/relationships/image" Target="../media/image25.gif"/><Relationship Id="rId10" Type="http://schemas.openxmlformats.org/officeDocument/2006/relationships/hyperlink" Target="http://www.tuv.com/es" TargetMode="External"/><Relationship Id="rId19" Type="http://schemas.openxmlformats.org/officeDocument/2006/relationships/image" Target="../media/image27.gif"/><Relationship Id="rId4" Type="http://schemas.openxmlformats.org/officeDocument/2006/relationships/hyperlink" Target="http://www.ivac.es/" TargetMode="External"/><Relationship Id="rId9" Type="http://schemas.openxmlformats.org/officeDocument/2006/relationships/image" Target="../media/image22.gif"/><Relationship Id="rId14" Type="http://schemas.openxmlformats.org/officeDocument/2006/relationships/hyperlink" Target="http://www.bvqi.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alidadturisticahoy.es/ESP/143/noticias_ficheros/Todas/Triptico-Promocion-ICTE/Triptico-pdf.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ociotur.blogspot.com/2011/11/lopesan-meloneras-golf-se-convierte-en.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40.jpe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14.xml"/><Relationship Id="rId5" Type="http://schemas.openxmlformats.org/officeDocument/2006/relationships/image" Target="../media/image45.jpeg"/><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55.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0" y="3860800"/>
            <a:ext cx="9144000" cy="2246769"/>
          </a:xfrm>
          <a:prstGeom prst="rect">
            <a:avLst/>
          </a:prstGeom>
          <a:solidFill>
            <a:srgbClr val="FFFF00"/>
          </a:solidFill>
          <a:ln w="12700" cap="sq">
            <a:noFill/>
            <a:miter lim="800000"/>
            <a:headEnd type="none" w="sm" len="sm"/>
            <a:tailEnd type="none" w="sm" len="sm"/>
          </a:ln>
        </p:spPr>
        <p:txBody>
          <a:bodyPr>
            <a:spAutoFit/>
          </a:bodyPr>
          <a:lstStyle/>
          <a:p>
            <a:r>
              <a:rPr lang="es-ES" sz="2000" b="1" dirty="0" smtClean="0"/>
              <a:t>2.Turismo sostenible. Gestión medioambiental. </a:t>
            </a:r>
            <a:endParaRPr lang="es-ES" sz="2000" dirty="0" smtClean="0"/>
          </a:p>
          <a:p>
            <a:r>
              <a:rPr lang="es-ES" sz="2000" dirty="0" smtClean="0"/>
              <a:t>Desarrollo sostenible. Turismo de calidad</a:t>
            </a:r>
          </a:p>
          <a:p>
            <a:r>
              <a:rPr lang="es-ES" sz="2000" dirty="0" smtClean="0"/>
              <a:t>Categorías del turismo sostenible</a:t>
            </a:r>
          </a:p>
          <a:p>
            <a:r>
              <a:rPr lang="es-ES" sz="2000" dirty="0" smtClean="0"/>
              <a:t>Turismo rural y desarrollo local</a:t>
            </a:r>
          </a:p>
          <a:p>
            <a:r>
              <a:rPr lang="es-ES" sz="2000" dirty="0" smtClean="0"/>
              <a:t>Buenas prácticas en la gestión de la actividad turística</a:t>
            </a:r>
          </a:p>
          <a:p>
            <a:r>
              <a:rPr lang="es-ES" sz="2000" dirty="0" smtClean="0"/>
              <a:t>Herramienta: Impactos ambientales</a:t>
            </a:r>
          </a:p>
          <a:p>
            <a:r>
              <a:rPr lang="es-ES" sz="2000" i="1" dirty="0" smtClean="0"/>
              <a:t>Discusión: Salinas y espacios naturales en </a:t>
            </a:r>
            <a:r>
              <a:rPr lang="es-ES" sz="2000" i="1" dirty="0" err="1" smtClean="0"/>
              <a:t>Guerande</a:t>
            </a:r>
            <a:endParaRPr lang="es-ES" sz="2000" dirty="0"/>
          </a:p>
        </p:txBody>
      </p:sp>
      <p:pic>
        <p:nvPicPr>
          <p:cNvPr id="14339" name="Picture 6" descr="LOGOIDL"/>
          <p:cNvPicPr>
            <a:picLocks noChangeAspect="1" noChangeArrowheads="1"/>
          </p:cNvPicPr>
          <p:nvPr/>
        </p:nvPicPr>
        <p:blipFill>
          <a:blip r:embed="rId3" cstate="print"/>
          <a:srcRect/>
          <a:stretch>
            <a:fillRect/>
          </a:stretch>
        </p:blipFill>
        <p:spPr bwMode="auto">
          <a:xfrm>
            <a:off x="7380288" y="0"/>
            <a:ext cx="1763712" cy="1571625"/>
          </a:xfrm>
          <a:prstGeom prst="rect">
            <a:avLst/>
          </a:prstGeom>
          <a:noFill/>
          <a:ln w="9525">
            <a:noFill/>
            <a:miter lim="800000"/>
            <a:headEnd/>
            <a:tailEnd/>
          </a:ln>
        </p:spPr>
      </p:pic>
      <p:sp>
        <p:nvSpPr>
          <p:cNvPr id="14340" name="Rectangle 7"/>
          <p:cNvSpPr>
            <a:spLocks noChangeArrowheads="1"/>
          </p:cNvSpPr>
          <p:nvPr/>
        </p:nvSpPr>
        <p:spPr bwMode="auto">
          <a:xfrm>
            <a:off x="0" y="228600"/>
            <a:ext cx="7772400" cy="1219200"/>
          </a:xfrm>
          <a:prstGeom prst="rect">
            <a:avLst/>
          </a:prstGeom>
          <a:noFill/>
          <a:ln w="9525">
            <a:noFill/>
            <a:miter lim="800000"/>
            <a:headEnd/>
            <a:tailEnd/>
          </a:ln>
        </p:spPr>
        <p:txBody>
          <a:bodyPr lIns="92075" tIns="46038" rIns="92075" bIns="46038" anchor="ctr"/>
          <a:lstStyle/>
          <a:p>
            <a:r>
              <a:rPr lang="es-ES" sz="3200">
                <a:solidFill>
                  <a:schemeClr val="tx2"/>
                </a:solidFill>
                <a:latin typeface="Arial" pitchFamily="34" charset="0"/>
              </a:rPr>
              <a:t/>
            </a:r>
            <a:br>
              <a:rPr lang="es-ES" sz="3200">
                <a:solidFill>
                  <a:schemeClr val="tx2"/>
                </a:solidFill>
                <a:latin typeface="Arial" pitchFamily="34" charset="0"/>
              </a:rPr>
            </a:br>
            <a:endParaRPr lang="es-ES" sz="3600">
              <a:solidFill>
                <a:schemeClr val="tx2"/>
              </a:solidFill>
              <a:latin typeface="Arial" pitchFamily="34" charset="0"/>
            </a:endParaRPr>
          </a:p>
        </p:txBody>
      </p:sp>
      <p:sp>
        <p:nvSpPr>
          <p:cNvPr id="14341" name="Rectangle 9"/>
          <p:cNvSpPr>
            <a:spLocks noChangeArrowheads="1"/>
          </p:cNvSpPr>
          <p:nvPr/>
        </p:nvSpPr>
        <p:spPr bwMode="auto">
          <a:xfrm>
            <a:off x="611188" y="2924175"/>
            <a:ext cx="7772400" cy="1219200"/>
          </a:xfrm>
          <a:prstGeom prst="rect">
            <a:avLst/>
          </a:prstGeom>
          <a:noFill/>
          <a:ln w="9525">
            <a:noFill/>
            <a:miter lim="800000"/>
            <a:headEnd/>
            <a:tailEnd/>
          </a:ln>
        </p:spPr>
        <p:txBody>
          <a:bodyPr lIns="92075" tIns="46038" rIns="92075" bIns="46038" anchor="ctr"/>
          <a:lstStyle/>
          <a:p>
            <a:endParaRPr lang="es-ES">
              <a:solidFill>
                <a:srgbClr val="0000CC"/>
              </a:solidFill>
              <a:latin typeface="Arial" pitchFamily="34" charset="0"/>
            </a:endParaRPr>
          </a:p>
        </p:txBody>
      </p:sp>
      <p:sp>
        <p:nvSpPr>
          <p:cNvPr id="14342" name="Rectangle 12"/>
          <p:cNvSpPr>
            <a:spLocks noChangeArrowheads="1"/>
          </p:cNvSpPr>
          <p:nvPr/>
        </p:nvSpPr>
        <p:spPr bwMode="auto">
          <a:xfrm>
            <a:off x="0" y="0"/>
            <a:ext cx="7524750" cy="1662113"/>
          </a:xfrm>
          <a:prstGeom prst="rect">
            <a:avLst/>
          </a:prstGeom>
          <a:solidFill>
            <a:srgbClr val="92D050"/>
          </a:solidFill>
          <a:ln w="12700" cap="sq">
            <a:noFill/>
            <a:miter lim="800000"/>
            <a:headEnd type="none" w="sm" len="sm"/>
            <a:tailEnd type="none" w="sm" len="sm"/>
          </a:ln>
        </p:spPr>
        <p:txBody>
          <a:bodyPr anchor="ctr">
            <a:spAutoFit/>
          </a:bodyPr>
          <a:lstStyle/>
          <a:p>
            <a:pPr algn="ctr"/>
            <a:r>
              <a:rPr lang="es-ES"/>
              <a:t>Máster Oficial en Turismo:</a:t>
            </a:r>
          </a:p>
          <a:p>
            <a:pPr algn="ctr"/>
            <a:r>
              <a:rPr lang="es-ES"/>
              <a:t>Dirección de Empresas Turísticas</a:t>
            </a:r>
          </a:p>
          <a:p>
            <a:pPr algn="ctr"/>
            <a:r>
              <a:rPr lang="es-ES" sz="1200"/>
              <a:t>Juan Antonio Márquez Domínguez</a:t>
            </a:r>
          </a:p>
          <a:p>
            <a:pPr algn="ctr"/>
            <a:endParaRPr lang="es-ES" b="1"/>
          </a:p>
          <a:p>
            <a:pPr algn="ctr"/>
            <a:r>
              <a:rPr lang="es-ES" b="1"/>
              <a:t>Planificación y Gestión Medioambiental de Recursos Turísticos</a:t>
            </a:r>
          </a:p>
        </p:txBody>
      </p:sp>
      <p:sp>
        <p:nvSpPr>
          <p:cNvPr id="14343" name="6 Rectángulo"/>
          <p:cNvSpPr>
            <a:spLocks noChangeArrowheads="1"/>
          </p:cNvSpPr>
          <p:nvPr/>
        </p:nvSpPr>
        <p:spPr bwMode="auto">
          <a:xfrm>
            <a:off x="827088" y="2205038"/>
            <a:ext cx="8316912" cy="1016000"/>
          </a:xfrm>
          <a:prstGeom prst="rect">
            <a:avLst/>
          </a:prstGeom>
          <a:solidFill>
            <a:srgbClr val="FFC000"/>
          </a:solidFill>
          <a:ln w="9525">
            <a:noFill/>
            <a:miter lim="800000"/>
            <a:headEnd/>
            <a:tailEnd/>
          </a:ln>
        </p:spPr>
        <p:txBody>
          <a:bodyPr>
            <a:spAutoFit/>
          </a:bodyPr>
          <a:lstStyle/>
          <a:p>
            <a:r>
              <a:rPr lang="en-US" sz="2000" b="1" dirty="0">
                <a:solidFill>
                  <a:srgbClr val="000000"/>
                </a:solidFill>
                <a:latin typeface="Bookman Old Style" pitchFamily="18" charset="0"/>
              </a:rPr>
              <a:t>1.Desarrollo </a:t>
            </a:r>
            <a:r>
              <a:rPr lang="en-US" sz="2000" b="1" dirty="0" err="1">
                <a:solidFill>
                  <a:srgbClr val="000000"/>
                </a:solidFill>
                <a:latin typeface="Bookman Old Style" pitchFamily="18" charset="0"/>
              </a:rPr>
              <a:t>insostenible</a:t>
            </a:r>
            <a:r>
              <a:rPr lang="en-US" sz="2000" b="1" dirty="0">
                <a:solidFill>
                  <a:srgbClr val="000000"/>
                </a:solidFill>
                <a:latin typeface="Bookman Old Style" pitchFamily="18" charset="0"/>
              </a:rPr>
              <a:t>. C</a:t>
            </a:r>
            <a:r>
              <a:rPr lang="es-ES" sz="2000" b="1" dirty="0" err="1">
                <a:solidFill>
                  <a:srgbClr val="000000"/>
                </a:solidFill>
                <a:latin typeface="Bookman Old Style" pitchFamily="18" charset="0"/>
              </a:rPr>
              <a:t>ambio</a:t>
            </a:r>
            <a:r>
              <a:rPr lang="es-ES" sz="2000" b="1" dirty="0">
                <a:solidFill>
                  <a:srgbClr val="000000"/>
                </a:solidFill>
                <a:latin typeface="Bookman Old Style" pitchFamily="18" charset="0"/>
              </a:rPr>
              <a:t> climático. Amenazas. </a:t>
            </a:r>
          </a:p>
          <a:p>
            <a:r>
              <a:rPr lang="es-ES" sz="2000" b="1" dirty="0">
                <a:solidFill>
                  <a:srgbClr val="000000"/>
                </a:solidFill>
                <a:latin typeface="Bookman Old Style" pitchFamily="18" charset="0"/>
              </a:rPr>
              <a:t>2.Turismo sostenible. Gestión medioambiental</a:t>
            </a:r>
          </a:p>
          <a:p>
            <a:r>
              <a:rPr lang="es-ES" sz="2000" b="1" dirty="0">
                <a:solidFill>
                  <a:srgbClr val="000000"/>
                </a:solidFill>
                <a:latin typeface="Bookman Old Style" pitchFamily="18" charset="0"/>
              </a:rPr>
              <a:t>3.Planificación estratégica y desarrollo turístico</a:t>
            </a:r>
            <a:endParaRPr lang="es-ES" sz="2400" b="1"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323850" y="620713"/>
            <a:ext cx="8642350" cy="5740400"/>
          </a:xfrm>
          <a:prstGeom prst="rect">
            <a:avLst/>
          </a:prstGeom>
          <a:solidFill>
            <a:srgbClr val="FFFF00"/>
          </a:solidFill>
          <a:ln w="9525">
            <a:noFill/>
            <a:miter lim="800000"/>
            <a:headEnd/>
            <a:tailEnd/>
          </a:ln>
        </p:spPr>
        <p:txBody>
          <a:bodyPr anchor="ctr">
            <a:spAutoFit/>
          </a:bodyPr>
          <a:lstStyle/>
          <a:p>
            <a:r>
              <a:rPr lang="es-ES" sz="1000"/>
              <a:t>.</a:t>
            </a:r>
          </a:p>
          <a:p>
            <a:r>
              <a:rPr lang="es-ES" sz="2800"/>
              <a:t>PRINCIPIOS BÁSICOS DE LA SOSTENIBILIDAD</a:t>
            </a:r>
          </a:p>
          <a:p>
            <a:endParaRPr lang="es-ES" sz="2800"/>
          </a:p>
          <a:p>
            <a:endParaRPr lang="es-ES" sz="500"/>
          </a:p>
          <a:p>
            <a:pPr marL="628650" lvl="1" indent="-449263">
              <a:buSzPct val="120000"/>
              <a:buFont typeface="Wingdings" pitchFamily="2" charset="2"/>
              <a:buChar char="ü"/>
            </a:pPr>
            <a:r>
              <a:rPr lang="es-ES" sz="1600"/>
              <a:t>La </a:t>
            </a:r>
            <a:r>
              <a:rPr lang="es-ES" sz="1600" b="1"/>
              <a:t>conservación</a:t>
            </a:r>
            <a:r>
              <a:rPr lang="es-ES" sz="1600"/>
              <a:t>, sólo deben utilizarse los recursos estrictamente necesarios y de un modo eficiente.</a:t>
            </a:r>
          </a:p>
          <a:p>
            <a:pPr marL="628650" lvl="1" indent="-449263">
              <a:buSzPct val="120000"/>
              <a:buFont typeface="Wingdings" pitchFamily="2" charset="2"/>
              <a:buChar char="ü"/>
            </a:pPr>
            <a:endParaRPr lang="es-ES" sz="500"/>
          </a:p>
          <a:p>
            <a:pPr marL="628650" lvl="1" indent="-449263">
              <a:buSzPct val="120000"/>
              <a:buFont typeface="Wingdings" pitchFamily="2" charset="2"/>
              <a:buChar char="ü"/>
            </a:pPr>
            <a:r>
              <a:rPr lang="es-ES" sz="1600"/>
              <a:t>Uso preferente de los </a:t>
            </a:r>
            <a:r>
              <a:rPr lang="es-ES" sz="1600" b="1"/>
              <a:t>recursos renovables</a:t>
            </a:r>
            <a:r>
              <a:rPr lang="es-ES" sz="1600"/>
              <a:t>, especialmente en el campo energético.</a:t>
            </a:r>
          </a:p>
          <a:p>
            <a:pPr marL="628650" lvl="1" indent="-449263">
              <a:buSzPct val="120000"/>
              <a:buFont typeface="Wingdings" pitchFamily="2" charset="2"/>
              <a:buChar char="ü"/>
            </a:pPr>
            <a:endParaRPr lang="es-ES" sz="500"/>
          </a:p>
          <a:p>
            <a:pPr marL="628650" lvl="1" indent="-449263">
              <a:buSzPct val="120000"/>
              <a:buFont typeface="Wingdings" pitchFamily="2" charset="2"/>
              <a:buChar char="ü"/>
            </a:pPr>
            <a:r>
              <a:rPr lang="es-ES" sz="1600"/>
              <a:t>El </a:t>
            </a:r>
            <a:r>
              <a:rPr lang="es-ES" sz="1600" b="1"/>
              <a:t>reciclado</a:t>
            </a:r>
            <a:r>
              <a:rPr lang="es-ES" sz="1600"/>
              <a:t> de los materiales de modo que se minimice la generación de residuos.</a:t>
            </a:r>
          </a:p>
          <a:p>
            <a:pPr marL="628650" lvl="1" indent="-449263">
              <a:buSzPct val="120000"/>
              <a:buFont typeface="Wingdings" pitchFamily="2" charset="2"/>
              <a:buChar char="ü"/>
            </a:pPr>
            <a:endParaRPr lang="es-ES" sz="500"/>
          </a:p>
          <a:p>
            <a:pPr marL="628650" lvl="1" indent="-449263">
              <a:buSzPct val="120000"/>
              <a:buFont typeface="Wingdings" pitchFamily="2" charset="2"/>
              <a:buChar char="ü"/>
            </a:pPr>
            <a:r>
              <a:rPr lang="es-ES" sz="1600"/>
              <a:t>La </a:t>
            </a:r>
            <a:r>
              <a:rPr lang="es-ES" sz="1600" b="1"/>
              <a:t>recuperación</a:t>
            </a:r>
            <a:r>
              <a:rPr lang="es-ES" sz="1600"/>
              <a:t> de los sistemas naturales.</a:t>
            </a:r>
          </a:p>
          <a:p>
            <a:pPr marL="628650" lvl="1" indent="-449263">
              <a:buSzPct val="120000"/>
              <a:buFont typeface="Wingdings" pitchFamily="2" charset="2"/>
              <a:buChar char="ü"/>
            </a:pPr>
            <a:endParaRPr lang="es-ES" sz="500"/>
          </a:p>
          <a:p>
            <a:pPr marL="628650" lvl="1" indent="-449263">
              <a:buSzPct val="120000"/>
              <a:buFont typeface="Wingdings" pitchFamily="2" charset="2"/>
              <a:buChar char="ü"/>
            </a:pPr>
            <a:r>
              <a:rPr lang="es-ES" sz="1600"/>
              <a:t>La </a:t>
            </a:r>
            <a:r>
              <a:rPr lang="es-ES" sz="1600" b="1"/>
              <a:t>limitación</a:t>
            </a:r>
            <a:r>
              <a:rPr lang="es-ES" sz="1600"/>
              <a:t> al crecimiento de la población.</a:t>
            </a:r>
          </a:p>
          <a:p>
            <a:pPr marL="628650" lvl="1" indent="-449263">
              <a:buSzPct val="120000"/>
              <a:buFont typeface="Wingdings" pitchFamily="2" charset="2"/>
              <a:buChar char="ü"/>
            </a:pPr>
            <a:endParaRPr lang="es-ES" sz="500"/>
          </a:p>
          <a:p>
            <a:pPr marL="628650" lvl="1" indent="-449263">
              <a:buSzPct val="120000"/>
              <a:buFont typeface="Wingdings" pitchFamily="2" charset="2"/>
              <a:buChar char="ü"/>
            </a:pPr>
            <a:r>
              <a:rPr lang="es-ES" sz="1600"/>
              <a:t>El </a:t>
            </a:r>
            <a:r>
              <a:rPr lang="es-ES" sz="1600" b="1"/>
              <a:t>fomento</a:t>
            </a:r>
            <a:r>
              <a:rPr lang="es-ES" sz="1600"/>
              <a:t> del transporte público y el uso alternativo de medio no contaminantes para desplazamientos cortos.</a:t>
            </a:r>
          </a:p>
          <a:p>
            <a:pPr marL="628650" lvl="1" indent="-449263">
              <a:buSzPct val="120000"/>
              <a:buFont typeface="Wingdings" pitchFamily="2" charset="2"/>
              <a:buChar char="ü"/>
            </a:pPr>
            <a:endParaRPr lang="es-ES" sz="500"/>
          </a:p>
          <a:p>
            <a:pPr marL="628650" lvl="1" indent="-449263">
              <a:buSzPct val="120000"/>
              <a:buFont typeface="Wingdings" pitchFamily="2" charset="2"/>
              <a:buChar char="ü"/>
            </a:pPr>
            <a:r>
              <a:rPr lang="es-ES" sz="1600"/>
              <a:t>La </a:t>
            </a:r>
            <a:r>
              <a:rPr lang="es-ES" sz="1600" b="1"/>
              <a:t>adaptación</a:t>
            </a:r>
            <a:r>
              <a:rPr lang="es-ES" sz="1600"/>
              <a:t> de los sistemas productivos (y también de los servicios) de modo que sean respetuosos con la calidad del medio.</a:t>
            </a:r>
          </a:p>
          <a:p>
            <a:pPr marL="628650" lvl="1" indent="-449263">
              <a:buSzPct val="120000"/>
              <a:buFont typeface="Wingdings" pitchFamily="2" charset="2"/>
              <a:buChar char="ü"/>
            </a:pPr>
            <a:endParaRPr lang="es-ES" sz="500"/>
          </a:p>
          <a:p>
            <a:pPr marL="628650" lvl="1" indent="-449263">
              <a:buSzPct val="120000"/>
              <a:buFont typeface="Wingdings" pitchFamily="2" charset="2"/>
              <a:buChar char="ü"/>
            </a:pPr>
            <a:r>
              <a:rPr lang="es-ES" sz="1600"/>
              <a:t>El </a:t>
            </a:r>
            <a:r>
              <a:rPr lang="es-ES" sz="1600" b="1"/>
              <a:t>tratamiento integrado</a:t>
            </a:r>
            <a:r>
              <a:rPr lang="es-ES" sz="1600"/>
              <a:t> de la problemática ambiental, social, económica y cultural.</a:t>
            </a:r>
          </a:p>
          <a:p>
            <a:pPr marL="628650" lvl="1" indent="-449263">
              <a:buSzPct val="120000"/>
              <a:buFont typeface="Wingdings" pitchFamily="2" charset="2"/>
              <a:buChar char="ü"/>
            </a:pPr>
            <a:endParaRPr lang="es-ES" sz="500"/>
          </a:p>
          <a:p>
            <a:pPr marL="628650" lvl="1" indent="-449263">
              <a:buSzPct val="120000"/>
              <a:buFont typeface="Wingdings" pitchFamily="2" charset="2"/>
              <a:buChar char="ü"/>
            </a:pPr>
            <a:r>
              <a:rPr lang="es-ES" sz="1600"/>
              <a:t>Fomentar </a:t>
            </a:r>
            <a:r>
              <a:rPr lang="es-ES" sz="1600" b="1"/>
              <a:t>la participación y el compromiso social</a:t>
            </a:r>
            <a:r>
              <a:rPr lang="es-ES" sz="1600"/>
              <a:t> en la formulación de políticas tendentes a la conversación de la calidad ambiental.</a:t>
            </a:r>
            <a:endParaRPr lang="es-ES" sz="120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0" y="0"/>
            <a:ext cx="9144000" cy="6124575"/>
          </a:xfrm>
          <a:prstGeom prst="rect">
            <a:avLst/>
          </a:prstGeom>
          <a:noFill/>
          <a:ln w="9525">
            <a:noFill/>
            <a:miter lim="800000"/>
            <a:headEnd/>
            <a:tailEnd/>
          </a:ln>
        </p:spPr>
        <p:txBody>
          <a:bodyPr>
            <a:spAutoFit/>
          </a:bodyPr>
          <a:lstStyle/>
          <a:p>
            <a:r>
              <a:rPr lang="es-ES" sz="4000">
                <a:latin typeface="Arial" pitchFamily="34" charset="0"/>
              </a:rPr>
              <a:t>Postulados del turismo sostenible</a:t>
            </a:r>
          </a:p>
          <a:p>
            <a:pPr algn="just"/>
            <a:r>
              <a:rPr lang="es-ES" sz="3200">
                <a:latin typeface="Arial" pitchFamily="34" charset="0"/>
              </a:rPr>
              <a:t>􀂾 No solo por elevar y diversificar los ingresos y condiciones de vida de las comunidades anfitrionas</a:t>
            </a:r>
          </a:p>
          <a:p>
            <a:pPr algn="just"/>
            <a:r>
              <a:rPr lang="es-ES" sz="3200">
                <a:latin typeface="Arial" pitchFamily="34" charset="0"/>
              </a:rPr>
              <a:t>􀂾 Minimizar los impactos negativos</a:t>
            </a:r>
          </a:p>
          <a:p>
            <a:pPr algn="just"/>
            <a:r>
              <a:rPr lang="es-ES" sz="3200">
                <a:latin typeface="Arial" pitchFamily="34" charset="0"/>
              </a:rPr>
              <a:t>􀂾 Difundir nuevos y mas saludables hábitos de consumo</a:t>
            </a:r>
          </a:p>
          <a:p>
            <a:pPr algn="just"/>
            <a:r>
              <a:rPr lang="es-ES" sz="3200">
                <a:latin typeface="Arial" pitchFamily="34" charset="0"/>
              </a:rPr>
              <a:t>􀂾 Garantizar la conservación de la diversidad</a:t>
            </a:r>
          </a:p>
          <a:p>
            <a:pPr algn="just"/>
            <a:r>
              <a:rPr lang="es-ES" sz="3200">
                <a:latin typeface="Arial" pitchFamily="34" charset="0"/>
              </a:rPr>
              <a:t>cultural y biológica</a:t>
            </a:r>
          </a:p>
          <a:p>
            <a:pPr algn="just"/>
            <a:r>
              <a:rPr lang="es-ES" sz="3200">
                <a:latin typeface="Arial" pitchFamily="34" charset="0"/>
              </a:rPr>
              <a:t>􀂾 Respetar y promover el ejercicio democrático</a:t>
            </a:r>
          </a:p>
          <a:p>
            <a:pPr algn="just"/>
            <a:r>
              <a:rPr lang="es-ES" sz="3200">
                <a:latin typeface="Arial" pitchFamily="34" charset="0"/>
              </a:rPr>
              <a:t>de los derechos civiles y políticos de la población anfitriona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0" y="188913"/>
            <a:ext cx="9144000" cy="5273675"/>
          </a:xfrm>
          <a:prstGeom prst="rect">
            <a:avLst/>
          </a:prstGeom>
          <a:noFill/>
          <a:ln w="9525">
            <a:noFill/>
            <a:miter lim="800000"/>
            <a:headEnd/>
            <a:tailEnd/>
          </a:ln>
        </p:spPr>
        <p:txBody>
          <a:bodyPr>
            <a:spAutoFit/>
          </a:bodyPr>
          <a:lstStyle/>
          <a:p>
            <a:pPr algn="just"/>
            <a:r>
              <a:rPr lang="es-ES" sz="4000">
                <a:latin typeface="Arial" pitchFamily="34" charset="0"/>
              </a:rPr>
              <a:t>La </a:t>
            </a:r>
            <a:r>
              <a:rPr lang="es-ES" sz="4000" b="1">
                <a:latin typeface="Arial" pitchFamily="34" charset="0"/>
              </a:rPr>
              <a:t>sostenibilidad ambiental</a:t>
            </a:r>
          </a:p>
          <a:p>
            <a:pPr algn="just"/>
            <a:r>
              <a:rPr lang="es-ES" sz="4000">
                <a:latin typeface="Arial" pitchFamily="34" charset="0"/>
              </a:rPr>
              <a:t>Incorpora varios aspectos por examinar:</a:t>
            </a:r>
          </a:p>
          <a:p>
            <a:pPr algn="just"/>
            <a:r>
              <a:rPr lang="es-ES" sz="2000">
                <a:latin typeface="Arial" pitchFamily="34" charset="0"/>
              </a:rPr>
              <a:t>􀂾 1) los efectos combinados y acumulados sobre la capacidad natural de restauración de los recursos naturales,</a:t>
            </a:r>
          </a:p>
          <a:p>
            <a:pPr algn="just"/>
            <a:r>
              <a:rPr lang="es-ES" sz="2000">
                <a:latin typeface="Arial" pitchFamily="34" charset="0"/>
              </a:rPr>
              <a:t>􀂾 2) Los efectos directos e indirectos de la construcción de infraestructura de bienes y servicios turísticos</a:t>
            </a:r>
          </a:p>
          <a:p>
            <a:pPr algn="just"/>
            <a:r>
              <a:rPr lang="es-ES" sz="2000">
                <a:latin typeface="Arial" pitchFamily="34" charset="0"/>
              </a:rPr>
              <a:t>3) La intensidad de la demanda, uso y consumo de recursos naturales renovables y no renovables (agua potable y energía);</a:t>
            </a:r>
          </a:p>
          <a:p>
            <a:pPr algn="just"/>
            <a:r>
              <a:rPr lang="es-ES" sz="2000">
                <a:latin typeface="Arial" pitchFamily="34" charset="0"/>
              </a:rPr>
              <a:t>4) La producción de desechos vertimientos y emisiones y la producción de olores molestos, contaminación auditiva y visual, entre otros, elementos que inciden sobre la capacidad natural de los ecosistemas para regenerarse 5) Los impactos diferenciales de las actividades (montañismo, buceo, cacería, pesca, etc.)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p:txBody>
          <a:bodyPr/>
          <a:lstStyle/>
          <a:p>
            <a:pPr eaLnBrk="1" hangingPunct="1"/>
            <a:endParaRPr lang="es-ES" smtClean="0"/>
          </a:p>
        </p:txBody>
      </p:sp>
      <p:sp>
        <p:nvSpPr>
          <p:cNvPr id="31746" name="Rectangle 2"/>
          <p:cNvSpPr>
            <a:spLocks noGrp="1" noChangeArrowheads="1"/>
          </p:cNvSpPr>
          <p:nvPr>
            <p:ph type="title"/>
          </p:nvPr>
        </p:nvSpPr>
        <p:spPr/>
        <p:txBody>
          <a:bodyPr/>
          <a:lstStyle/>
          <a:p>
            <a:pPr eaLnBrk="1" fontAlgn="auto" hangingPunct="1">
              <a:spcAft>
                <a:spcPts val="0"/>
              </a:spcAft>
              <a:defRPr/>
            </a:pPr>
            <a:r>
              <a:rPr lang="es-ES" smtClean="0"/>
              <a:t>Turismo de calidad</a:t>
            </a:r>
          </a:p>
        </p:txBody>
      </p:sp>
      <p:pic>
        <p:nvPicPr>
          <p:cNvPr id="27652" name="Picture 4"/>
          <p:cNvPicPr>
            <a:picLocks noChangeAspect="1" noChangeArrowheads="1"/>
          </p:cNvPicPr>
          <p:nvPr/>
        </p:nvPicPr>
        <p:blipFill>
          <a:blip r:embed="rId3" cstate="print"/>
          <a:srcRect/>
          <a:stretch>
            <a:fillRect/>
          </a:stretch>
        </p:blipFill>
        <p:spPr bwMode="auto">
          <a:xfrm>
            <a:off x="0" y="1700213"/>
            <a:ext cx="9144000" cy="50419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r="4031"/>
          <a:stretch>
            <a:fillRect/>
          </a:stretch>
        </p:blipFill>
        <p:spPr bwMode="auto">
          <a:xfrm>
            <a:off x="0" y="1728788"/>
            <a:ext cx="8501063" cy="3400425"/>
          </a:xfrm>
          <a:prstGeom prst="rect">
            <a:avLst/>
          </a:prstGeom>
          <a:noFill/>
          <a:ln w="9525">
            <a:noFill/>
            <a:miter lim="800000"/>
            <a:headEnd/>
            <a:tailEnd/>
          </a:ln>
        </p:spPr>
      </p:pic>
      <p:sp>
        <p:nvSpPr>
          <p:cNvPr id="28675" name="2 CuadroTexto"/>
          <p:cNvSpPr txBox="1">
            <a:spLocks noChangeArrowheads="1"/>
          </p:cNvSpPr>
          <p:nvPr/>
        </p:nvSpPr>
        <p:spPr bwMode="auto">
          <a:xfrm>
            <a:off x="0" y="0"/>
            <a:ext cx="9144000" cy="1384300"/>
          </a:xfrm>
          <a:prstGeom prst="rect">
            <a:avLst/>
          </a:prstGeom>
          <a:solidFill>
            <a:srgbClr val="FFFF00"/>
          </a:solidFill>
          <a:ln w="9525">
            <a:noFill/>
            <a:miter lim="800000"/>
            <a:headEnd/>
            <a:tailEnd/>
          </a:ln>
        </p:spPr>
        <p:txBody>
          <a:bodyPr>
            <a:spAutoFit/>
          </a:bodyPr>
          <a:lstStyle/>
          <a:p>
            <a:r>
              <a:rPr lang="es-ES" sz="2800"/>
              <a:t>Donde está la calidad: Recursos naturales, patrimoniales, logística del transporte, de la comida, de la residencia…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0" y="0"/>
            <a:ext cx="9144000" cy="6934200"/>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a:stretch>
            <a:fillRect/>
          </a:stretch>
        </p:blipFill>
        <p:spPr bwMode="auto">
          <a:xfrm>
            <a:off x="-11113" y="765175"/>
            <a:ext cx="9042401" cy="58324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contenido"/>
          <p:cNvSpPr>
            <a:spLocks noGrp="1"/>
          </p:cNvSpPr>
          <p:nvPr>
            <p:ph idx="1"/>
          </p:nvPr>
        </p:nvSpPr>
        <p:spPr/>
        <p:txBody>
          <a:bodyPr/>
          <a:lstStyle/>
          <a:p>
            <a:endParaRPr lang="es-ES" smtClean="0"/>
          </a:p>
        </p:txBody>
      </p:sp>
      <p:sp>
        <p:nvSpPr>
          <p:cNvPr id="3" name="2 Título"/>
          <p:cNvSpPr>
            <a:spLocks noGrp="1"/>
          </p:cNvSpPr>
          <p:nvPr>
            <p:ph type="title"/>
          </p:nvPr>
        </p:nvSpPr>
        <p:spPr/>
        <p:txBody>
          <a:bodyPr/>
          <a:lstStyle/>
          <a:p>
            <a:pPr>
              <a:defRPr/>
            </a:pPr>
            <a:r>
              <a:rPr lang="es-ES" dirty="0" smtClean="0"/>
              <a:t>Calidad </a:t>
            </a:r>
            <a:r>
              <a:rPr lang="es-ES" dirty="0" err="1" smtClean="0"/>
              <a:t>turítica</a:t>
            </a:r>
            <a:endParaRPr lang="es-ES" dirty="0"/>
          </a:p>
        </p:txBody>
      </p:sp>
      <p:pic>
        <p:nvPicPr>
          <p:cNvPr id="32772" name="Picture 2" descr="http://t3.gstatic.com/images?q=tbn:ANd9GcTk8yO-0C9njjxgFlANO6swSCbgVrQBMzoRpul3fmHoueguV-Tw"/>
          <p:cNvPicPr>
            <a:picLocks noChangeAspect="1" noChangeArrowheads="1"/>
          </p:cNvPicPr>
          <p:nvPr/>
        </p:nvPicPr>
        <p:blipFill>
          <a:blip r:embed="rId3" cstate="print"/>
          <a:srcRect/>
          <a:stretch>
            <a:fillRect/>
          </a:stretch>
        </p:blipFill>
        <p:spPr bwMode="auto">
          <a:xfrm>
            <a:off x="428625" y="1428750"/>
            <a:ext cx="2647950" cy="1724025"/>
          </a:xfrm>
          <a:prstGeom prst="rect">
            <a:avLst/>
          </a:prstGeom>
          <a:noFill/>
          <a:ln w="9525">
            <a:noFill/>
            <a:miter lim="800000"/>
            <a:headEnd/>
            <a:tailEnd/>
          </a:ln>
        </p:spPr>
      </p:pic>
      <p:pic>
        <p:nvPicPr>
          <p:cNvPr id="32773" name="Picture 4" descr="http://t1.gstatic.com/images?q=tbn:ANd9GcRAj_r9pxgSejzFJCkYRg3YSu66R5DMmgs2NN7lgGpYPrdZE6fvYw"/>
          <p:cNvPicPr>
            <a:picLocks noChangeAspect="1" noChangeArrowheads="1"/>
          </p:cNvPicPr>
          <p:nvPr/>
        </p:nvPicPr>
        <p:blipFill>
          <a:blip r:embed="rId4" cstate="print"/>
          <a:srcRect/>
          <a:stretch>
            <a:fillRect/>
          </a:stretch>
        </p:blipFill>
        <p:spPr bwMode="auto">
          <a:xfrm>
            <a:off x="5786438" y="3429000"/>
            <a:ext cx="2600325" cy="1762125"/>
          </a:xfrm>
          <a:prstGeom prst="rect">
            <a:avLst/>
          </a:prstGeom>
          <a:noFill/>
          <a:ln w="9525">
            <a:noFill/>
            <a:miter lim="800000"/>
            <a:headEnd/>
            <a:tailEnd/>
          </a:ln>
        </p:spPr>
      </p:pic>
      <p:pic>
        <p:nvPicPr>
          <p:cNvPr id="32774" name="Picture 6" descr="http://t0.gstatic.com/images?q=tbn:ANd9GcQtGzcWQWCbw03ZE4v7QQiUKJHp_Ag52YnjLgI7O-dtSR7WcOzJiA"/>
          <p:cNvPicPr>
            <a:picLocks noChangeAspect="1" noChangeArrowheads="1"/>
          </p:cNvPicPr>
          <p:nvPr/>
        </p:nvPicPr>
        <p:blipFill>
          <a:blip r:embed="rId5" cstate="print"/>
          <a:srcRect/>
          <a:stretch>
            <a:fillRect/>
          </a:stretch>
        </p:blipFill>
        <p:spPr bwMode="auto">
          <a:xfrm>
            <a:off x="1571625" y="3857625"/>
            <a:ext cx="2276475" cy="20097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Rectángulo"/>
          <p:cNvSpPr>
            <a:spLocks noChangeArrowheads="1"/>
          </p:cNvSpPr>
          <p:nvPr/>
        </p:nvSpPr>
        <p:spPr bwMode="auto">
          <a:xfrm>
            <a:off x="714375" y="576263"/>
            <a:ext cx="6643688" cy="923925"/>
          </a:xfrm>
          <a:prstGeom prst="rect">
            <a:avLst/>
          </a:prstGeom>
          <a:noFill/>
          <a:ln w="9525">
            <a:noFill/>
            <a:miter lim="800000"/>
            <a:headEnd/>
            <a:tailEnd/>
          </a:ln>
        </p:spPr>
        <p:txBody>
          <a:bodyPr>
            <a:spAutoFit/>
          </a:bodyPr>
          <a:lstStyle/>
          <a:p>
            <a:pPr marL="361950" indent="-7938" algn="ctr" eaLnBrk="0" hangingPunct="0"/>
            <a:r>
              <a:rPr lang="es-ES_tradnl" b="1">
                <a:latin typeface="Arial,Bold"/>
                <a:cs typeface="Times New Roman" pitchFamily="18" charset="0"/>
              </a:rPr>
              <a:t>Comparación de normas de SGA vs Eco-etiquetado. </a:t>
            </a:r>
          </a:p>
          <a:p>
            <a:pPr marL="361950" indent="-7938" algn="ctr" eaLnBrk="0" hangingPunct="0"/>
            <a:endParaRPr lang="es-ES_tradnl">
              <a:latin typeface="Arial,Bold"/>
              <a:cs typeface="Times New Roman" pitchFamily="18" charset="0"/>
            </a:endParaRPr>
          </a:p>
          <a:p>
            <a:pPr marL="361950" indent="-7938" algn="ctr" eaLnBrk="0" hangingPunct="0"/>
            <a:r>
              <a:rPr lang="es-ES_tradnl">
                <a:latin typeface="Arial,Bold"/>
                <a:cs typeface="Times New Roman" pitchFamily="18" charset="0"/>
              </a:rPr>
              <a:t>Ejemplo: Certificación ambiental de playas</a:t>
            </a:r>
          </a:p>
        </p:txBody>
      </p:sp>
      <p:sp>
        <p:nvSpPr>
          <p:cNvPr id="30723" name="Rectangle 5"/>
          <p:cNvSpPr txBox="1">
            <a:spLocks noChangeArrowheads="1"/>
          </p:cNvSpPr>
          <p:nvPr/>
        </p:nvSpPr>
        <p:spPr bwMode="auto">
          <a:xfrm>
            <a:off x="428625" y="1747838"/>
            <a:ext cx="3929063" cy="2538412"/>
          </a:xfrm>
          <a:prstGeom prst="rect">
            <a:avLst/>
          </a:prstGeom>
          <a:noFill/>
          <a:ln w="9525">
            <a:noFill/>
            <a:miter lim="800000"/>
            <a:headEnd/>
            <a:tailEnd/>
          </a:ln>
        </p:spPr>
        <p:txBody>
          <a:bodyPr lIns="91422" tIns="45711" rIns="91422" bIns="45711"/>
          <a:lstStyle/>
          <a:p>
            <a:pPr marL="342900" indent="-342900">
              <a:lnSpc>
                <a:spcPct val="90000"/>
              </a:lnSpc>
              <a:spcBef>
                <a:spcPct val="20000"/>
              </a:spcBef>
              <a:buFontTx/>
              <a:buChar char="•"/>
            </a:pPr>
            <a:r>
              <a:rPr lang="es-ES_tradnl" sz="1600" b="1" u="sng"/>
              <a:t>ISO 14001</a:t>
            </a:r>
          </a:p>
          <a:p>
            <a:pPr marL="342900" indent="-342900">
              <a:lnSpc>
                <a:spcPct val="145000"/>
              </a:lnSpc>
              <a:spcBef>
                <a:spcPct val="20000"/>
              </a:spcBef>
            </a:pPr>
            <a:r>
              <a:rPr lang="es-ES_tradnl" sz="1600"/>
              <a:t>Reconocimiento mundial</a:t>
            </a:r>
          </a:p>
          <a:p>
            <a:pPr marL="342900" indent="-342900">
              <a:lnSpc>
                <a:spcPct val="145000"/>
              </a:lnSpc>
              <a:spcBef>
                <a:spcPct val="20000"/>
              </a:spcBef>
            </a:pPr>
            <a:r>
              <a:rPr lang="es-ES_tradnl" sz="1600"/>
              <a:t>Diseñada para sistemas</a:t>
            </a:r>
          </a:p>
          <a:p>
            <a:pPr marL="342900" indent="-342900">
              <a:lnSpc>
                <a:spcPct val="145000"/>
              </a:lnSpc>
              <a:spcBef>
                <a:spcPct val="20000"/>
              </a:spcBef>
            </a:pPr>
            <a:r>
              <a:rPr lang="es-ES_tradnl" sz="1600"/>
              <a:t>Profesionales capacitados</a:t>
            </a:r>
          </a:p>
          <a:p>
            <a:pPr marL="342900" indent="-342900">
              <a:lnSpc>
                <a:spcPct val="145000"/>
              </a:lnSpc>
              <a:spcBef>
                <a:spcPct val="20000"/>
              </a:spcBef>
            </a:pPr>
            <a:r>
              <a:rPr lang="es-ES_tradnl" sz="1600"/>
              <a:t>Dificultad con la estacionalidad</a:t>
            </a:r>
          </a:p>
          <a:p>
            <a:pPr marL="342900" indent="-342900">
              <a:lnSpc>
                <a:spcPct val="145000"/>
              </a:lnSpc>
              <a:spcBef>
                <a:spcPct val="20000"/>
              </a:spcBef>
            </a:pPr>
            <a:r>
              <a:rPr lang="es-ES_tradnl" sz="1600"/>
              <a:t>Compatibilidad ISO</a:t>
            </a:r>
          </a:p>
          <a:p>
            <a:pPr marL="342900" indent="-342900">
              <a:lnSpc>
                <a:spcPct val="90000"/>
              </a:lnSpc>
              <a:spcBef>
                <a:spcPct val="20000"/>
              </a:spcBef>
            </a:pPr>
            <a:endParaRPr lang="es-ES_tradnl" sz="1600"/>
          </a:p>
        </p:txBody>
      </p:sp>
      <p:sp>
        <p:nvSpPr>
          <p:cNvPr id="30724" name="Rectangle 6"/>
          <p:cNvSpPr txBox="1">
            <a:spLocks noChangeArrowheads="1"/>
          </p:cNvSpPr>
          <p:nvPr/>
        </p:nvSpPr>
        <p:spPr bwMode="auto">
          <a:xfrm>
            <a:off x="4572000" y="1663700"/>
            <a:ext cx="3786188" cy="2446338"/>
          </a:xfrm>
          <a:prstGeom prst="rect">
            <a:avLst/>
          </a:prstGeom>
          <a:noFill/>
          <a:ln w="9525">
            <a:noFill/>
            <a:miter lim="800000"/>
            <a:headEnd/>
            <a:tailEnd/>
          </a:ln>
        </p:spPr>
        <p:txBody>
          <a:bodyPr/>
          <a:lstStyle/>
          <a:p>
            <a:pPr marL="342900" indent="-342900">
              <a:lnSpc>
                <a:spcPct val="140000"/>
              </a:lnSpc>
              <a:spcBef>
                <a:spcPct val="20000"/>
              </a:spcBef>
              <a:buFontTx/>
              <a:buChar char="•"/>
            </a:pPr>
            <a:r>
              <a:rPr lang="es-ES_tradnl" sz="1600" b="1" u="sng"/>
              <a:t>Playa Natural</a:t>
            </a:r>
          </a:p>
          <a:p>
            <a:pPr marL="342900" indent="-342900">
              <a:lnSpc>
                <a:spcPct val="140000"/>
              </a:lnSpc>
              <a:spcBef>
                <a:spcPct val="20000"/>
              </a:spcBef>
            </a:pPr>
            <a:r>
              <a:rPr lang="es-ES_tradnl" sz="1600"/>
              <a:t>Poco valor internacional</a:t>
            </a:r>
          </a:p>
          <a:p>
            <a:pPr marL="342900" indent="-342900">
              <a:lnSpc>
                <a:spcPct val="140000"/>
              </a:lnSpc>
              <a:spcBef>
                <a:spcPct val="20000"/>
              </a:spcBef>
            </a:pPr>
            <a:r>
              <a:rPr lang="es-ES_tradnl" sz="1600"/>
              <a:t>Eco-etiquetado específico para playas</a:t>
            </a:r>
          </a:p>
          <a:p>
            <a:pPr marL="342900" indent="-342900">
              <a:lnSpc>
                <a:spcPct val="140000"/>
              </a:lnSpc>
              <a:spcBef>
                <a:spcPct val="20000"/>
              </a:spcBef>
            </a:pPr>
            <a:r>
              <a:rPr lang="es-ES_tradnl" sz="1600"/>
              <a:t>Calidad de servicios</a:t>
            </a:r>
          </a:p>
          <a:p>
            <a:pPr marL="342900" indent="-342900">
              <a:lnSpc>
                <a:spcPct val="140000"/>
              </a:lnSpc>
              <a:spcBef>
                <a:spcPct val="20000"/>
              </a:spcBef>
            </a:pPr>
            <a:r>
              <a:rPr lang="es-ES_tradnl" sz="1600"/>
              <a:t>Playas antropizadas</a:t>
            </a:r>
          </a:p>
          <a:p>
            <a:pPr marL="342900" indent="-342900">
              <a:lnSpc>
                <a:spcPct val="140000"/>
              </a:lnSpc>
              <a:spcBef>
                <a:spcPct val="20000"/>
              </a:spcBef>
            </a:pPr>
            <a:r>
              <a:rPr lang="es-ES_tradnl" sz="1600"/>
              <a:t>Apoyo estatal</a:t>
            </a:r>
          </a:p>
        </p:txBody>
      </p:sp>
      <p:pic>
        <p:nvPicPr>
          <p:cNvPr id="30725" name="Picture 13" descr="Política Ambiental"/>
          <p:cNvPicPr>
            <a:picLocks noChangeAspect="1" noChangeArrowheads="1"/>
          </p:cNvPicPr>
          <p:nvPr/>
        </p:nvPicPr>
        <p:blipFill>
          <a:blip r:embed="rId3" cstate="print"/>
          <a:srcRect r="24461"/>
          <a:stretch>
            <a:fillRect/>
          </a:stretch>
        </p:blipFill>
        <p:spPr bwMode="auto">
          <a:xfrm>
            <a:off x="500063" y="4214813"/>
            <a:ext cx="3829050" cy="2428875"/>
          </a:xfrm>
          <a:prstGeom prst="rect">
            <a:avLst/>
          </a:prstGeom>
          <a:noFill/>
          <a:ln w="9525">
            <a:noFill/>
            <a:miter lim="800000"/>
            <a:headEnd/>
            <a:tailEnd/>
          </a:ln>
        </p:spPr>
      </p:pic>
      <p:sp>
        <p:nvSpPr>
          <p:cNvPr id="8" name="Rectangle 30"/>
          <p:cNvSpPr>
            <a:spLocks noChangeArrowheads="1"/>
          </p:cNvSpPr>
          <p:nvPr/>
        </p:nvSpPr>
        <p:spPr bwMode="auto">
          <a:xfrm>
            <a:off x="36513" y="71438"/>
            <a:ext cx="4106862" cy="276225"/>
          </a:xfrm>
          <a:prstGeom prst="rect">
            <a:avLst/>
          </a:prstGeom>
          <a:noFill/>
          <a:ln w="9525">
            <a:noFill/>
            <a:miter lim="800000"/>
            <a:headEnd/>
            <a:tailEnd/>
          </a:ln>
          <a:effectLst/>
        </p:spPr>
        <p:txBody>
          <a:bodyPr lIns="91422" tIns="45711" rIns="91422" bIns="45711">
            <a:spAutoFit/>
          </a:bodyPr>
          <a:lstStyle/>
          <a:p>
            <a:pPr>
              <a:defRPr/>
            </a:pPr>
            <a:r>
              <a:rPr lang="es-MX" sz="1200" dirty="0">
                <a:effectLst>
                  <a:outerShdw blurRad="38100" dist="38100" dir="2700000" algn="tl">
                    <a:srgbClr val="FFFFFF"/>
                  </a:outerShdw>
                </a:effectLst>
              </a:rPr>
              <a:t> </a:t>
            </a:r>
            <a:r>
              <a:rPr lang="es-MX" sz="1200" dirty="0"/>
              <a:t>Sistemas de Gestión Ambiental  para Destinos  Turísticos</a:t>
            </a:r>
            <a:endParaRPr lang="es-ES" sz="1700" dirty="0"/>
          </a:p>
        </p:txBody>
      </p:sp>
      <p:pic>
        <p:nvPicPr>
          <p:cNvPr id="30727" name="8 Imagen" descr="LaCoronilla_destino_natural.jpg"/>
          <p:cNvPicPr>
            <a:picLocks noChangeAspect="1"/>
          </p:cNvPicPr>
          <p:nvPr/>
        </p:nvPicPr>
        <p:blipFill>
          <a:blip r:embed="rId4" cstate="print"/>
          <a:srcRect/>
          <a:stretch>
            <a:fillRect/>
          </a:stretch>
        </p:blipFill>
        <p:spPr bwMode="auto">
          <a:xfrm>
            <a:off x="7786688" y="34925"/>
            <a:ext cx="1285875" cy="965200"/>
          </a:xfrm>
          <a:prstGeom prst="rect">
            <a:avLst/>
          </a:prstGeom>
          <a:noFill/>
          <a:ln w="9525">
            <a:noFill/>
            <a:miter lim="800000"/>
            <a:headEnd/>
            <a:tailEnd/>
          </a:ln>
        </p:spPr>
      </p:pic>
      <p:pic>
        <p:nvPicPr>
          <p:cNvPr id="30728" name="Picture 7"/>
          <p:cNvPicPr>
            <a:picLocks noChangeAspect="1" noChangeArrowheads="1"/>
          </p:cNvPicPr>
          <p:nvPr/>
        </p:nvPicPr>
        <p:blipFill>
          <a:blip r:embed="rId5" cstate="print"/>
          <a:srcRect t="2286" b="7826"/>
          <a:stretch>
            <a:fillRect/>
          </a:stretch>
        </p:blipFill>
        <p:spPr bwMode="auto">
          <a:xfrm>
            <a:off x="4643438" y="4192588"/>
            <a:ext cx="3643312" cy="245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lang="es-ES_tradnl"/>
              <a:t>Certificación de la Etiqueta.</a:t>
            </a:r>
          </a:p>
        </p:txBody>
      </p:sp>
      <p:graphicFrame>
        <p:nvGraphicFramePr>
          <p:cNvPr id="75779" name="Object 2"/>
          <p:cNvGraphicFramePr>
            <a:graphicFrameLocks noChangeAspect="1"/>
          </p:cNvGraphicFramePr>
          <p:nvPr>
            <p:ph type="body" idx="4294967295"/>
          </p:nvPr>
        </p:nvGraphicFramePr>
        <p:xfrm>
          <a:off x="2057400" y="2743200"/>
          <a:ext cx="7086600" cy="541338"/>
        </p:xfrm>
        <a:graphic>
          <a:graphicData uri="http://schemas.openxmlformats.org/presentationml/2006/ole">
            <p:oleObj spid="_x0000_s1026" name="Documento" r:id="rId4" imgW="3410640" imgH="260640" progId="Word.Document.8">
              <p:embed/>
            </p:oleObj>
          </a:graphicData>
        </a:graphic>
      </p:graphicFrame>
      <p:pic>
        <p:nvPicPr>
          <p:cNvPr id="75780" name="Picture 4" descr="Etiqueta"/>
          <p:cNvPicPr>
            <a:picLocks noChangeAspect="1" noChangeArrowheads="1"/>
          </p:cNvPicPr>
          <p:nvPr/>
        </p:nvPicPr>
        <p:blipFill>
          <a:blip r:embed="rId5" cstate="print"/>
          <a:srcRect/>
          <a:stretch>
            <a:fillRect/>
          </a:stretch>
        </p:blipFill>
        <p:spPr bwMode="auto">
          <a:xfrm>
            <a:off x="1600200" y="3429000"/>
            <a:ext cx="2895600" cy="2808288"/>
          </a:xfrm>
          <a:prstGeom prst="rect">
            <a:avLst/>
          </a:prstGeom>
          <a:noFill/>
          <a:ln w="9525">
            <a:noFill/>
            <a:miter lim="800000"/>
            <a:headEnd/>
            <a:tailEnd/>
          </a:ln>
        </p:spPr>
      </p:pic>
      <p:pic>
        <p:nvPicPr>
          <p:cNvPr id="1029" name="Picture 5" descr="FD21"/>
          <p:cNvPicPr>
            <a:picLocks noGrp="1" noChangeAspect="1" noChangeArrowheads="1"/>
          </p:cNvPicPr>
          <p:nvPr>
            <p:ph idx="1"/>
          </p:nvPr>
        </p:nvPicPr>
        <p:blipFill>
          <a:blip r:embed="rId6" cstate="print"/>
          <a:srcRect/>
          <a:stretch>
            <a:fillRect/>
          </a:stretch>
        </p:blipFill>
        <p:spPr>
          <a:xfrm>
            <a:off x="4894263" y="3138488"/>
            <a:ext cx="2024062" cy="2693987"/>
          </a:xfr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 calcmode="lin" valueType="num">
                                      <p:cBhvr additive="base">
                                        <p:cTn id="7" dur="500" fill="hold"/>
                                        <p:tgtEl>
                                          <p:spTgt spid="75779"/>
                                        </p:tgtEl>
                                        <p:attrNameLst>
                                          <p:attrName>ppt_x</p:attrName>
                                        </p:attrNameLst>
                                      </p:cBhvr>
                                      <p:tavLst>
                                        <p:tav tm="0">
                                          <p:val>
                                            <p:strVal val="0-#ppt_w/2"/>
                                          </p:val>
                                        </p:tav>
                                        <p:tav tm="100000">
                                          <p:val>
                                            <p:strVal val="#ppt_x"/>
                                          </p:val>
                                        </p:tav>
                                      </p:tavLst>
                                    </p:anim>
                                    <p:anim calcmode="lin" valueType="num">
                                      <p:cBhvr additive="base">
                                        <p:cTn id="8" dur="500" fill="hold"/>
                                        <p:tgtEl>
                                          <p:spTgt spid="757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5780"/>
                                        </p:tgtEl>
                                        <p:attrNameLst>
                                          <p:attrName>style.visibility</p:attrName>
                                        </p:attrNameLst>
                                      </p:cBhvr>
                                      <p:to>
                                        <p:strVal val="visible"/>
                                      </p:to>
                                    </p:set>
                                    <p:animEffect transition="in" filter="dissolve">
                                      <p:cBhvr>
                                        <p:cTn id="13" dur="500"/>
                                        <p:tgtEl>
                                          <p:spTgt spid="75780"/>
                                        </p:tgtEl>
                                      </p:cBhvr>
                                    </p:animEffect>
                                  </p:childTnLst>
                                  <p:subTnLst>
                                    <p:animClr clrSpc="rgb" dir="cw">
                                      <p:cBhvr override="childStyle">
                                        <p:cTn dur="1" fill="hold" display="0" masterRel="nextClick" afterEffect="1"/>
                                        <p:tgtEl>
                                          <p:spTgt spid="75780"/>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dirty="0" smtClean="0"/>
              <a:t>Certificación acreditadas</a:t>
            </a:r>
            <a:br>
              <a:rPr lang="es-ES" dirty="0" smtClean="0"/>
            </a:br>
            <a:r>
              <a:rPr lang="es-ES" sz="1600" dirty="0" smtClean="0">
                <a:hlinkClick r:id="rId3"/>
              </a:rPr>
              <a:t>http://www.fvq.es/index.php?Id=60</a:t>
            </a:r>
            <a:endParaRPr lang="es-ES" dirty="0"/>
          </a:p>
        </p:txBody>
      </p:sp>
      <p:pic>
        <p:nvPicPr>
          <p:cNvPr id="172038" name="Picture 6" descr="IVAC">
            <a:hlinkClick r:id="rId4"/>
          </p:cNvPr>
          <p:cNvPicPr>
            <a:picLocks noChangeAspect="1" noChangeArrowheads="1"/>
          </p:cNvPicPr>
          <p:nvPr/>
        </p:nvPicPr>
        <p:blipFill>
          <a:blip r:embed="rId5" cstate="print"/>
          <a:srcRect/>
          <a:stretch>
            <a:fillRect/>
          </a:stretch>
        </p:blipFill>
        <p:spPr bwMode="auto">
          <a:xfrm>
            <a:off x="899592" y="3501008"/>
            <a:ext cx="1524000" cy="885825"/>
          </a:xfrm>
          <a:prstGeom prst="rect">
            <a:avLst/>
          </a:prstGeom>
          <a:noFill/>
        </p:spPr>
      </p:pic>
      <p:pic>
        <p:nvPicPr>
          <p:cNvPr id="172039" name="Picture 7" descr="AIDICO">
            <a:hlinkClick r:id="rId6"/>
          </p:cNvPr>
          <p:cNvPicPr>
            <a:picLocks noChangeAspect="1" noChangeArrowheads="1"/>
          </p:cNvPicPr>
          <p:nvPr/>
        </p:nvPicPr>
        <p:blipFill>
          <a:blip r:embed="rId7" cstate="print"/>
          <a:srcRect/>
          <a:stretch>
            <a:fillRect/>
          </a:stretch>
        </p:blipFill>
        <p:spPr bwMode="auto">
          <a:xfrm>
            <a:off x="2987824" y="1916832"/>
            <a:ext cx="2143424" cy="1245865"/>
          </a:xfrm>
          <a:prstGeom prst="rect">
            <a:avLst/>
          </a:prstGeom>
          <a:noFill/>
        </p:spPr>
      </p:pic>
      <p:pic>
        <p:nvPicPr>
          <p:cNvPr id="172040" name="Picture 8" descr="Applus">
            <a:hlinkClick r:id="rId8"/>
          </p:cNvPr>
          <p:cNvPicPr>
            <a:picLocks noChangeAspect="1" noChangeArrowheads="1"/>
          </p:cNvPicPr>
          <p:nvPr/>
        </p:nvPicPr>
        <p:blipFill>
          <a:blip r:embed="rId9" cstate="print"/>
          <a:srcRect/>
          <a:stretch>
            <a:fillRect/>
          </a:stretch>
        </p:blipFill>
        <p:spPr bwMode="auto">
          <a:xfrm>
            <a:off x="1115616" y="4941168"/>
            <a:ext cx="1524000" cy="885825"/>
          </a:xfrm>
          <a:prstGeom prst="rect">
            <a:avLst/>
          </a:prstGeom>
          <a:noFill/>
        </p:spPr>
      </p:pic>
      <p:pic>
        <p:nvPicPr>
          <p:cNvPr id="172042" name="Picture 10" descr="TÜV International">
            <a:hlinkClick r:id="rId10"/>
          </p:cNvPr>
          <p:cNvPicPr>
            <a:picLocks noChangeAspect="1" noChangeArrowheads="1"/>
          </p:cNvPicPr>
          <p:nvPr/>
        </p:nvPicPr>
        <p:blipFill>
          <a:blip r:embed="rId11" cstate="print"/>
          <a:srcRect/>
          <a:stretch>
            <a:fillRect/>
          </a:stretch>
        </p:blipFill>
        <p:spPr bwMode="auto">
          <a:xfrm>
            <a:off x="208160" y="1844824"/>
            <a:ext cx="2143424" cy="1245865"/>
          </a:xfrm>
          <a:prstGeom prst="rect">
            <a:avLst/>
          </a:prstGeom>
          <a:noFill/>
        </p:spPr>
      </p:pic>
      <p:pic>
        <p:nvPicPr>
          <p:cNvPr id="172044" name="Picture 12" descr="Aenor">
            <a:hlinkClick r:id="rId12"/>
          </p:cNvPr>
          <p:cNvPicPr>
            <a:picLocks noChangeAspect="1" noChangeArrowheads="1"/>
          </p:cNvPicPr>
          <p:nvPr/>
        </p:nvPicPr>
        <p:blipFill>
          <a:blip r:embed="rId13" cstate="print"/>
          <a:srcRect/>
          <a:stretch>
            <a:fillRect/>
          </a:stretch>
        </p:blipFill>
        <p:spPr bwMode="auto">
          <a:xfrm>
            <a:off x="3563888" y="3212976"/>
            <a:ext cx="1524000" cy="885825"/>
          </a:xfrm>
          <a:prstGeom prst="rect">
            <a:avLst/>
          </a:prstGeom>
          <a:noFill/>
        </p:spPr>
      </p:pic>
      <p:pic>
        <p:nvPicPr>
          <p:cNvPr id="172046" name="Picture 14" descr="Bureau Veritas">
            <a:hlinkClick r:id="rId14"/>
          </p:cNvPr>
          <p:cNvPicPr>
            <a:picLocks noChangeAspect="1" noChangeArrowheads="1"/>
          </p:cNvPicPr>
          <p:nvPr/>
        </p:nvPicPr>
        <p:blipFill>
          <a:blip r:embed="rId15" cstate="print"/>
          <a:srcRect/>
          <a:stretch>
            <a:fillRect/>
          </a:stretch>
        </p:blipFill>
        <p:spPr bwMode="auto">
          <a:xfrm>
            <a:off x="5868144" y="1844824"/>
            <a:ext cx="2267308" cy="1317873"/>
          </a:xfrm>
          <a:prstGeom prst="rect">
            <a:avLst/>
          </a:prstGeom>
          <a:noFill/>
        </p:spPr>
      </p:pic>
      <p:pic>
        <p:nvPicPr>
          <p:cNvPr id="172048" name="Picture 16" descr="EQA">
            <a:hlinkClick r:id="rId16"/>
          </p:cNvPr>
          <p:cNvPicPr>
            <a:picLocks noChangeAspect="1" noChangeArrowheads="1"/>
          </p:cNvPicPr>
          <p:nvPr/>
        </p:nvPicPr>
        <p:blipFill>
          <a:blip r:embed="rId17" cstate="print"/>
          <a:srcRect/>
          <a:stretch>
            <a:fillRect/>
          </a:stretch>
        </p:blipFill>
        <p:spPr bwMode="auto">
          <a:xfrm>
            <a:off x="6372200" y="4365104"/>
            <a:ext cx="1800200" cy="1046366"/>
          </a:xfrm>
          <a:prstGeom prst="rect">
            <a:avLst/>
          </a:prstGeom>
          <a:noFill/>
        </p:spPr>
      </p:pic>
      <p:pic>
        <p:nvPicPr>
          <p:cNvPr id="172050" name="Picture 18" descr="SGS">
            <a:hlinkClick r:id="rId18"/>
          </p:cNvPr>
          <p:cNvPicPr>
            <a:picLocks noChangeAspect="1" noChangeArrowheads="1"/>
          </p:cNvPicPr>
          <p:nvPr/>
        </p:nvPicPr>
        <p:blipFill>
          <a:blip r:embed="rId19" cstate="print"/>
          <a:srcRect/>
          <a:stretch>
            <a:fillRect/>
          </a:stretch>
        </p:blipFill>
        <p:spPr bwMode="auto">
          <a:xfrm>
            <a:off x="3707904" y="4509120"/>
            <a:ext cx="1524000" cy="8858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052513"/>
          </a:xfrm>
          <a:solidFill>
            <a:srgbClr val="92D050"/>
          </a:solidFill>
        </p:spPr>
        <p:txBody>
          <a:bodyPr>
            <a:noAutofit/>
          </a:bodyPr>
          <a:lstStyle/>
          <a:p>
            <a:pPr>
              <a:defRPr/>
            </a:pPr>
            <a:r>
              <a:rPr lang="es-ES" sz="4000" dirty="0" smtClean="0">
                <a:solidFill>
                  <a:srgbClr val="0066CC"/>
                </a:solidFill>
                <a:latin typeface="Franklin Gothic Medium" pitchFamily="34" charset="0"/>
              </a:rPr>
              <a:t/>
            </a:r>
            <a:br>
              <a:rPr lang="es-ES" sz="4000" dirty="0" smtClean="0">
                <a:solidFill>
                  <a:srgbClr val="0066CC"/>
                </a:solidFill>
                <a:latin typeface="Franklin Gothic Medium" pitchFamily="34" charset="0"/>
              </a:rPr>
            </a:br>
            <a:r>
              <a:rPr lang="es-ES" sz="4000" dirty="0" smtClean="0">
                <a:solidFill>
                  <a:srgbClr val="0066CC"/>
                </a:solidFill>
                <a:latin typeface="Franklin Gothic Medium" pitchFamily="34" charset="0"/>
              </a:rPr>
              <a:t>ANALISIS </a:t>
            </a:r>
            <a:r>
              <a:rPr lang="es-ES" sz="4000" dirty="0">
                <a:solidFill>
                  <a:srgbClr val="0066CC"/>
                </a:solidFill>
                <a:latin typeface="Franklin Gothic Medium" pitchFamily="34" charset="0"/>
              </a:rPr>
              <a:t>DE LA GESTIÓN DEL DESTINO</a:t>
            </a:r>
            <a:r>
              <a:rPr lang="es-ES" sz="4000" dirty="0">
                <a:solidFill>
                  <a:schemeClr val="accent1"/>
                </a:solidFill>
                <a:latin typeface="Franklin Gothic Medium" pitchFamily="34" charset="0"/>
              </a:rPr>
              <a:t/>
            </a:r>
            <a:br>
              <a:rPr lang="es-ES" sz="4000" dirty="0">
                <a:solidFill>
                  <a:schemeClr val="accent1"/>
                </a:solidFill>
                <a:latin typeface="Franklin Gothic Medium" pitchFamily="34" charset="0"/>
              </a:rPr>
            </a:br>
            <a:endParaRPr lang="es-ES" sz="4000" dirty="0">
              <a:solidFill>
                <a:schemeClr val="tx1"/>
              </a:solidFill>
              <a:latin typeface="Franklin Gothic Medium" pitchFamily="34" charset="0"/>
            </a:endParaRPr>
          </a:p>
        </p:txBody>
      </p:sp>
      <p:grpSp>
        <p:nvGrpSpPr>
          <p:cNvPr id="15363" name="Group 8"/>
          <p:cNvGrpSpPr>
            <a:grpSpLocks noChangeAspect="1"/>
          </p:cNvGrpSpPr>
          <p:nvPr/>
        </p:nvGrpSpPr>
        <p:grpSpPr bwMode="auto">
          <a:xfrm>
            <a:off x="3203575" y="2060575"/>
            <a:ext cx="1028700" cy="571500"/>
            <a:chOff x="2209" y="3998"/>
            <a:chExt cx="7200" cy="4320"/>
          </a:xfrm>
        </p:grpSpPr>
        <p:sp>
          <p:nvSpPr>
            <p:cNvPr id="15374" name="AutoShape 9"/>
            <p:cNvSpPr>
              <a:spLocks noChangeAspect="1" noChangeArrowheads="1" noTextEdit="1"/>
            </p:cNvSpPr>
            <p:nvPr/>
          </p:nvSpPr>
          <p:spPr bwMode="auto">
            <a:xfrm>
              <a:off x="2209" y="3998"/>
              <a:ext cx="7200" cy="4320"/>
            </a:xfrm>
            <a:prstGeom prst="rect">
              <a:avLst/>
            </a:prstGeom>
            <a:noFill/>
            <a:ln w="9525">
              <a:noFill/>
              <a:miter lim="800000"/>
              <a:headEnd/>
              <a:tailEnd/>
            </a:ln>
          </p:spPr>
          <p:txBody>
            <a:bodyPr/>
            <a:lstStyle/>
            <a:p>
              <a:endParaRPr lang="es-ES"/>
            </a:p>
          </p:txBody>
        </p:sp>
        <p:sp>
          <p:nvSpPr>
            <p:cNvPr id="15375" name="AutoShape 10"/>
            <p:cNvSpPr>
              <a:spLocks noChangeArrowheads="1"/>
            </p:cNvSpPr>
            <p:nvPr/>
          </p:nvSpPr>
          <p:spPr bwMode="auto">
            <a:xfrm>
              <a:off x="4129" y="4862"/>
              <a:ext cx="2400" cy="2592"/>
            </a:xfrm>
            <a:prstGeom prst="rightArrow">
              <a:avLst>
                <a:gd name="adj1" fmla="val 50000"/>
                <a:gd name="adj2" fmla="val 25000"/>
              </a:avLst>
            </a:prstGeom>
            <a:solidFill>
              <a:schemeClr val="accent2"/>
            </a:solidFill>
            <a:ln w="9525">
              <a:noFill/>
              <a:miter lim="800000"/>
              <a:headEnd/>
              <a:tailEnd/>
            </a:ln>
          </p:spPr>
          <p:txBody>
            <a:bodyPr/>
            <a:lstStyle/>
            <a:p>
              <a:endParaRPr lang="es-ES"/>
            </a:p>
          </p:txBody>
        </p:sp>
      </p:grpSp>
      <p:sp>
        <p:nvSpPr>
          <p:cNvPr id="15364" name="AutoShape 11"/>
          <p:cNvSpPr>
            <a:spLocks noChangeArrowheads="1"/>
          </p:cNvSpPr>
          <p:nvPr/>
        </p:nvSpPr>
        <p:spPr bwMode="auto">
          <a:xfrm>
            <a:off x="5003800" y="2852738"/>
            <a:ext cx="647700" cy="341312"/>
          </a:xfrm>
          <a:prstGeom prst="downArrow">
            <a:avLst>
              <a:gd name="adj1" fmla="val 50000"/>
              <a:gd name="adj2" fmla="val 25000"/>
            </a:avLst>
          </a:prstGeom>
          <a:solidFill>
            <a:srgbClr val="0066CC"/>
          </a:solidFill>
          <a:ln w="9525">
            <a:solidFill>
              <a:schemeClr val="accent2"/>
            </a:solidFill>
            <a:miter lim="800000"/>
            <a:headEnd/>
            <a:tailEnd/>
          </a:ln>
        </p:spPr>
        <p:txBody>
          <a:bodyPr/>
          <a:lstStyle/>
          <a:p>
            <a:endParaRPr lang="es-ES"/>
          </a:p>
        </p:txBody>
      </p:sp>
      <p:sp>
        <p:nvSpPr>
          <p:cNvPr id="15365" name="AutoShape 12"/>
          <p:cNvSpPr>
            <a:spLocks noChangeArrowheads="1"/>
          </p:cNvSpPr>
          <p:nvPr/>
        </p:nvSpPr>
        <p:spPr bwMode="auto">
          <a:xfrm>
            <a:off x="3635375" y="4941888"/>
            <a:ext cx="800100" cy="342900"/>
          </a:xfrm>
          <a:prstGeom prst="downArrow">
            <a:avLst>
              <a:gd name="adj1" fmla="val 50000"/>
              <a:gd name="adj2" fmla="val 25000"/>
            </a:avLst>
          </a:prstGeom>
          <a:solidFill>
            <a:srgbClr val="0066CC"/>
          </a:solidFill>
          <a:ln w="9525">
            <a:solidFill>
              <a:schemeClr val="accent2"/>
            </a:solidFill>
            <a:miter lim="800000"/>
            <a:headEnd/>
            <a:tailEnd/>
          </a:ln>
        </p:spPr>
        <p:txBody>
          <a:bodyPr/>
          <a:lstStyle/>
          <a:p>
            <a:endParaRPr lang="es-ES"/>
          </a:p>
        </p:txBody>
      </p:sp>
      <p:sp>
        <p:nvSpPr>
          <p:cNvPr id="15366" name="Rectangle 13"/>
          <p:cNvSpPr>
            <a:spLocks noChangeArrowheads="1"/>
          </p:cNvSpPr>
          <p:nvPr/>
        </p:nvSpPr>
        <p:spPr bwMode="auto">
          <a:xfrm>
            <a:off x="0" y="1339850"/>
            <a:ext cx="9144000" cy="460375"/>
          </a:xfrm>
          <a:prstGeom prst="rect">
            <a:avLst/>
          </a:prstGeom>
          <a:solidFill>
            <a:srgbClr val="FFFF00"/>
          </a:solidFill>
          <a:ln w="9525">
            <a:noFill/>
            <a:miter lim="800000"/>
            <a:headEnd/>
            <a:tailEnd/>
          </a:ln>
        </p:spPr>
        <p:txBody>
          <a:bodyPr anchor="ctr">
            <a:spAutoFit/>
          </a:bodyPr>
          <a:lstStyle/>
          <a:p>
            <a:r>
              <a:rPr lang="es-ES" sz="2400" b="1">
                <a:solidFill>
                  <a:schemeClr val="accent2"/>
                </a:solidFill>
                <a:cs typeface="Times New Roman" pitchFamily="18" charset="0"/>
              </a:rPr>
              <a:t>El turismo como consumidor de Recursos Naturales</a:t>
            </a:r>
            <a:endParaRPr lang="es-ES" sz="2400" b="1">
              <a:solidFill>
                <a:schemeClr val="accent2"/>
              </a:solidFill>
            </a:endParaRPr>
          </a:p>
        </p:txBody>
      </p:sp>
      <p:sp>
        <p:nvSpPr>
          <p:cNvPr id="15367" name="Rectangle 14"/>
          <p:cNvSpPr>
            <a:spLocks noChangeArrowheads="1"/>
          </p:cNvSpPr>
          <p:nvPr/>
        </p:nvSpPr>
        <p:spPr bwMode="auto">
          <a:xfrm>
            <a:off x="827088" y="2205038"/>
            <a:ext cx="2376487" cy="366712"/>
          </a:xfrm>
          <a:prstGeom prst="rect">
            <a:avLst/>
          </a:prstGeom>
          <a:noFill/>
          <a:ln w="9525">
            <a:noFill/>
            <a:miter lim="800000"/>
            <a:headEnd/>
            <a:tailEnd/>
          </a:ln>
        </p:spPr>
        <p:txBody>
          <a:bodyPr>
            <a:spAutoFit/>
          </a:bodyPr>
          <a:lstStyle/>
          <a:p>
            <a:r>
              <a:rPr lang="es-ES" b="1">
                <a:solidFill>
                  <a:schemeClr val="accent2"/>
                </a:solidFill>
                <a:cs typeface="Times New Roman" pitchFamily="18" charset="0"/>
              </a:rPr>
              <a:t>MEDIO AMBIENTE</a:t>
            </a:r>
            <a:endParaRPr lang="es-ES" b="1">
              <a:solidFill>
                <a:schemeClr val="accent2"/>
              </a:solidFill>
            </a:endParaRPr>
          </a:p>
        </p:txBody>
      </p:sp>
      <p:sp>
        <p:nvSpPr>
          <p:cNvPr id="15368" name="Rectangle 15"/>
          <p:cNvSpPr>
            <a:spLocks noChangeArrowheads="1"/>
          </p:cNvSpPr>
          <p:nvPr/>
        </p:nvSpPr>
        <p:spPr bwMode="auto">
          <a:xfrm>
            <a:off x="4067175" y="1916113"/>
            <a:ext cx="3600450" cy="825500"/>
          </a:xfrm>
          <a:prstGeom prst="rect">
            <a:avLst/>
          </a:prstGeom>
          <a:noFill/>
          <a:ln w="9525">
            <a:noFill/>
            <a:miter lim="800000"/>
            <a:headEnd/>
            <a:tailEnd/>
          </a:ln>
        </p:spPr>
        <p:txBody>
          <a:bodyPr>
            <a:spAutoFit/>
          </a:bodyPr>
          <a:lstStyle/>
          <a:p>
            <a:pPr>
              <a:buFontTx/>
              <a:buChar char="•"/>
            </a:pPr>
            <a:r>
              <a:rPr lang="es-ES" sz="1600" b="1">
                <a:solidFill>
                  <a:schemeClr val="accent2"/>
                </a:solidFill>
                <a:cs typeface="Times New Roman" pitchFamily="18" charset="0"/>
              </a:rPr>
              <a:t>BIEN ESCASO</a:t>
            </a:r>
          </a:p>
          <a:p>
            <a:pPr>
              <a:buFontTx/>
              <a:buChar char="•"/>
            </a:pPr>
            <a:r>
              <a:rPr lang="es-ES" sz="1600" b="1">
                <a:solidFill>
                  <a:schemeClr val="accent2"/>
                </a:solidFill>
                <a:cs typeface="Times New Roman" pitchFamily="18" charset="0"/>
              </a:rPr>
              <a:t>PERECEDERO</a:t>
            </a:r>
          </a:p>
          <a:p>
            <a:pPr>
              <a:buFontTx/>
              <a:buChar char="•"/>
            </a:pPr>
            <a:r>
              <a:rPr lang="es-ES" sz="1600" b="1">
                <a:solidFill>
                  <a:schemeClr val="accent2"/>
                </a:solidFill>
                <a:cs typeface="Times New Roman" pitchFamily="18" charset="0"/>
              </a:rPr>
              <a:t>DE DIFÍCIL RECUPERACIÓN</a:t>
            </a:r>
          </a:p>
        </p:txBody>
      </p:sp>
      <p:sp>
        <p:nvSpPr>
          <p:cNvPr id="15369" name="Rectangle 16"/>
          <p:cNvSpPr>
            <a:spLocks noChangeArrowheads="1"/>
          </p:cNvSpPr>
          <p:nvPr/>
        </p:nvSpPr>
        <p:spPr bwMode="auto">
          <a:xfrm>
            <a:off x="827088" y="5300663"/>
            <a:ext cx="7740650" cy="641350"/>
          </a:xfrm>
          <a:prstGeom prst="rect">
            <a:avLst/>
          </a:prstGeom>
          <a:noFill/>
          <a:ln w="9525">
            <a:noFill/>
            <a:miter lim="800000"/>
            <a:headEnd/>
            <a:tailEnd/>
          </a:ln>
        </p:spPr>
        <p:txBody>
          <a:bodyPr>
            <a:spAutoFit/>
          </a:bodyPr>
          <a:lstStyle/>
          <a:p>
            <a:r>
              <a:rPr lang="es-ES">
                <a:solidFill>
                  <a:schemeClr val="accent2"/>
                </a:solidFill>
                <a:cs typeface="Times New Roman" pitchFamily="18" charset="0"/>
              </a:rPr>
              <a:t>Una estrategia ambiental de tipo sostenible ha de fundamentarse en el uso de recursos renovables</a:t>
            </a:r>
            <a:endParaRPr lang="es-ES">
              <a:solidFill>
                <a:schemeClr val="accent2"/>
              </a:solidFill>
            </a:endParaRPr>
          </a:p>
        </p:txBody>
      </p:sp>
      <p:graphicFrame>
        <p:nvGraphicFramePr>
          <p:cNvPr id="13329" name="Group 17"/>
          <p:cNvGraphicFramePr>
            <a:graphicFrameLocks noGrp="1"/>
          </p:cNvGraphicFramePr>
          <p:nvPr/>
        </p:nvGraphicFramePr>
        <p:xfrm>
          <a:off x="684213" y="3429000"/>
          <a:ext cx="7416800" cy="1463040"/>
        </p:xfrm>
        <a:graphic>
          <a:graphicData uri="http://schemas.openxmlformats.org/drawingml/2006/table">
            <a:tbl>
              <a:tblPr/>
              <a:tblGrid>
                <a:gridCol w="7416800"/>
              </a:tblGrid>
              <a:tr h="1366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accent2"/>
                          </a:solidFill>
                          <a:effectLst/>
                          <a:latin typeface="Arial" pitchFamily="34" charset="0"/>
                          <a:cs typeface="Times New Roman" pitchFamily="18" charset="0"/>
                        </a:rPr>
                        <a:t>Es preciso tener en cuenta DOS FACTORES DECISIVOS: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accent2"/>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accent2"/>
                          </a:solidFill>
                          <a:effectLst/>
                          <a:latin typeface="Arial" pitchFamily="34" charset="0"/>
                          <a:cs typeface="Times New Roman" pitchFamily="18" charset="0"/>
                        </a:rPr>
                        <a:t>        Si el recurso utilizado es o no recuperable.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accent2"/>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accent2"/>
                          </a:solidFill>
                          <a:effectLst/>
                          <a:latin typeface="Arial" pitchFamily="34" charset="0"/>
                          <a:cs typeface="Times New Roman" pitchFamily="18" charset="0"/>
                        </a:rPr>
                        <a:t>        El tiempo necesario para su recuperación.</a:t>
                      </a:r>
                      <a:endParaRPr kumimoji="0" lang="es-ES" sz="1800" b="0" i="0" u="none" strike="noStrike" cap="none" normalizeH="0" baseline="0" smtClean="0">
                        <a:ln>
                          <a:noFill/>
                        </a:ln>
                        <a:solidFill>
                          <a:schemeClr val="accent2"/>
                        </a:solidFill>
                        <a:effectLst/>
                        <a:latin typeface="Arial" pitchFamily="34"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15372" name="AutoShape 23"/>
          <p:cNvSpPr>
            <a:spLocks noChangeArrowheads="1"/>
          </p:cNvSpPr>
          <p:nvPr/>
        </p:nvSpPr>
        <p:spPr bwMode="auto">
          <a:xfrm>
            <a:off x="971550" y="4076700"/>
            <a:ext cx="215900" cy="2159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ES"/>
          </a:p>
        </p:txBody>
      </p:sp>
      <p:sp>
        <p:nvSpPr>
          <p:cNvPr id="15373" name="AutoShape 24"/>
          <p:cNvSpPr>
            <a:spLocks noChangeArrowheads="1"/>
          </p:cNvSpPr>
          <p:nvPr/>
        </p:nvSpPr>
        <p:spPr bwMode="auto">
          <a:xfrm>
            <a:off x="971550" y="4581525"/>
            <a:ext cx="215900" cy="2159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p:tgtEl>
                                          <p:spTgt spid="13314"/>
                                        </p:tgtEl>
                                      </p:cBhvr>
                                    </p:animEffect>
                                    <p:animScale>
                                      <p:cBhvr>
                                        <p:cTn id="7" dur="250" autoRev="1" fill="hold"/>
                                        <p:tgtEl>
                                          <p:spTgt spid="133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138"/>
            <a:ext cx="8229600" cy="5044206"/>
          </a:xfrm>
          <a:solidFill>
            <a:srgbClr val="FFFF00"/>
          </a:solidFill>
        </p:spPr>
        <p:txBody>
          <a:bodyPr/>
          <a:lstStyle/>
          <a:p>
            <a:pPr algn="just"/>
            <a:r>
              <a:rPr lang="es-ES" sz="1600" b="1" dirty="0" smtClean="0"/>
              <a:t>¿Qué son las Normas ISO 14.000 y cuáles son sus objetivos?</a:t>
            </a:r>
            <a:r>
              <a:rPr lang="es-ES" sz="1600" dirty="0" smtClean="0"/>
              <a:t/>
            </a:r>
            <a:br>
              <a:rPr lang="es-ES" sz="1600" dirty="0" smtClean="0"/>
            </a:br>
            <a:r>
              <a:rPr lang="es-ES" sz="1600" dirty="0" smtClean="0"/>
              <a:t>La familia de Normas internacionales ISO 14000 recoge los requisitos a cumplir para </a:t>
            </a:r>
            <a:r>
              <a:rPr lang="es-ES" sz="1600" b="1" dirty="0" smtClean="0">
                <a:solidFill>
                  <a:srgbClr val="FF0000"/>
                </a:solidFill>
              </a:rPr>
              <a:t>implantar un sistema de gestión medioambiental </a:t>
            </a:r>
            <a:r>
              <a:rPr lang="es-ES" sz="1600" dirty="0" smtClean="0"/>
              <a:t>en las Organizaciones, teniendo como finalidad básica eliminar o reducir los efectos medioambientales negativos que se derivan de los procesos que tienen lugar en una empresa. </a:t>
            </a:r>
            <a:br>
              <a:rPr lang="es-ES" sz="1600" dirty="0" smtClean="0"/>
            </a:br>
            <a:r>
              <a:rPr lang="es-ES" sz="1600" dirty="0" smtClean="0"/>
              <a:t>La implantación del SGMA en una Organización presenta básicamente dos tipos de beneficios:</a:t>
            </a:r>
          </a:p>
          <a:p>
            <a:pPr algn="just"/>
            <a:r>
              <a:rPr lang="es-ES" sz="1600" b="1" dirty="0" smtClean="0"/>
              <a:t>Eficacia en la gestión</a:t>
            </a:r>
            <a:r>
              <a:rPr lang="es-ES" sz="1600" dirty="0" smtClean="0"/>
              <a:t> </a:t>
            </a:r>
            <a:r>
              <a:rPr lang="es-ES" sz="1600" b="1" dirty="0" smtClean="0"/>
              <a:t>medioambiental</a:t>
            </a:r>
            <a:r>
              <a:rPr lang="es-ES" sz="1600" dirty="0" smtClean="0"/>
              <a:t>: gestión racional y eficiente de los recursos naturales reduciendo su consumo, prevención de riesgos laborales y mejora de las condiciones de trabajo, disminución  de costes económicos, mejora de relaciones con los agentes sociales, menor generación de residuos, etc.</a:t>
            </a:r>
          </a:p>
          <a:p>
            <a:pPr algn="just"/>
            <a:r>
              <a:rPr lang="es-ES" sz="1600" b="1" dirty="0" smtClean="0"/>
              <a:t>Mayor posicionamiento: </a:t>
            </a:r>
            <a:r>
              <a:rPr lang="es-ES" sz="1600" dirty="0" smtClean="0"/>
              <a:t>mejora la imagen que se proyecta hacia el cliente, aumenta la cuota de mercado, fortalecimiento de su posición ante los proveedores e intermediarios, anticipación a las nuevas expectativas ambiéntales de la demanda, posibilidad de obtención de reconocimiento público a través de una auditoría de certificación/verificación por tercera parte, etc.</a:t>
            </a:r>
          </a:p>
          <a:p>
            <a:pPr algn="just"/>
            <a:endParaRPr lang="es-ES" sz="1600" dirty="0"/>
          </a:p>
        </p:txBody>
      </p:sp>
      <p:sp>
        <p:nvSpPr>
          <p:cNvPr id="3" name="2 Título"/>
          <p:cNvSpPr>
            <a:spLocks noGrp="1"/>
          </p:cNvSpPr>
          <p:nvPr>
            <p:ph type="title"/>
          </p:nvPr>
        </p:nvSpPr>
        <p:spPr>
          <a:solidFill>
            <a:srgbClr val="92D050"/>
          </a:solidFill>
        </p:spPr>
        <p:txBody>
          <a:bodyPr>
            <a:normAutofit fontScale="90000"/>
          </a:bodyPr>
          <a:lstStyle/>
          <a:p>
            <a:r>
              <a:rPr lang="es-ES" sz="4400" dirty="0" smtClean="0"/>
              <a:t>Familia ISO 14000 </a:t>
            </a:r>
            <a:br>
              <a:rPr lang="es-ES" sz="4400" dirty="0" smtClean="0"/>
            </a:b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214313" y="1600200"/>
            <a:ext cx="8715375" cy="338138"/>
          </a:xfrm>
          <a:prstGeom prst="rect">
            <a:avLst/>
          </a:prstGeom>
          <a:noFill/>
          <a:ln w="9525">
            <a:noFill/>
            <a:miter lim="800000"/>
            <a:headEnd/>
            <a:tailEnd/>
          </a:ln>
        </p:spPr>
        <p:txBody>
          <a:bodyPr>
            <a:spAutoFit/>
          </a:bodyPr>
          <a:lstStyle/>
          <a:p>
            <a:pPr marL="361950" indent="-7938" eaLnBrk="0" hangingPunct="0"/>
            <a:r>
              <a:rPr lang="es-ES" sz="1600" b="1">
                <a:latin typeface="Arial,Bold"/>
                <a:cs typeface="Times New Roman" pitchFamily="18" charset="0"/>
              </a:rPr>
              <a:t>1. En función de los Sistemas de Gestión del destino: </a:t>
            </a:r>
            <a:r>
              <a:rPr lang="es-ES" sz="1600" b="1" u="sng">
                <a:latin typeface="Arial,Bold"/>
                <a:cs typeface="Times New Roman" pitchFamily="18" charset="0"/>
              </a:rPr>
              <a:t>Normas ISO</a:t>
            </a:r>
            <a:endParaRPr lang="es-ES_tradnl" sz="1600" b="1" u="sng">
              <a:latin typeface="Arial,Bold"/>
              <a:cs typeface="Times New Roman" pitchFamily="18" charset="0"/>
            </a:endParaRPr>
          </a:p>
        </p:txBody>
      </p:sp>
      <p:graphicFrame>
        <p:nvGraphicFramePr>
          <p:cNvPr id="6" name="5 Diagrama"/>
          <p:cNvGraphicFramePr/>
          <p:nvPr/>
        </p:nvGraphicFramePr>
        <p:xfrm>
          <a:off x="1524000" y="2111380"/>
          <a:ext cx="3976694" cy="20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5 Rectángulo"/>
          <p:cNvSpPr>
            <a:spLocks noChangeArrowheads="1"/>
          </p:cNvSpPr>
          <p:nvPr/>
        </p:nvSpPr>
        <p:spPr bwMode="auto">
          <a:xfrm>
            <a:off x="215900" y="971550"/>
            <a:ext cx="7205663" cy="400050"/>
          </a:xfrm>
          <a:prstGeom prst="rect">
            <a:avLst/>
          </a:prstGeom>
          <a:noFill/>
          <a:ln w="9525">
            <a:noFill/>
            <a:miter lim="800000"/>
            <a:headEnd/>
            <a:tailEnd/>
          </a:ln>
        </p:spPr>
        <p:txBody>
          <a:bodyPr wrap="none">
            <a:spAutoFit/>
          </a:bodyPr>
          <a:lstStyle/>
          <a:p>
            <a:pPr marL="361950" indent="-7938" eaLnBrk="0" hangingPunct="0"/>
            <a:r>
              <a:rPr lang="es-ES" sz="2000" b="1">
                <a:latin typeface="Arial,Bold"/>
                <a:cs typeface="Times New Roman" pitchFamily="18" charset="0"/>
              </a:rPr>
              <a:t>Criterios de integración de SGA de Destinos Turísticos</a:t>
            </a:r>
          </a:p>
        </p:txBody>
      </p:sp>
      <p:sp>
        <p:nvSpPr>
          <p:cNvPr id="8" name="7 Rectángulo"/>
          <p:cNvSpPr>
            <a:spLocks noChangeArrowheads="1"/>
          </p:cNvSpPr>
          <p:nvPr/>
        </p:nvSpPr>
        <p:spPr bwMode="auto">
          <a:xfrm>
            <a:off x="214313" y="4448175"/>
            <a:ext cx="8215312" cy="830997"/>
          </a:xfrm>
          <a:prstGeom prst="rect">
            <a:avLst/>
          </a:prstGeom>
          <a:noFill/>
          <a:ln w="9525">
            <a:noFill/>
            <a:miter lim="800000"/>
            <a:headEnd/>
            <a:tailEnd/>
          </a:ln>
        </p:spPr>
        <p:txBody>
          <a:bodyPr>
            <a:spAutoFit/>
          </a:bodyPr>
          <a:lstStyle/>
          <a:p>
            <a:pPr marL="361950" indent="-7938" eaLnBrk="0" hangingPunct="0"/>
            <a:r>
              <a:rPr lang="es-ES" sz="1600" b="1" dirty="0">
                <a:latin typeface="Arial,Bold"/>
                <a:cs typeface="Times New Roman" pitchFamily="18" charset="0"/>
              </a:rPr>
              <a:t>2. En función de la evolución del destino: </a:t>
            </a:r>
            <a:r>
              <a:rPr lang="es-ES" sz="1600" b="1" u="sng" dirty="0">
                <a:latin typeface="Arial,Bold"/>
                <a:cs typeface="Times New Roman" pitchFamily="18" charset="0"/>
              </a:rPr>
              <a:t>Aspectos </a:t>
            </a:r>
            <a:r>
              <a:rPr lang="es-ES" sz="1600" b="1" u="sng" dirty="0" smtClean="0">
                <a:latin typeface="Arial,Bold"/>
                <a:cs typeface="Times New Roman" pitchFamily="18" charset="0"/>
              </a:rPr>
              <a:t>Ambientales</a:t>
            </a:r>
          </a:p>
          <a:p>
            <a:pPr marL="361950" indent="-7938" eaLnBrk="0" hangingPunct="0"/>
            <a:r>
              <a:rPr lang="es-ES" sz="1600" b="1" u="sng" dirty="0" smtClean="0">
                <a:latin typeface="Arial,Bold"/>
                <a:cs typeface="Times New Roman" pitchFamily="18" charset="0"/>
              </a:rPr>
              <a:t>Estudios de impacto ambiental, Plan de </a:t>
            </a:r>
            <a:r>
              <a:rPr lang="es-ES" sz="1600" b="1" u="sng" dirty="0" err="1" smtClean="0">
                <a:latin typeface="Arial,Bold"/>
                <a:cs typeface="Times New Roman" pitchFamily="18" charset="0"/>
              </a:rPr>
              <a:t>Gestion</a:t>
            </a:r>
            <a:r>
              <a:rPr lang="es-ES" sz="1600" b="1" u="sng" dirty="0" smtClean="0">
                <a:latin typeface="Arial,Bold"/>
                <a:cs typeface="Times New Roman" pitchFamily="18" charset="0"/>
              </a:rPr>
              <a:t> Ambiental, Seguimiento de la </a:t>
            </a:r>
            <a:r>
              <a:rPr lang="es-ES" sz="1600" b="1" u="sng" dirty="0" err="1" smtClean="0">
                <a:latin typeface="Arial,Bold"/>
                <a:cs typeface="Times New Roman" pitchFamily="18" charset="0"/>
              </a:rPr>
              <a:t>Gestion</a:t>
            </a:r>
            <a:r>
              <a:rPr lang="es-ES" sz="1600" b="1" u="sng" dirty="0" smtClean="0">
                <a:latin typeface="Arial,Bold"/>
                <a:cs typeface="Times New Roman" pitchFamily="18" charset="0"/>
              </a:rPr>
              <a:t> Ambiental</a:t>
            </a:r>
            <a:endParaRPr lang="es-ES_tradnl" sz="1600" b="1" u="sng" dirty="0">
              <a:latin typeface="Arial,Bold"/>
              <a:cs typeface="Times New Roman" pitchFamily="18" charset="0"/>
            </a:endParaRPr>
          </a:p>
        </p:txBody>
      </p:sp>
      <p:graphicFrame>
        <p:nvGraphicFramePr>
          <p:cNvPr id="9" name="8 Diagrama"/>
          <p:cNvGraphicFramePr/>
          <p:nvPr/>
        </p:nvGraphicFramePr>
        <p:xfrm>
          <a:off x="1881190" y="4857760"/>
          <a:ext cx="3619504" cy="18573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30"/>
          <p:cNvSpPr>
            <a:spLocks noChangeArrowheads="1"/>
          </p:cNvSpPr>
          <p:nvPr/>
        </p:nvSpPr>
        <p:spPr bwMode="auto">
          <a:xfrm>
            <a:off x="36513" y="71438"/>
            <a:ext cx="4106862" cy="276225"/>
          </a:xfrm>
          <a:prstGeom prst="rect">
            <a:avLst/>
          </a:prstGeom>
          <a:noFill/>
          <a:ln w="9525">
            <a:noFill/>
            <a:miter lim="800000"/>
            <a:headEnd/>
            <a:tailEnd/>
          </a:ln>
          <a:effectLst/>
        </p:spPr>
        <p:txBody>
          <a:bodyPr lIns="91422" tIns="45711" rIns="91422" bIns="45711">
            <a:spAutoFit/>
          </a:bodyPr>
          <a:lstStyle/>
          <a:p>
            <a:pPr>
              <a:defRPr/>
            </a:pPr>
            <a:r>
              <a:rPr lang="es-MX" sz="1200" dirty="0">
                <a:effectLst>
                  <a:outerShdw blurRad="38100" dist="38100" dir="2700000" algn="tl">
                    <a:srgbClr val="FFFFFF"/>
                  </a:outerShdw>
                </a:effectLst>
              </a:rPr>
              <a:t> </a:t>
            </a:r>
            <a:r>
              <a:rPr lang="es-MX" sz="1200" dirty="0"/>
              <a:t>Sistemas de Gestión Ambiental  para Destinos  Turísticos</a:t>
            </a:r>
            <a:endParaRPr lang="es-ES" sz="1700" dirty="0"/>
          </a:p>
        </p:txBody>
      </p:sp>
      <p:pic>
        <p:nvPicPr>
          <p:cNvPr id="31752" name="10 Imagen" descr="LaCoronilla_destino_natural.jpg"/>
          <p:cNvPicPr>
            <a:picLocks noChangeAspect="1"/>
          </p:cNvPicPr>
          <p:nvPr/>
        </p:nvPicPr>
        <p:blipFill>
          <a:blip r:embed="rId13" cstate="print"/>
          <a:srcRect/>
          <a:stretch>
            <a:fillRect/>
          </a:stretch>
        </p:blipFill>
        <p:spPr bwMode="auto">
          <a:xfrm>
            <a:off x="7786688" y="34925"/>
            <a:ext cx="1285875" cy="96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P spid="7" grpId="0"/>
      <p:bldP spid="8" grpId="0"/>
      <p:bldGraphic spid="9"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contenido"/>
          <p:cNvSpPr>
            <a:spLocks noGrp="1"/>
          </p:cNvSpPr>
          <p:nvPr>
            <p:ph idx="1"/>
          </p:nvPr>
        </p:nvSpPr>
        <p:spPr/>
        <p:txBody>
          <a:bodyPr/>
          <a:lstStyle/>
          <a:p>
            <a:r>
              <a:rPr lang="es-ES" sz="1400" smtClean="0"/>
              <a:t>La “Q” de Calidad Turística es la Marca que representa la calidad en el sector turístico español.</a:t>
            </a:r>
          </a:p>
          <a:p>
            <a:r>
              <a:rPr lang="es-ES" sz="1400" smtClean="0"/>
              <a:t>La “Q” aporta a los establecimientos turísticos que la ostentan: PRESTIGIO, DIFERENCIACIÓN, FIABILIDAD, RIGUROSIDAD Y PROMOCIÓN por parte de la Secretaría de Estado de Turismo y las Comunidades Autónomas.</a:t>
            </a:r>
          </a:p>
          <a:p>
            <a:r>
              <a:rPr lang="es-ES" sz="1400" smtClean="0"/>
              <a:t>Los establecimientos avalados por la "Q de Calidad" han pasado unas estrictas auditorías que aseguran que su prestación de servicio es garantía de </a:t>
            </a:r>
            <a:r>
              <a:rPr lang="es-ES" sz="1400" b="1" smtClean="0"/>
              <a:t>calidad, seguridad y profesionalidad</a:t>
            </a:r>
            <a:r>
              <a:rPr lang="es-ES" sz="1400" smtClean="0"/>
              <a:t>. Todo ello para asegurar a los clientes la mejor experiencia turística posible.</a:t>
            </a:r>
          </a:p>
          <a:p>
            <a:r>
              <a:rPr lang="es-ES" sz="1400" smtClean="0">
                <a:hlinkClick r:id="rId3" tooltip="Clic aquí para obtener más información"/>
              </a:rPr>
              <a:t>Más información</a:t>
            </a:r>
            <a:r>
              <a:rPr lang="es-ES" sz="1400" smtClean="0"/>
              <a:t>.</a:t>
            </a:r>
          </a:p>
          <a:p>
            <a:r>
              <a:rPr lang="es-ES" sz="1400" b="1" smtClean="0"/>
              <a:t>¿Quién es el encargado de otorgar la Marca “Q” Calidad Turística?</a:t>
            </a:r>
            <a:endParaRPr lang="es-ES" sz="1400" smtClean="0"/>
          </a:p>
          <a:p>
            <a:r>
              <a:rPr lang="es-ES" sz="1400" smtClean="0"/>
              <a:t>El Instituto para la Calidad Turística Española.</a:t>
            </a:r>
          </a:p>
          <a:p>
            <a:r>
              <a:rPr lang="es-ES" sz="1400" smtClean="0"/>
              <a:t>El ICTE es una Entidad de Certificación de Sistemas de Calidad especialmente creados para empresas turísticas, formado por las asociaciones turísticas nacionales más importantes de este país, la SET, las CCAA y la FEMP.</a:t>
            </a:r>
          </a:p>
          <a:p>
            <a:r>
              <a:rPr lang="es-ES" sz="1400" smtClean="0"/>
              <a:t>Es un Organismo español, privado, independiente, sin ánimo de lucro y reconocido en todo el ámbito nacional.</a:t>
            </a:r>
          </a:p>
          <a:p>
            <a:r>
              <a:rPr lang="es-ES" sz="1400" smtClean="0"/>
              <a:t>Es el encargado de certificar, administrar y velar por el correcto uso de la Marca “Q”.</a:t>
            </a:r>
          </a:p>
          <a:p>
            <a:endParaRPr lang="es-ES" sz="1400" smtClean="0"/>
          </a:p>
        </p:txBody>
      </p:sp>
      <p:sp>
        <p:nvSpPr>
          <p:cNvPr id="3" name="2 Título"/>
          <p:cNvSpPr>
            <a:spLocks noGrp="1"/>
          </p:cNvSpPr>
          <p:nvPr>
            <p:ph type="title"/>
          </p:nvPr>
        </p:nvSpPr>
        <p:spPr/>
        <p:txBody>
          <a:bodyPr/>
          <a:lstStyle/>
          <a:p>
            <a:pPr>
              <a:defRPr/>
            </a:pPr>
            <a:r>
              <a:rPr lang="es-ES" sz="4400" dirty="0" smtClean="0"/>
              <a:t>La “Q” de Calidad Turística </a:t>
            </a:r>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contenido"/>
          <p:cNvSpPr>
            <a:spLocks noGrp="1"/>
          </p:cNvSpPr>
          <p:nvPr>
            <p:ph idx="1"/>
          </p:nvPr>
        </p:nvSpPr>
        <p:spPr/>
        <p:txBody>
          <a:bodyPr/>
          <a:lstStyle/>
          <a:p>
            <a:r>
              <a:rPr lang="es-ES" smtClean="0"/>
              <a:t>Lopesan Meloneras Golf se convierte en el primer campo español con Buggies de Techos Solares</a:t>
            </a:r>
          </a:p>
          <a:p>
            <a:endParaRPr lang="es-ES" smtClean="0"/>
          </a:p>
        </p:txBody>
      </p:sp>
      <p:sp>
        <p:nvSpPr>
          <p:cNvPr id="3" name="2 Título"/>
          <p:cNvSpPr>
            <a:spLocks noGrp="1"/>
          </p:cNvSpPr>
          <p:nvPr>
            <p:ph type="title"/>
          </p:nvPr>
        </p:nvSpPr>
        <p:spPr/>
        <p:txBody>
          <a:bodyPr>
            <a:normAutofit fontScale="90000"/>
          </a:bodyPr>
          <a:lstStyle/>
          <a:p>
            <a:pPr>
              <a:defRPr/>
            </a:pPr>
            <a:r>
              <a:rPr lang="es-ES" sz="1600" b="0" dirty="0" smtClean="0"/>
              <a:t>jueves 17 de noviembre de 2011</a:t>
            </a:r>
            <a:r>
              <a:rPr lang="es-ES" sz="1600" dirty="0" smtClean="0">
                <a:hlinkClick r:id="rId3"/>
              </a:rPr>
              <a:t> http://ociotur.blogspot.com/2011/11/lopesan-meloneras-golf-se-convierte-en.html </a:t>
            </a:r>
            <a:r>
              <a:rPr lang="es-ES" b="0" dirty="0" smtClean="0"/>
              <a:t/>
            </a:r>
            <a:br>
              <a:rPr lang="es-ES" b="0" dirty="0" smtClean="0"/>
            </a:br>
            <a:endParaRPr lang="es-ES" dirty="0"/>
          </a:p>
        </p:txBody>
      </p:sp>
      <p:pic>
        <p:nvPicPr>
          <p:cNvPr id="34820" name="Picture 2" descr="http://2.bp.blogspot.com/-4acwMBDaw68/TsT0IwTpNtI/AAAAAAAAA2Q/P2yQV6CP6P0/s1600/Buggies.jpg"/>
          <p:cNvPicPr>
            <a:picLocks noChangeAspect="1" noChangeArrowheads="1"/>
          </p:cNvPicPr>
          <p:nvPr/>
        </p:nvPicPr>
        <p:blipFill>
          <a:blip r:embed="rId4" cstate="print"/>
          <a:srcRect/>
          <a:stretch>
            <a:fillRect/>
          </a:stretch>
        </p:blipFill>
        <p:spPr bwMode="auto">
          <a:xfrm>
            <a:off x="2428875" y="2786063"/>
            <a:ext cx="2257425" cy="30194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524000" y="3059113"/>
          <a:ext cx="6096000" cy="1371600"/>
        </p:xfrm>
        <a:graphic>
          <a:graphicData uri="http://schemas.openxmlformats.org/drawingml/2006/table">
            <a:tbl>
              <a:tblPr/>
              <a:tblGrid>
                <a:gridCol w="1036320"/>
                <a:gridCol w="208280"/>
                <a:gridCol w="4851400"/>
              </a:tblGrid>
              <a:tr h="0">
                <a:tc gridSpan="3">
                  <a:txBody>
                    <a:bodyPr/>
                    <a:lstStyle/>
                    <a:p>
                      <a:r>
                        <a:rPr lang="es-ES" b="1" i="1" dirty="0"/>
                        <a:t>Implantación de Q de Calidad Turística en Hacienda El Huerto - </a:t>
                      </a:r>
                      <a:r>
                        <a:rPr lang="es-ES" b="1" i="1" dirty="0" err="1"/>
                        <a:t>Montellano</a:t>
                      </a:r>
                      <a:r>
                        <a:rPr lang="es-ES" b="1" i="1" dirty="0"/>
                        <a:t> - Sevilla</a:t>
                      </a:r>
                      <a:endParaRPr lang="es-ES" dirty="0"/>
                    </a:p>
                  </a:txBody>
                  <a:tcPr anchor="ctr">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r>
              <a:tr h="0">
                <a:tc>
                  <a:txBody>
                    <a:bodyPr/>
                    <a:lstStyle/>
                    <a:p>
                      <a:r>
                        <a:rPr lang="es-ES"/>
                        <a:t> </a:t>
                      </a:r>
                    </a:p>
                  </a:txBody>
                  <a:tcPr anchor="ctr">
                    <a:lnL>
                      <a:noFill/>
                    </a:lnL>
                    <a:lnR>
                      <a:noFill/>
                    </a:lnR>
                    <a:lnT>
                      <a:noFill/>
                    </a:lnT>
                    <a:lnB>
                      <a:noFill/>
                    </a:lnB>
                    <a:solidFill>
                      <a:srgbClr val="FFFFFF"/>
                    </a:solidFill>
                  </a:tcPr>
                </a:tc>
                <a:tc>
                  <a:txBody>
                    <a:bodyPr/>
                    <a:lstStyle/>
                    <a:p>
                      <a:r>
                        <a:rPr lang="es-ES"/>
                        <a:t> </a:t>
                      </a:r>
                    </a:p>
                  </a:txBody>
                  <a:tcPr anchor="ctr">
                    <a:lnL>
                      <a:noFill/>
                    </a:lnL>
                    <a:lnR>
                      <a:noFill/>
                    </a:lnR>
                    <a:lnT>
                      <a:noFill/>
                    </a:lnT>
                    <a:lnB>
                      <a:noFill/>
                    </a:lnB>
                    <a:solidFill>
                      <a:srgbClr val="FFFFFF"/>
                    </a:solidFill>
                  </a:tcPr>
                </a:tc>
                <a:tc>
                  <a:txBody>
                    <a:bodyPr/>
                    <a:lstStyle/>
                    <a:p>
                      <a:r>
                        <a:rPr lang="es-ES"/>
                        <a:t> </a:t>
                      </a:r>
                    </a:p>
                  </a:txBody>
                  <a:tcPr anchor="ctr">
                    <a:lnL>
                      <a:noFill/>
                    </a:lnL>
                    <a:lnR>
                      <a:noFill/>
                    </a:lnR>
                    <a:lnT>
                      <a:noFill/>
                    </a:lnT>
                    <a:lnB>
                      <a:noFill/>
                    </a:lnB>
                    <a:solidFill>
                      <a:srgbClr val="FFFFFF"/>
                    </a:solidFill>
                  </a:tcPr>
                </a:tc>
              </a:tr>
              <a:tr h="0">
                <a:tc>
                  <a:txBody>
                    <a:bodyPr/>
                    <a:lstStyle/>
                    <a:p>
                      <a:endParaRPr lang="es-ES"/>
                    </a:p>
                  </a:txBody>
                  <a:tcPr anchor="ctr">
                    <a:lnL>
                      <a:noFill/>
                    </a:lnL>
                    <a:lnR>
                      <a:noFill/>
                    </a:lnR>
                    <a:lnT>
                      <a:noFill/>
                    </a:lnT>
                    <a:lnB>
                      <a:noFill/>
                    </a:lnB>
                    <a:solidFill>
                      <a:srgbClr val="FFFFFF"/>
                    </a:solidFill>
                  </a:tcPr>
                </a:tc>
                <a:tc>
                  <a:txBody>
                    <a:bodyPr/>
                    <a:lstStyle/>
                    <a:p>
                      <a:r>
                        <a:rPr lang="es-ES"/>
                        <a:t> </a:t>
                      </a:r>
                    </a:p>
                  </a:txBody>
                  <a:tcPr anchor="ctr">
                    <a:lnL>
                      <a:noFill/>
                    </a:lnL>
                    <a:lnR>
                      <a:noFill/>
                    </a:lnR>
                    <a:lnT>
                      <a:noFill/>
                    </a:lnT>
                    <a:lnB>
                      <a:noFill/>
                    </a:lnB>
                    <a:solidFill>
                      <a:srgbClr val="FFFFFF"/>
                    </a:solidFill>
                  </a:tcPr>
                </a:tc>
                <a:tc>
                  <a:txBody>
                    <a:bodyPr/>
                    <a:lstStyle/>
                    <a:p>
                      <a:pPr algn="just"/>
                      <a:r>
                        <a:rPr lang="es-ES" dirty="0"/>
                        <a:t> </a:t>
                      </a:r>
                    </a:p>
                  </a:txBody>
                  <a:tcPr anchor="ctr">
                    <a:lnL>
                      <a:noFill/>
                    </a:lnL>
                    <a:lnR>
                      <a:noFill/>
                    </a:lnR>
                    <a:lnT>
                      <a:noFill/>
                    </a:lnT>
                    <a:lnB>
                      <a:noFill/>
                    </a:lnB>
                    <a:solidFill>
                      <a:srgbClr val="FFFFFF"/>
                    </a:solidFill>
                  </a:tcPr>
                </a:tc>
              </a:tr>
            </a:tbl>
          </a:graphicData>
        </a:graphic>
      </p:graphicFrame>
      <p:sp>
        <p:nvSpPr>
          <p:cNvPr id="3" name="2 Título"/>
          <p:cNvSpPr>
            <a:spLocks noGrp="1"/>
          </p:cNvSpPr>
          <p:nvPr>
            <p:ph type="title"/>
          </p:nvPr>
        </p:nvSpPr>
        <p:spPr>
          <a:xfrm>
            <a:off x="457200" y="274638"/>
            <a:ext cx="8229600" cy="1797040"/>
          </a:xfrm>
        </p:spPr>
        <p:txBody>
          <a:bodyPr/>
          <a:lstStyle/>
          <a:p>
            <a:pPr>
              <a:defRPr/>
            </a:pPr>
            <a:r>
              <a:rPr lang="es-ES" i="1" dirty="0" smtClean="0"/>
              <a:t>Q de Calidad El Huerto - </a:t>
            </a:r>
            <a:r>
              <a:rPr lang="es-ES" i="1" dirty="0" err="1" smtClean="0"/>
              <a:t>Montellano</a:t>
            </a:r>
            <a:r>
              <a:rPr lang="es-ES" i="1" dirty="0" smtClean="0"/>
              <a:t> - Sevilla</a:t>
            </a:r>
            <a:endParaRPr lang="es-ES" dirty="0"/>
          </a:p>
        </p:txBody>
      </p:sp>
      <p:sp>
        <p:nvSpPr>
          <p:cNvPr id="35851" name="Rectangle 1"/>
          <p:cNvSpPr>
            <a:spLocks noChangeArrowheads="1"/>
          </p:cNvSpPr>
          <p:nvPr/>
        </p:nvSpPr>
        <p:spPr bwMode="auto">
          <a:xfrm>
            <a:off x="0" y="0"/>
            <a:ext cx="9144000" cy="457200"/>
          </a:xfrm>
          <a:prstGeom prst="rect">
            <a:avLst/>
          </a:prstGeom>
          <a:solidFill>
            <a:srgbClr val="FFFFFF"/>
          </a:solidFill>
          <a:ln w="9525">
            <a:noFill/>
            <a:miter lim="800000"/>
            <a:headEnd/>
            <a:tailEnd/>
          </a:ln>
        </p:spPr>
        <p:txBody>
          <a:bodyPr wrap="none" lIns="0" tIns="0" rIns="0" bIns="0" anchor="ctr">
            <a:spAutoFit/>
          </a:bodyPr>
          <a:lstStyle/>
          <a:p>
            <a:pPr eaLnBrk="0" hangingPunct="0"/>
            <a:r>
              <a:rPr lang="es-ES">
                <a:solidFill>
                  <a:srgbClr val="000000"/>
                </a:solidFill>
                <a:latin typeface="Arial" pitchFamily="34" charset="0"/>
              </a:rPr>
              <a:t>Huerto</a:t>
            </a:r>
          </a:p>
          <a:p>
            <a:pPr eaLnBrk="0" hangingPunct="0"/>
            <a:r>
              <a:rPr lang="es-ES"/>
              <a:t> </a:t>
            </a:r>
            <a:r>
              <a:rPr lang="es-ES" sz="10200"/>
              <a:t> </a:t>
            </a:r>
            <a:r>
              <a:rPr lang="es-ES"/>
              <a:t>                      </a:t>
            </a:r>
          </a:p>
        </p:txBody>
      </p:sp>
      <p:pic>
        <p:nvPicPr>
          <p:cNvPr id="35852" name="Picture 2" descr="http://www.acentoconsultores.com/images/proyectos/big-es-1.jpg"/>
          <p:cNvPicPr>
            <a:picLocks noChangeAspect="1" noChangeArrowheads="1"/>
          </p:cNvPicPr>
          <p:nvPr/>
        </p:nvPicPr>
        <p:blipFill>
          <a:blip r:embed="rId3" cstate="print"/>
          <a:srcRect/>
          <a:stretch>
            <a:fillRect/>
          </a:stretch>
        </p:blipFill>
        <p:spPr bwMode="auto">
          <a:xfrm>
            <a:off x="5735638" y="3571875"/>
            <a:ext cx="2941637" cy="250031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contenido"/>
          <p:cNvSpPr>
            <a:spLocks noGrp="1"/>
          </p:cNvSpPr>
          <p:nvPr>
            <p:ph idx="1"/>
          </p:nvPr>
        </p:nvSpPr>
        <p:spPr/>
        <p:txBody>
          <a:bodyPr/>
          <a:lstStyle/>
          <a:p>
            <a:r>
              <a:rPr lang="es-ES" b="1" i="1" smtClean="0"/>
              <a:t>Implantación de Q de Calidad Turística en Casa de la Abuela Clotilde - Hornos - Jaén</a:t>
            </a:r>
            <a:endParaRPr lang="es-ES" smtClean="0"/>
          </a:p>
        </p:txBody>
      </p:sp>
      <p:sp>
        <p:nvSpPr>
          <p:cNvPr id="3" name="2 Título"/>
          <p:cNvSpPr>
            <a:spLocks noGrp="1"/>
          </p:cNvSpPr>
          <p:nvPr>
            <p:ph type="title"/>
          </p:nvPr>
        </p:nvSpPr>
        <p:spPr/>
        <p:txBody>
          <a:bodyPr>
            <a:normAutofit fontScale="90000"/>
          </a:bodyPr>
          <a:lstStyle/>
          <a:p>
            <a:pPr>
              <a:defRPr/>
            </a:pPr>
            <a:r>
              <a:rPr lang="es-ES" dirty="0" smtClean="0"/>
              <a:t>Q de Calidad Casa Abuela Clotilde</a:t>
            </a:r>
            <a:br>
              <a:rPr lang="es-ES" dirty="0" smtClean="0"/>
            </a:br>
            <a:endParaRPr lang="es-ES" dirty="0"/>
          </a:p>
        </p:txBody>
      </p:sp>
      <p:pic>
        <p:nvPicPr>
          <p:cNvPr id="36868" name="Picture 2" descr="http://www.acentoconsultores.com/images/proyectos/big-es-abuelaclotilde.jpg"/>
          <p:cNvPicPr>
            <a:picLocks noChangeAspect="1" noChangeArrowheads="1"/>
          </p:cNvPicPr>
          <p:nvPr/>
        </p:nvPicPr>
        <p:blipFill>
          <a:blip r:embed="rId3" cstate="print"/>
          <a:srcRect/>
          <a:stretch>
            <a:fillRect/>
          </a:stretch>
        </p:blipFill>
        <p:spPr bwMode="auto">
          <a:xfrm>
            <a:off x="5357813" y="1928813"/>
            <a:ext cx="2857500" cy="3810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contenido"/>
          <p:cNvSpPr>
            <a:spLocks noGrp="1"/>
          </p:cNvSpPr>
          <p:nvPr>
            <p:ph idx="1"/>
          </p:nvPr>
        </p:nvSpPr>
        <p:spPr>
          <a:xfrm>
            <a:off x="428625" y="1428750"/>
            <a:ext cx="8229600" cy="4525963"/>
          </a:xfrm>
        </p:spPr>
        <p:txBody>
          <a:bodyPr/>
          <a:lstStyle/>
          <a:p>
            <a:r>
              <a:rPr lang="es-ES" sz="1100" smtClean="0"/>
              <a:t>Agencias de Viaje</a:t>
            </a:r>
          </a:p>
          <a:p>
            <a:r>
              <a:rPr lang="es-ES" sz="1100" smtClean="0"/>
              <a:t>Alojamientos de Pequeñas Dimensiones</a:t>
            </a:r>
          </a:p>
          <a:p>
            <a:r>
              <a:rPr lang="es-ES" sz="1100" smtClean="0"/>
              <a:t>Alojamientos Rurales</a:t>
            </a:r>
          </a:p>
          <a:p>
            <a:r>
              <a:rPr lang="es-ES" sz="1100" smtClean="0"/>
              <a:t>Autocares de Turismo</a:t>
            </a:r>
          </a:p>
          <a:p>
            <a:r>
              <a:rPr lang="es-ES" sz="1100" smtClean="0"/>
              <a:t>Balnearios</a:t>
            </a:r>
          </a:p>
          <a:p>
            <a:r>
              <a:rPr lang="es-ES" sz="1100" smtClean="0"/>
              <a:t>Campings</a:t>
            </a:r>
          </a:p>
          <a:p>
            <a:r>
              <a:rPr lang="es-ES" sz="1100" smtClean="0"/>
              <a:t>Campos de Golf</a:t>
            </a:r>
          </a:p>
          <a:p>
            <a:r>
              <a:rPr lang="es-ES" sz="1100" smtClean="0"/>
              <a:t>Convention Bureaux</a:t>
            </a:r>
          </a:p>
          <a:p>
            <a:r>
              <a:rPr lang="es-ES" sz="1100" smtClean="0"/>
              <a:t>Espacios Naturales Protegidos</a:t>
            </a:r>
          </a:p>
          <a:p>
            <a:r>
              <a:rPr lang="es-ES" sz="1100" smtClean="0"/>
              <a:t>Estaciones de Esquí y Montaña</a:t>
            </a:r>
          </a:p>
          <a:p>
            <a:r>
              <a:rPr lang="es-ES" sz="1100" smtClean="0"/>
              <a:t>Hoteles y Apartamentos Turísticos</a:t>
            </a:r>
          </a:p>
          <a:p>
            <a:r>
              <a:rPr lang="es-ES" sz="1100" smtClean="0"/>
              <a:t>Instalaciones Náutico Deportivas</a:t>
            </a:r>
          </a:p>
          <a:p>
            <a:r>
              <a:rPr lang="es-ES" sz="1100" smtClean="0"/>
              <a:t>Ocio Nocturno</a:t>
            </a:r>
          </a:p>
          <a:p>
            <a:r>
              <a:rPr lang="es-ES" sz="1100" smtClean="0"/>
              <a:t>Oficinas de Información Turística</a:t>
            </a:r>
          </a:p>
          <a:p>
            <a:r>
              <a:rPr lang="es-ES" sz="1100" smtClean="0"/>
              <a:t>Palacios de Congresos</a:t>
            </a:r>
          </a:p>
          <a:p>
            <a:r>
              <a:rPr lang="es-ES" sz="1100" smtClean="0"/>
              <a:t>Patronatos de Turismo</a:t>
            </a:r>
          </a:p>
          <a:p>
            <a:r>
              <a:rPr lang="es-ES" sz="1100" smtClean="0"/>
              <a:t>Playas</a:t>
            </a:r>
          </a:p>
          <a:p>
            <a:r>
              <a:rPr lang="es-ES" sz="1100" smtClean="0"/>
              <a:t>Restaurantes</a:t>
            </a:r>
          </a:p>
          <a:p>
            <a:r>
              <a:rPr lang="es-ES" sz="1100" smtClean="0"/>
              <a:t>Tiempo Compartido</a:t>
            </a:r>
          </a:p>
          <a:p>
            <a:r>
              <a:rPr lang="es-ES" sz="1100" smtClean="0"/>
              <a:t>Turismo Activo</a:t>
            </a:r>
          </a:p>
          <a:p>
            <a:endParaRPr lang="es-ES" sz="1100" smtClean="0"/>
          </a:p>
        </p:txBody>
      </p:sp>
      <p:sp>
        <p:nvSpPr>
          <p:cNvPr id="3" name="2 Título"/>
          <p:cNvSpPr>
            <a:spLocks noGrp="1"/>
          </p:cNvSpPr>
          <p:nvPr>
            <p:ph type="title"/>
          </p:nvPr>
        </p:nvSpPr>
        <p:spPr/>
        <p:txBody>
          <a:bodyPr>
            <a:noAutofit/>
          </a:bodyPr>
          <a:lstStyle/>
          <a:p>
            <a:pPr>
              <a:defRPr/>
            </a:pPr>
            <a:r>
              <a:rPr lang="es-ES" sz="2000" dirty="0" smtClean="0">
                <a:latin typeface="Arial" pitchFamily="34" charset="0"/>
                <a:cs typeface="Arial" pitchFamily="34" charset="0"/>
              </a:rPr>
              <a:t>En la actualidad hay 2277 </a:t>
            </a:r>
            <a:r>
              <a:rPr lang="es-ES" sz="1800" dirty="0" smtClean="0">
                <a:latin typeface="Arial" pitchFamily="34" charset="0"/>
                <a:cs typeface="Arial" pitchFamily="34" charset="0"/>
              </a:rPr>
              <a:t>establecimientos</a:t>
            </a:r>
            <a:r>
              <a:rPr lang="es-ES" sz="2000" dirty="0" smtClean="0">
                <a:latin typeface="Arial" pitchFamily="34" charset="0"/>
                <a:cs typeface="Arial" pitchFamily="34" charset="0"/>
              </a:rPr>
              <a:t> certificados con la “Q” de Calidad Turística</a:t>
            </a:r>
            <a:endParaRPr lang="es-ES" sz="2000" dirty="0">
              <a:latin typeface="Arial" pitchFamily="34" charset="0"/>
              <a:cs typeface="Arial" pitchFamily="34" charset="0"/>
            </a:endParaRPr>
          </a:p>
        </p:txBody>
      </p:sp>
      <p:sp>
        <p:nvSpPr>
          <p:cNvPr id="37892" name="3 Rectángulo"/>
          <p:cNvSpPr>
            <a:spLocks noChangeArrowheads="1"/>
          </p:cNvSpPr>
          <p:nvPr/>
        </p:nvSpPr>
        <p:spPr bwMode="auto">
          <a:xfrm>
            <a:off x="2214563" y="1571625"/>
            <a:ext cx="4572000" cy="276225"/>
          </a:xfrm>
          <a:prstGeom prst="rect">
            <a:avLst/>
          </a:prstGeom>
          <a:noFill/>
          <a:ln w="9525">
            <a:noFill/>
            <a:miter lim="800000"/>
            <a:headEnd/>
            <a:tailEnd/>
          </a:ln>
        </p:spPr>
        <p:txBody>
          <a:bodyPr>
            <a:spAutoFit/>
          </a:bodyPr>
          <a:lstStyle/>
          <a:p>
            <a:r>
              <a:rPr lang="es-ES" sz="120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043608" y="1052736"/>
          <a:ext cx="7344816" cy="5342274"/>
        </p:xfrm>
        <a:graphic>
          <a:graphicData uri="http://schemas.openxmlformats.org/drawingml/2006/table">
            <a:tbl>
              <a:tblPr/>
              <a:tblGrid>
                <a:gridCol w="1546747"/>
                <a:gridCol w="366570"/>
                <a:gridCol w="5431499"/>
              </a:tblGrid>
              <a:tr h="266194">
                <a:tc>
                  <a:txBody>
                    <a:bodyPr/>
                    <a:lstStyle/>
                    <a:p>
                      <a:pPr algn="ctr">
                        <a:spcAft>
                          <a:spcPts val="0"/>
                        </a:spcAft>
                      </a:pPr>
                      <a:r>
                        <a:rPr lang="es-ES" sz="1400" b="1" dirty="0">
                          <a:latin typeface="Arial"/>
                        </a:rPr>
                        <a:t>Norma UNE</a:t>
                      </a:r>
                      <a:endParaRPr lang="es-ES" sz="3200" dirty="0"/>
                    </a:p>
                  </a:txBody>
                  <a:tcPr marL="49680" marR="49680" marT="0" marB="0" anchor="ctr">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solidFill>
                      <a:srgbClr val="FFFF99"/>
                    </a:solidFill>
                  </a:tcPr>
                </a:tc>
                <a:tc gridSpan="2">
                  <a:txBody>
                    <a:bodyPr/>
                    <a:lstStyle/>
                    <a:p>
                      <a:pPr algn="ctr">
                        <a:spcAft>
                          <a:spcPts val="0"/>
                        </a:spcAft>
                      </a:pPr>
                      <a:r>
                        <a:rPr lang="es-ES" sz="1400" b="1">
                          <a:latin typeface="Arial"/>
                        </a:rPr>
                        <a:t>Descripción</a:t>
                      </a:r>
                      <a:endParaRPr lang="es-ES" sz="3200"/>
                    </a:p>
                  </a:txBody>
                  <a:tcPr marL="49680" marR="49680" marT="0" marB="0" anchor="ctr">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solidFill>
                      <a:srgbClr val="FFFF99"/>
                    </a:solidFill>
                  </a:tcPr>
                </a:tc>
                <a:tc hMerge="1">
                  <a:txBody>
                    <a:bodyPr/>
                    <a:lstStyle/>
                    <a:p>
                      <a:endParaRPr lang="es-ES"/>
                    </a:p>
                  </a:txBody>
                  <a:tcPr/>
                </a:tc>
              </a:tr>
              <a:tr h="227488">
                <a:tc>
                  <a:txBody>
                    <a:bodyPr/>
                    <a:lstStyle/>
                    <a:p>
                      <a:pPr>
                        <a:spcAft>
                          <a:spcPts val="0"/>
                        </a:spcAft>
                      </a:pPr>
                      <a:r>
                        <a:rPr lang="es-ES" sz="1400">
                          <a:latin typeface="Arial"/>
                        </a:rPr>
                        <a:t>182001:2008</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gridSpan="2">
                  <a:txBody>
                    <a:bodyPr/>
                    <a:lstStyle/>
                    <a:p>
                      <a:pPr>
                        <a:spcAft>
                          <a:spcPts val="0"/>
                        </a:spcAft>
                      </a:pPr>
                      <a:r>
                        <a:rPr lang="es-ES" sz="1400">
                          <a:latin typeface="Arial"/>
                        </a:rPr>
                        <a:t>Hoteles y Apartamentos Turísticos</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r>
              <a:tr h="227488">
                <a:tc>
                  <a:txBody>
                    <a:bodyPr/>
                    <a:lstStyle/>
                    <a:p>
                      <a:pPr>
                        <a:spcAft>
                          <a:spcPts val="0"/>
                        </a:spcAft>
                      </a:pPr>
                      <a:r>
                        <a:rPr lang="es-ES" sz="1400">
                          <a:latin typeface="Arial"/>
                        </a:rPr>
                        <a:t>183001:2009</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gridSpan="2">
                  <a:txBody>
                    <a:bodyPr/>
                    <a:lstStyle/>
                    <a:p>
                      <a:pPr>
                        <a:spcAft>
                          <a:spcPts val="0"/>
                        </a:spcAft>
                      </a:pPr>
                      <a:r>
                        <a:rPr lang="es-ES" sz="1400">
                          <a:latin typeface="Arial"/>
                        </a:rPr>
                        <a:t>Alojamientos Rurales</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r>
              <a:tr h="227488">
                <a:tc>
                  <a:txBody>
                    <a:bodyPr/>
                    <a:lstStyle/>
                    <a:p>
                      <a:pPr>
                        <a:spcAft>
                          <a:spcPts val="0"/>
                        </a:spcAft>
                      </a:pPr>
                      <a:r>
                        <a:rPr lang="es-ES" sz="1400">
                          <a:latin typeface="Arial"/>
                        </a:rPr>
                        <a:t>167000:2006</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gridSpan="2">
                  <a:txBody>
                    <a:bodyPr/>
                    <a:lstStyle/>
                    <a:p>
                      <a:pPr>
                        <a:spcAft>
                          <a:spcPts val="0"/>
                        </a:spcAft>
                      </a:pPr>
                      <a:r>
                        <a:rPr lang="es-ES" sz="1400">
                          <a:latin typeface="Arial"/>
                        </a:rPr>
                        <a:t>Restauración</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r>
              <a:tr h="227488">
                <a:tc>
                  <a:txBody>
                    <a:bodyPr/>
                    <a:lstStyle/>
                    <a:p>
                      <a:pPr>
                        <a:spcAft>
                          <a:spcPts val="0"/>
                        </a:spcAft>
                      </a:pPr>
                      <a:r>
                        <a:rPr lang="es-ES" sz="1400">
                          <a:latin typeface="Arial"/>
                        </a:rPr>
                        <a:t>187001:2008</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gridSpan="2">
                  <a:txBody>
                    <a:bodyPr/>
                    <a:lstStyle/>
                    <a:p>
                      <a:pPr>
                        <a:spcAft>
                          <a:spcPts val="0"/>
                        </a:spcAft>
                      </a:pPr>
                      <a:r>
                        <a:rPr lang="es-ES" sz="1400">
                          <a:latin typeface="Arial"/>
                        </a:rPr>
                        <a:t>Playas</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r>
              <a:tr h="227488">
                <a:tc>
                  <a:txBody>
                    <a:bodyPr/>
                    <a:lstStyle/>
                    <a:p>
                      <a:pPr>
                        <a:spcAft>
                          <a:spcPts val="0"/>
                        </a:spcAft>
                      </a:pPr>
                      <a:r>
                        <a:rPr lang="es-ES" sz="1400">
                          <a:latin typeface="Arial"/>
                        </a:rPr>
                        <a:t>188001:2008</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gridSpan="2">
                  <a:txBody>
                    <a:bodyPr/>
                    <a:lstStyle/>
                    <a:p>
                      <a:pPr>
                        <a:spcAft>
                          <a:spcPts val="0"/>
                        </a:spcAft>
                      </a:pPr>
                      <a:r>
                        <a:rPr lang="es-ES" sz="1400">
                          <a:latin typeface="Arial"/>
                        </a:rPr>
                        <a:t>Campos de Golf</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r>
              <a:tr h="227488">
                <a:tc>
                  <a:txBody>
                    <a:bodyPr/>
                    <a:lstStyle/>
                    <a:p>
                      <a:pPr>
                        <a:spcAft>
                          <a:spcPts val="0"/>
                        </a:spcAft>
                      </a:pPr>
                      <a:r>
                        <a:rPr lang="es-ES" sz="1400">
                          <a:latin typeface="Arial"/>
                        </a:rPr>
                        <a:t>189001:2006</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gridSpan="2">
                  <a:txBody>
                    <a:bodyPr/>
                    <a:lstStyle/>
                    <a:p>
                      <a:pPr>
                        <a:spcAft>
                          <a:spcPts val="0"/>
                        </a:spcAft>
                      </a:pPr>
                      <a:r>
                        <a:rPr lang="es-ES" sz="1400">
                          <a:latin typeface="Arial"/>
                        </a:rPr>
                        <a:t>Servicios de Intermediación Turísticos - Agencias de viaje</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r>
              <a:tr h="227488">
                <a:tc>
                  <a:txBody>
                    <a:bodyPr/>
                    <a:lstStyle/>
                    <a:p>
                      <a:pPr>
                        <a:spcAft>
                          <a:spcPts val="0"/>
                        </a:spcAft>
                      </a:pPr>
                      <a:r>
                        <a:rPr lang="es-ES" sz="1400">
                          <a:latin typeface="Arial"/>
                        </a:rPr>
                        <a:t>184001:2007</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gridSpan="2">
                  <a:txBody>
                    <a:bodyPr/>
                    <a:lstStyle/>
                    <a:p>
                      <a:pPr>
                        <a:spcAft>
                          <a:spcPts val="0"/>
                        </a:spcAft>
                      </a:pPr>
                      <a:r>
                        <a:rPr lang="es-ES" sz="1400">
                          <a:latin typeface="Arial"/>
                        </a:rPr>
                        <a:t>Camping y Ciudades de Vacaciones</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r>
              <a:tr h="227488">
                <a:tc>
                  <a:txBody>
                    <a:bodyPr/>
                    <a:lstStyle/>
                    <a:p>
                      <a:pPr>
                        <a:spcAft>
                          <a:spcPts val="0"/>
                        </a:spcAft>
                      </a:pPr>
                      <a:r>
                        <a:rPr lang="es-ES" sz="1400">
                          <a:latin typeface="Arial"/>
                        </a:rPr>
                        <a:t>186001:2009</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gridSpan="2">
                  <a:txBody>
                    <a:bodyPr/>
                    <a:lstStyle/>
                    <a:p>
                      <a:pPr>
                        <a:spcAft>
                          <a:spcPts val="0"/>
                        </a:spcAft>
                      </a:pPr>
                      <a:r>
                        <a:rPr lang="es-ES" sz="1400">
                          <a:latin typeface="Arial"/>
                        </a:rPr>
                        <a:t>Establecimientos Balnearios</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r>
              <a:tr h="227488">
                <a:tc>
                  <a:txBody>
                    <a:bodyPr/>
                    <a:lstStyle/>
                    <a:p>
                      <a:pPr>
                        <a:spcAft>
                          <a:spcPts val="0"/>
                        </a:spcAft>
                      </a:pPr>
                      <a:r>
                        <a:rPr lang="es-ES" sz="1400">
                          <a:latin typeface="Arial"/>
                        </a:rPr>
                        <a:t>185001:2009</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gridSpan="2">
                  <a:txBody>
                    <a:bodyPr/>
                    <a:lstStyle/>
                    <a:p>
                      <a:pPr>
                        <a:spcAft>
                          <a:spcPts val="0"/>
                        </a:spcAft>
                      </a:pPr>
                      <a:r>
                        <a:rPr lang="es-ES" sz="1400">
                          <a:latin typeface="Arial"/>
                        </a:rPr>
                        <a:t>Establecimiento de Tiempo Compartido</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r>
              <a:tr h="227488">
                <a:tc>
                  <a:txBody>
                    <a:bodyPr/>
                    <a:lstStyle/>
                    <a:p>
                      <a:pPr>
                        <a:spcAft>
                          <a:spcPts val="0"/>
                        </a:spcAft>
                      </a:pPr>
                      <a:r>
                        <a:rPr lang="es-ES" sz="1400">
                          <a:latin typeface="Arial"/>
                        </a:rPr>
                        <a:t>187002:2008</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gridSpan="2">
                  <a:txBody>
                    <a:bodyPr/>
                    <a:lstStyle/>
                    <a:p>
                      <a:pPr>
                        <a:spcAft>
                          <a:spcPts val="0"/>
                        </a:spcAft>
                      </a:pPr>
                      <a:r>
                        <a:rPr lang="es-ES" sz="1400">
                          <a:latin typeface="Arial"/>
                        </a:rPr>
                        <a:t>Espacios Naturales Protegidos</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r>
              <a:tr h="227488">
                <a:tc>
                  <a:txBody>
                    <a:bodyPr/>
                    <a:lstStyle/>
                    <a:p>
                      <a:pPr>
                        <a:spcAft>
                          <a:spcPts val="0"/>
                        </a:spcAft>
                      </a:pPr>
                      <a:r>
                        <a:rPr lang="es-ES" sz="1400">
                          <a:latin typeface="Arial"/>
                        </a:rPr>
                        <a:t>187003:2008</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gridSpan="2">
                  <a:txBody>
                    <a:bodyPr/>
                    <a:lstStyle/>
                    <a:p>
                      <a:pPr>
                        <a:spcAft>
                          <a:spcPts val="0"/>
                        </a:spcAft>
                      </a:pPr>
                      <a:r>
                        <a:rPr lang="es-ES" sz="1400">
                          <a:latin typeface="Arial"/>
                        </a:rPr>
                        <a:t>Oficinas de Información Turística</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r>
              <a:tr h="227488">
                <a:tc>
                  <a:txBody>
                    <a:bodyPr/>
                    <a:lstStyle/>
                    <a:p>
                      <a:pPr>
                        <a:spcAft>
                          <a:spcPts val="0"/>
                        </a:spcAft>
                      </a:pPr>
                      <a:r>
                        <a:rPr lang="es-ES" sz="1400">
                          <a:latin typeface="Arial"/>
                        </a:rPr>
                        <a:t>187004:2008</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gridSpan="2">
                  <a:txBody>
                    <a:bodyPr/>
                    <a:lstStyle/>
                    <a:p>
                      <a:pPr>
                        <a:spcAft>
                          <a:spcPts val="0"/>
                        </a:spcAft>
                      </a:pPr>
                      <a:r>
                        <a:rPr lang="es-ES" sz="1400">
                          <a:latin typeface="Arial"/>
                        </a:rPr>
                        <a:t>Palacios de Congresos</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r>
              <a:tr h="227488">
                <a:tc>
                  <a:txBody>
                    <a:bodyPr/>
                    <a:lstStyle/>
                    <a:p>
                      <a:pPr>
                        <a:spcAft>
                          <a:spcPts val="0"/>
                        </a:spcAft>
                      </a:pPr>
                      <a:r>
                        <a:rPr lang="es-ES" sz="1400">
                          <a:latin typeface="Arial"/>
                        </a:rPr>
                        <a:t>187005:2009</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gridSpan="2">
                  <a:txBody>
                    <a:bodyPr/>
                    <a:lstStyle/>
                    <a:p>
                      <a:pPr>
                        <a:spcAft>
                          <a:spcPts val="0"/>
                        </a:spcAft>
                      </a:pPr>
                      <a:r>
                        <a:rPr lang="es-ES" sz="1400">
                          <a:latin typeface="Arial"/>
                        </a:rPr>
                        <a:t>Convention Bureaux</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r>
              <a:tr h="227488">
                <a:tc>
                  <a:txBody>
                    <a:bodyPr/>
                    <a:lstStyle/>
                    <a:p>
                      <a:pPr>
                        <a:spcAft>
                          <a:spcPts val="0"/>
                        </a:spcAft>
                      </a:pPr>
                      <a:r>
                        <a:rPr lang="es-ES" sz="1400">
                          <a:latin typeface="Arial"/>
                        </a:rPr>
                        <a:t>187007:2010</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gridSpan="2">
                  <a:txBody>
                    <a:bodyPr/>
                    <a:lstStyle/>
                    <a:p>
                      <a:pPr>
                        <a:spcAft>
                          <a:spcPts val="0"/>
                        </a:spcAft>
                      </a:pPr>
                      <a:r>
                        <a:rPr lang="es-ES" sz="1400">
                          <a:latin typeface="Arial"/>
                        </a:rPr>
                        <a:t>Patronatos de Turismo</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r>
              <a:tr h="227488">
                <a:tc>
                  <a:txBody>
                    <a:bodyPr/>
                    <a:lstStyle/>
                    <a:p>
                      <a:pPr>
                        <a:spcAft>
                          <a:spcPts val="0"/>
                        </a:spcAft>
                      </a:pPr>
                      <a:r>
                        <a:rPr lang="es-ES" sz="1400">
                          <a:latin typeface="Arial"/>
                        </a:rPr>
                        <a:t>188002:2006</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gridSpan="2">
                  <a:txBody>
                    <a:bodyPr/>
                    <a:lstStyle/>
                    <a:p>
                      <a:pPr>
                        <a:spcAft>
                          <a:spcPts val="0"/>
                        </a:spcAft>
                      </a:pPr>
                      <a:r>
                        <a:rPr lang="es-ES" sz="1400">
                          <a:latin typeface="Arial"/>
                        </a:rPr>
                        <a:t>Estaciones de Esquí y Montaña</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r>
              <a:tr h="227488">
                <a:tc>
                  <a:txBody>
                    <a:bodyPr/>
                    <a:lstStyle/>
                    <a:p>
                      <a:pPr>
                        <a:spcAft>
                          <a:spcPts val="0"/>
                        </a:spcAft>
                      </a:pPr>
                      <a:r>
                        <a:rPr lang="es-ES" sz="1400">
                          <a:latin typeface="Arial"/>
                        </a:rPr>
                        <a:t>188003:2009</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gridSpan="2">
                  <a:txBody>
                    <a:bodyPr/>
                    <a:lstStyle/>
                    <a:p>
                      <a:pPr>
                        <a:spcAft>
                          <a:spcPts val="0"/>
                        </a:spcAft>
                      </a:pPr>
                      <a:r>
                        <a:rPr lang="es-ES" sz="1400">
                          <a:latin typeface="Arial"/>
                        </a:rPr>
                        <a:t>Empresas de Turismo Activo</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r>
              <a:tr h="227488">
                <a:tc>
                  <a:txBody>
                    <a:bodyPr/>
                    <a:lstStyle/>
                    <a:p>
                      <a:pPr>
                        <a:spcAft>
                          <a:spcPts val="0"/>
                        </a:spcAft>
                      </a:pPr>
                      <a:r>
                        <a:rPr lang="es-ES" sz="1400">
                          <a:latin typeface="Arial"/>
                        </a:rPr>
                        <a:t>188004:2009</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gridSpan="2">
                  <a:txBody>
                    <a:bodyPr/>
                    <a:lstStyle/>
                    <a:p>
                      <a:pPr>
                        <a:spcAft>
                          <a:spcPts val="0"/>
                        </a:spcAft>
                      </a:pPr>
                      <a:r>
                        <a:rPr lang="es-ES" sz="1400">
                          <a:latin typeface="Arial"/>
                        </a:rPr>
                        <a:t>Instalaciones Náutico Deportivas</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r>
              <a:tr h="227488">
                <a:tc>
                  <a:txBody>
                    <a:bodyPr/>
                    <a:lstStyle/>
                    <a:p>
                      <a:pPr>
                        <a:spcAft>
                          <a:spcPts val="0"/>
                        </a:spcAft>
                      </a:pPr>
                      <a:r>
                        <a:rPr lang="es-ES" sz="1400">
                          <a:latin typeface="Arial"/>
                        </a:rPr>
                        <a:t>188005:2009</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gridSpan="2">
                  <a:txBody>
                    <a:bodyPr/>
                    <a:lstStyle/>
                    <a:p>
                      <a:pPr>
                        <a:spcAft>
                          <a:spcPts val="0"/>
                        </a:spcAft>
                      </a:pPr>
                      <a:r>
                        <a:rPr lang="es-ES" sz="1400">
                          <a:latin typeface="Arial"/>
                        </a:rPr>
                        <a:t>Ocio Nocturno</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r>
              <a:tr h="250268">
                <a:tc gridSpan="3">
                  <a:txBody>
                    <a:bodyPr/>
                    <a:lstStyle/>
                    <a:p>
                      <a:pPr algn="ctr">
                        <a:spcAft>
                          <a:spcPts val="0"/>
                        </a:spcAft>
                      </a:pPr>
                      <a:r>
                        <a:rPr lang="es-ES" sz="1400" b="1">
                          <a:solidFill>
                            <a:srgbClr val="FFFFFF"/>
                          </a:solidFill>
                          <a:latin typeface="Arial"/>
                        </a:rPr>
                        <a:t>Normas UNE EN ISO</a:t>
                      </a:r>
                      <a:endParaRPr lang="es-ES" sz="3200"/>
                    </a:p>
                  </a:txBody>
                  <a:tcPr marL="49680" marR="49680" marT="0" marB="0" anchor="ctr">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solidFill>
                      <a:srgbClr val="FFCC00"/>
                    </a:solidFill>
                  </a:tcPr>
                </a:tc>
                <a:tc hMerge="1">
                  <a:txBody>
                    <a:bodyPr/>
                    <a:lstStyle/>
                    <a:p>
                      <a:endParaRPr lang="es-ES"/>
                    </a:p>
                  </a:txBody>
                  <a:tcPr/>
                </a:tc>
                <a:tc hMerge="1">
                  <a:txBody>
                    <a:bodyPr/>
                    <a:lstStyle/>
                    <a:p>
                      <a:endParaRPr lang="es-ES"/>
                    </a:p>
                  </a:txBody>
                  <a:tcPr/>
                </a:tc>
              </a:tr>
              <a:tr h="276052">
                <a:tc gridSpan="2">
                  <a:txBody>
                    <a:bodyPr/>
                    <a:lstStyle/>
                    <a:p>
                      <a:pPr algn="ctr">
                        <a:spcAft>
                          <a:spcPts val="0"/>
                        </a:spcAft>
                      </a:pPr>
                      <a:r>
                        <a:rPr lang="es-ES" sz="1400" b="1">
                          <a:latin typeface="Arial"/>
                        </a:rPr>
                        <a:t>Norma UNE</a:t>
                      </a:r>
                      <a:endParaRPr lang="es-ES" sz="3200"/>
                    </a:p>
                  </a:txBody>
                  <a:tcPr marL="49680" marR="49680" marT="0" marB="0" anchor="ctr">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solidFill>
                      <a:srgbClr val="FFFF99"/>
                    </a:solidFill>
                  </a:tcPr>
                </a:tc>
                <a:tc hMerge="1">
                  <a:txBody>
                    <a:bodyPr/>
                    <a:lstStyle/>
                    <a:p>
                      <a:endParaRPr lang="es-ES"/>
                    </a:p>
                  </a:txBody>
                  <a:tcPr/>
                </a:tc>
                <a:tc>
                  <a:txBody>
                    <a:bodyPr/>
                    <a:lstStyle/>
                    <a:p>
                      <a:pPr algn="ctr">
                        <a:spcAft>
                          <a:spcPts val="0"/>
                        </a:spcAft>
                      </a:pPr>
                      <a:r>
                        <a:rPr lang="es-ES" sz="1400" b="1">
                          <a:latin typeface="Arial"/>
                        </a:rPr>
                        <a:t>Descripción</a:t>
                      </a:r>
                      <a:endParaRPr lang="es-ES" sz="3200"/>
                    </a:p>
                  </a:txBody>
                  <a:tcPr marL="49680" marR="49680" marT="0" marB="0" anchor="ctr">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solidFill>
                      <a:srgbClr val="FFFF99"/>
                    </a:solidFill>
                  </a:tcPr>
                </a:tc>
              </a:tr>
              <a:tr h="227488">
                <a:tc gridSpan="2">
                  <a:txBody>
                    <a:bodyPr/>
                    <a:lstStyle/>
                    <a:p>
                      <a:pPr>
                        <a:spcAft>
                          <a:spcPts val="0"/>
                        </a:spcAft>
                      </a:pPr>
                      <a:r>
                        <a:rPr lang="es-ES" sz="1400">
                          <a:latin typeface="Arial"/>
                        </a:rPr>
                        <a:t>9001:2008</a:t>
                      </a:r>
                      <a:endParaRPr lang="es-ES" sz="3200"/>
                    </a:p>
                  </a:txBody>
                  <a:tcPr marL="49680" marR="49680" marT="0" marB="0" anchor="ctr">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c>
                  <a:txBody>
                    <a:bodyPr/>
                    <a:lstStyle/>
                    <a:p>
                      <a:pPr>
                        <a:spcAft>
                          <a:spcPts val="0"/>
                        </a:spcAft>
                      </a:pPr>
                      <a:r>
                        <a:rPr lang="es-ES" sz="1400">
                          <a:latin typeface="Arial"/>
                        </a:rPr>
                        <a:t>Sistemas de Gestión de la Calidad</a:t>
                      </a:r>
                      <a:endParaRPr lang="es-ES" sz="320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r>
              <a:tr h="227488">
                <a:tc gridSpan="2">
                  <a:txBody>
                    <a:bodyPr/>
                    <a:lstStyle/>
                    <a:p>
                      <a:pPr>
                        <a:spcAft>
                          <a:spcPts val="0"/>
                        </a:spcAft>
                      </a:pPr>
                      <a:r>
                        <a:rPr lang="es-ES" sz="1400">
                          <a:latin typeface="Arial"/>
                        </a:rPr>
                        <a:t>14001:2004</a:t>
                      </a:r>
                      <a:endParaRPr lang="es-ES" sz="3200"/>
                    </a:p>
                  </a:txBody>
                  <a:tcPr marL="49680" marR="49680" marT="0" marB="0" anchor="ctr">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c hMerge="1">
                  <a:txBody>
                    <a:bodyPr/>
                    <a:lstStyle/>
                    <a:p>
                      <a:endParaRPr lang="es-ES"/>
                    </a:p>
                  </a:txBody>
                  <a:tcPr/>
                </a:tc>
                <a:tc>
                  <a:txBody>
                    <a:bodyPr/>
                    <a:lstStyle/>
                    <a:p>
                      <a:pPr>
                        <a:spcAft>
                          <a:spcPts val="0"/>
                        </a:spcAft>
                      </a:pPr>
                      <a:r>
                        <a:rPr lang="es-ES" sz="1400" dirty="0">
                          <a:latin typeface="Arial"/>
                        </a:rPr>
                        <a:t>Sistemas de Gestión Ambiental</a:t>
                      </a:r>
                      <a:endParaRPr lang="es-ES" sz="3200" dirty="0"/>
                    </a:p>
                  </a:txBody>
                  <a:tcPr marL="49680" marR="49680" marT="0" marB="0">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tcPr>
                </a:tc>
              </a:tr>
            </a:tbl>
          </a:graphicData>
        </a:graphic>
      </p:graphicFrame>
      <p:sp>
        <p:nvSpPr>
          <p:cNvPr id="3" name="2 Título"/>
          <p:cNvSpPr>
            <a:spLocks noGrp="1"/>
          </p:cNvSpPr>
          <p:nvPr>
            <p:ph type="title"/>
          </p:nvPr>
        </p:nvSpPr>
        <p:spPr>
          <a:xfrm>
            <a:off x="467544" y="0"/>
            <a:ext cx="8229600" cy="1143000"/>
          </a:xfrm>
          <a:solidFill>
            <a:srgbClr val="92D050"/>
          </a:solidFill>
        </p:spPr>
        <p:txBody>
          <a:bodyPr>
            <a:normAutofit fontScale="90000"/>
          </a:bodyPr>
          <a:lstStyle/>
          <a:p>
            <a:r>
              <a:rPr lang="es-ES" sz="3600" dirty="0" smtClean="0">
                <a:solidFill>
                  <a:srgbClr val="FFFFFF"/>
                </a:solidFill>
                <a:latin typeface="Arial"/>
              </a:rPr>
              <a:t/>
            </a:r>
            <a:br>
              <a:rPr lang="es-ES" sz="3600" dirty="0" smtClean="0">
                <a:solidFill>
                  <a:srgbClr val="FFFFFF"/>
                </a:solidFill>
                <a:latin typeface="Arial"/>
              </a:rPr>
            </a:br>
            <a:r>
              <a:rPr lang="es-ES" sz="3600" dirty="0" smtClean="0">
                <a:solidFill>
                  <a:srgbClr val="FFFFFF"/>
                </a:solidFill>
                <a:latin typeface="Arial"/>
              </a:rPr>
              <a:t>Normas "Q" de Calidad del Instituto de la Calidad Turística Española (ICTE).</a:t>
            </a:r>
            <a:r>
              <a:rPr lang="es-ES" sz="8000" dirty="0" smtClean="0"/>
              <a:t/>
            </a:r>
            <a:br>
              <a:rPr lang="es-ES" sz="8000" dirty="0" smtClean="0"/>
            </a:br>
            <a:endParaRPr lang="es-E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contenido"/>
          <p:cNvSpPr>
            <a:spLocks noGrp="1"/>
          </p:cNvSpPr>
          <p:nvPr>
            <p:ph idx="1"/>
          </p:nvPr>
        </p:nvSpPr>
        <p:spPr/>
        <p:txBody>
          <a:bodyPr/>
          <a:lstStyle/>
          <a:p>
            <a:pPr algn="just"/>
            <a:r>
              <a:rPr lang="es-ES" sz="1600" b="1" smtClean="0"/>
              <a:t> Q Verde, la Marca de Calidad Turística </a:t>
            </a:r>
            <a:r>
              <a:rPr lang="es-ES" sz="1200" b="1" smtClean="0"/>
              <a:t>Ambiental</a:t>
            </a:r>
            <a:r>
              <a:rPr lang="es-ES" sz="1600" smtClean="0"/>
              <a:t> El </a:t>
            </a:r>
            <a:r>
              <a:rPr lang="es-ES" sz="1600" b="1" smtClean="0"/>
              <a:t>Instituto para la Calidad Turística Española</a:t>
            </a:r>
            <a:r>
              <a:rPr lang="es-ES" sz="1600" smtClean="0"/>
              <a:t>, como gestor único de la Marca de Calidad Turística Española, ha desarrollado junto con la Fundación Biodiversidad, una variante de su distintivo "Q", bajo el símbolo </a:t>
            </a:r>
            <a:r>
              <a:rPr lang="es-ES" sz="1600" b="1" smtClean="0"/>
              <a:t>"Q verde"</a:t>
            </a:r>
            <a:r>
              <a:rPr lang="es-ES" sz="1600" smtClean="0"/>
              <a:t>.  </a:t>
            </a:r>
          </a:p>
          <a:p>
            <a:pPr algn="just"/>
            <a:r>
              <a:rPr lang="es-ES" sz="1600" b="1" smtClean="0"/>
              <a:t>La marca Q Verde</a:t>
            </a:r>
            <a:r>
              <a:rPr lang="es-ES" sz="1600" smtClean="0"/>
              <a:t>, es un distintivo que se otorgará a aquellas empresas que cumplan los estándares ambientales establecidos en la norma. La novedad del sistema reside en que se adecua el nivel de la oferta al nivel de la demanda, enfocando los conceptos de calidad, competitividad y sostenibilidad.  </a:t>
            </a:r>
          </a:p>
          <a:p>
            <a:pPr algn="just"/>
            <a:r>
              <a:rPr lang="es-ES" sz="1600" b="1" smtClean="0"/>
              <a:t>La marca Q Verde</a:t>
            </a:r>
            <a:r>
              <a:rPr lang="es-ES" sz="1600" smtClean="0"/>
              <a:t> aumentará la calidad en el sector, incrementará la competitividad empresarial y convertirá a España en un referente del turismo mundial. Todos estos objetivos se enmarcan en el modelo económico, la coherencia y la protección ambiental.</a:t>
            </a:r>
          </a:p>
          <a:p>
            <a:pPr algn="just"/>
            <a:endParaRPr lang="es-ES" sz="1600" smtClean="0"/>
          </a:p>
        </p:txBody>
      </p:sp>
      <p:sp>
        <p:nvSpPr>
          <p:cNvPr id="3" name="2 Título"/>
          <p:cNvSpPr>
            <a:spLocks noGrp="1"/>
          </p:cNvSpPr>
          <p:nvPr>
            <p:ph type="title"/>
          </p:nvPr>
        </p:nvSpPr>
        <p:spPr/>
        <p:txBody>
          <a:bodyPr/>
          <a:lstStyle/>
          <a:p>
            <a:pPr>
              <a:defRPr/>
            </a:pPr>
            <a:r>
              <a:rPr lang="es-ES" sz="4400" dirty="0" smtClean="0"/>
              <a:t>Q Verde</a:t>
            </a:r>
            <a:endParaRPr lang="es-E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p:txBody>
          <a:bodyPr/>
          <a:lstStyle/>
          <a:p>
            <a:pPr eaLnBrk="1" hangingPunct="1"/>
            <a:r>
              <a:rPr lang="es-ES" i="1" smtClean="0"/>
              <a:t>La sostenibilidad de un destino turístico es la que determina la competitividad del mismo a largo plazo.</a:t>
            </a:r>
          </a:p>
        </p:txBody>
      </p:sp>
      <p:sp>
        <p:nvSpPr>
          <p:cNvPr id="95234" name="Rectangle 2"/>
          <p:cNvSpPr>
            <a:spLocks noGrp="1" noChangeArrowheads="1"/>
          </p:cNvSpPr>
          <p:nvPr>
            <p:ph type="title"/>
          </p:nvPr>
        </p:nvSpPr>
        <p:spPr>
          <a:solidFill>
            <a:srgbClr val="92D050"/>
          </a:solidFill>
        </p:spPr>
        <p:txBody>
          <a:bodyPr/>
          <a:lstStyle/>
          <a:p>
            <a:pPr eaLnBrk="1" fontAlgn="auto" hangingPunct="1">
              <a:spcAft>
                <a:spcPts val="0"/>
              </a:spcAft>
              <a:defRPr/>
            </a:pPr>
            <a:r>
              <a:rPr lang="es-ES" dirty="0" smtClean="0"/>
              <a:t>Sostenibilidad competitiva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3" cstate="print"/>
          <a:srcRect/>
          <a:stretch>
            <a:fillRect/>
          </a:stretch>
        </p:blipFill>
        <p:spPr>
          <a:xfrm>
            <a:off x="1584325" y="1481138"/>
            <a:ext cx="5975350" cy="4525962"/>
          </a:xfrm>
        </p:spPr>
      </p:pic>
      <p:sp>
        <p:nvSpPr>
          <p:cNvPr id="2" name="1 Título"/>
          <p:cNvSpPr>
            <a:spLocks noGrp="1"/>
          </p:cNvSpPr>
          <p:nvPr>
            <p:ph type="title"/>
          </p:nvPr>
        </p:nvSpPr>
        <p:spPr>
          <a:xfrm>
            <a:off x="0" y="0"/>
            <a:ext cx="9144000" cy="1143000"/>
          </a:xfrm>
          <a:solidFill>
            <a:srgbClr val="66FF33"/>
          </a:solidFill>
        </p:spPr>
        <p:txBody>
          <a:bodyPr>
            <a:noAutofit/>
          </a:bodyPr>
          <a:lstStyle/>
          <a:p>
            <a:pPr eaLnBrk="1" fontAlgn="auto" hangingPunct="1">
              <a:spcAft>
                <a:spcPts val="0"/>
              </a:spcAft>
              <a:defRPr/>
            </a:pPr>
            <a:r>
              <a:rPr lang="es-ES" sz="7200" dirty="0" smtClean="0"/>
              <a:t>Ahora que hacemos</a:t>
            </a:r>
            <a:endParaRPr lang="es-ES" sz="7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p:txBody>
          <a:bodyPr/>
          <a:lstStyle/>
          <a:p>
            <a:pPr eaLnBrk="1" hangingPunct="1"/>
            <a:r>
              <a:rPr lang="es-ES" i="1" smtClean="0"/>
              <a:t>La sostenibilidad de un destino turístico es la que determina la competitividad del mismo:</a:t>
            </a:r>
          </a:p>
          <a:p>
            <a:pPr eaLnBrk="1" hangingPunct="1"/>
            <a:r>
              <a:rPr lang="es-ES" i="1" smtClean="0"/>
              <a:t>A largo plazo.</a:t>
            </a:r>
          </a:p>
          <a:p>
            <a:pPr eaLnBrk="1" hangingPunct="1"/>
            <a:r>
              <a:rPr lang="es-ES" i="1" smtClean="0"/>
              <a:t>En un mercado de referencia</a:t>
            </a:r>
          </a:p>
        </p:txBody>
      </p:sp>
      <p:sp>
        <p:nvSpPr>
          <p:cNvPr id="11266" name="Rectangle 2"/>
          <p:cNvSpPr>
            <a:spLocks noGrp="1" noChangeArrowheads="1"/>
          </p:cNvSpPr>
          <p:nvPr>
            <p:ph type="title"/>
          </p:nvPr>
        </p:nvSpPr>
        <p:spPr/>
        <p:txBody>
          <a:bodyPr/>
          <a:lstStyle/>
          <a:p>
            <a:pPr eaLnBrk="1" fontAlgn="auto" hangingPunct="1">
              <a:spcAft>
                <a:spcPts val="0"/>
              </a:spcAft>
              <a:defRPr/>
            </a:pPr>
            <a:r>
              <a:rPr lang="es-ES" smtClean="0"/>
              <a:t>Turismo sostenible y negocio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Grp="1" noChangeAspect="1" noChangeArrowheads="1"/>
          </p:cNvPicPr>
          <p:nvPr>
            <p:ph idx="1"/>
          </p:nvPr>
        </p:nvPicPr>
        <p:blipFill>
          <a:blip r:embed="rId3" cstate="print"/>
          <a:srcRect l="14301" r="4750" b="15047"/>
          <a:stretch>
            <a:fillRect/>
          </a:stretch>
        </p:blipFill>
        <p:spPr>
          <a:xfrm>
            <a:off x="0" y="0"/>
            <a:ext cx="9144000" cy="6858000"/>
          </a:xfrm>
          <a:noFill/>
        </p:spPr>
      </p:pic>
      <p:sp>
        <p:nvSpPr>
          <p:cNvPr id="26626" name="Rectangle 2"/>
          <p:cNvSpPr>
            <a:spLocks noGrp="1" noChangeArrowheads="1"/>
          </p:cNvSpPr>
          <p:nvPr>
            <p:ph type="title"/>
          </p:nvPr>
        </p:nvSpPr>
        <p:spPr/>
        <p:txBody>
          <a:bodyPr/>
          <a:lstStyle/>
          <a:p>
            <a:pPr eaLnBrk="1" fontAlgn="auto" hangingPunct="1">
              <a:spcAft>
                <a:spcPts val="0"/>
              </a:spcAft>
              <a:defRPr/>
            </a:pPr>
            <a:r>
              <a:rPr lang="es-ES" smtClean="0"/>
              <a:t>Demanda del turista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contenido"/>
          <p:cNvSpPr>
            <a:spLocks noGrp="1"/>
          </p:cNvSpPr>
          <p:nvPr>
            <p:ph idx="1"/>
          </p:nvPr>
        </p:nvSpPr>
        <p:spPr/>
        <p:txBody>
          <a:bodyPr/>
          <a:lstStyle/>
          <a:p>
            <a:pPr eaLnBrk="1" hangingPunct="1"/>
            <a:endParaRPr lang="es-ES" smtClean="0"/>
          </a:p>
        </p:txBody>
      </p:sp>
      <p:sp>
        <p:nvSpPr>
          <p:cNvPr id="3" name="2 Título"/>
          <p:cNvSpPr>
            <a:spLocks noGrp="1"/>
          </p:cNvSpPr>
          <p:nvPr>
            <p:ph type="title"/>
          </p:nvPr>
        </p:nvSpPr>
        <p:spPr>
          <a:xfrm>
            <a:off x="457200" y="274638"/>
            <a:ext cx="8229600" cy="3802434"/>
          </a:xfrm>
          <a:solidFill>
            <a:srgbClr val="92D050"/>
          </a:solidFill>
        </p:spPr>
        <p:txBody>
          <a:bodyPr>
            <a:noAutofit/>
          </a:bodyPr>
          <a:lstStyle/>
          <a:p>
            <a:pPr eaLnBrk="1" hangingPunct="1">
              <a:defRPr/>
            </a:pPr>
            <a:r>
              <a:rPr lang="es-ES" sz="5400" dirty="0" smtClean="0"/>
              <a:t>2.Categorias del turismo sostenible</a:t>
            </a:r>
            <a:endParaRPr lang="es-ES" sz="5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1873250"/>
            <a:ext cx="8748713" cy="3046413"/>
          </a:xfrm>
          <a:prstGeom prst="rect">
            <a:avLst/>
          </a:prstGeom>
          <a:noFill/>
          <a:ln w="9525">
            <a:noFill/>
            <a:miter lim="800000"/>
            <a:headEnd/>
            <a:tailEnd/>
          </a:ln>
        </p:spPr>
        <p:txBody>
          <a:bodyPr>
            <a:spAutoFit/>
          </a:bodyPr>
          <a:lstStyle/>
          <a:p>
            <a:r>
              <a:rPr lang="es-ES" sz="3200">
                <a:latin typeface="Arial" pitchFamily="34" charset="0"/>
              </a:rPr>
              <a:t>En consecuencia </a:t>
            </a:r>
            <a:r>
              <a:rPr lang="es-ES" sz="3200">
                <a:solidFill>
                  <a:srgbClr val="FF0000"/>
                </a:solidFill>
                <a:latin typeface="Arial" pitchFamily="34" charset="0"/>
              </a:rPr>
              <a:t>las categorías </a:t>
            </a:r>
            <a:r>
              <a:rPr lang="es-ES" sz="3200">
                <a:latin typeface="Arial" pitchFamily="34" charset="0"/>
              </a:rPr>
              <a:t>de Turismo Sostenible han sido acuñadas bajo diferentes conceptos entre los que se destacan:</a:t>
            </a:r>
          </a:p>
          <a:p>
            <a:r>
              <a:rPr lang="es-ES" sz="3200">
                <a:latin typeface="Arial" pitchFamily="34" charset="0"/>
              </a:rPr>
              <a:t>􀂾 Ecoturismo,</a:t>
            </a:r>
          </a:p>
          <a:p>
            <a:r>
              <a:rPr lang="es-ES" sz="3200">
                <a:latin typeface="Arial" pitchFamily="34" charset="0"/>
              </a:rPr>
              <a:t>􀂾 Turismo Alternativo</a:t>
            </a:r>
          </a:p>
          <a:p>
            <a:r>
              <a:rPr lang="es-ES" sz="3200">
                <a:latin typeface="Arial" pitchFamily="34" charset="0"/>
              </a:rPr>
              <a:t>􀂾 Turismo de Bajo Impacto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0" y="250825"/>
            <a:ext cx="9144000" cy="63627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srcRect/>
          <a:stretch>
            <a:fillRect/>
          </a:stretch>
        </p:blipFill>
        <p:spPr bwMode="auto">
          <a:xfrm>
            <a:off x="0" y="0"/>
            <a:ext cx="9144000" cy="64960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0" y="-161580"/>
            <a:ext cx="9144000" cy="1215717"/>
          </a:xfrm>
          <a:prstGeom prst="rect">
            <a:avLst/>
          </a:prstGeom>
          <a:solidFill>
            <a:srgbClr val="FFFF00"/>
          </a:solidFill>
          <a:ln w="9525">
            <a:noFill/>
            <a:miter lim="800000"/>
            <a:headEnd/>
            <a:tailEnd/>
          </a:ln>
          <a:effectLst/>
        </p:spPr>
        <p:txBody>
          <a:bodyPr vert="horz" wrap="square" lIns="44436" tIns="0" rIns="88872" bIns="0" numCol="1" anchor="ctr" anchorCtr="0" compatLnSpc="1">
            <a:prstTxWarp prst="textNoShape">
              <a:avLst/>
            </a:prstTxWarp>
            <a:spAutoFit/>
          </a:bodyPr>
          <a:lstStyle/>
          <a:p>
            <a:pPr eaLnBrk="0" fontAlgn="t" hangingPunct="0"/>
            <a:endParaRPr lang="es-ES" sz="1100" dirty="0" smtClean="0">
              <a:latin typeface="-webkit-monospace"/>
            </a:endParaRPr>
          </a:p>
          <a:p>
            <a:pPr eaLnBrk="0" fontAlgn="t" hangingPunct="0"/>
            <a:endParaRPr lang="es-ES" b="1" dirty="0" smtClean="0">
              <a:solidFill>
                <a:srgbClr val="92BA47"/>
              </a:solidFill>
              <a:latin typeface="-webkit-monospace"/>
            </a:endParaRPr>
          </a:p>
          <a:p>
            <a:pPr eaLnBrk="0" fontAlgn="t" hangingPunct="0"/>
            <a:r>
              <a:rPr lang="es-ES" sz="3200" b="1" dirty="0" smtClean="0">
                <a:solidFill>
                  <a:srgbClr val="92BA47"/>
                </a:solidFill>
              </a:rPr>
              <a:t>Clasificación </a:t>
            </a:r>
            <a:r>
              <a:rPr lang="es-ES" sz="3200" b="1" dirty="0" smtClean="0">
                <a:solidFill>
                  <a:srgbClr val="92BA47"/>
                </a:solidFill>
              </a:rPr>
              <a:t>de Turismo Sostenible </a:t>
            </a:r>
          </a:p>
          <a:p>
            <a:pPr marL="0" marR="0" lvl="0" indent="0" algn="l" defTabSz="914400" rtl="0" eaLnBrk="0" fontAlgn="t"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webkit-monospace"/>
              <a:cs typeface="Arial" pitchFamily="34" charset="0"/>
            </a:endParaRPr>
          </a:p>
        </p:txBody>
      </p:sp>
      <p:pic>
        <p:nvPicPr>
          <p:cNvPr id="173059" name="Picture 3" descr="http://2.bp.blogspot.com/_sSUm9gYb6IQ/SgpMyxbKPlI/AAAAAAAAAD0/gGCsaqxaH58/s400/Untitled.jpgjlda.jpg"/>
          <p:cNvPicPr>
            <a:picLocks noChangeAspect="1" noChangeArrowheads="1"/>
          </p:cNvPicPr>
          <p:nvPr/>
        </p:nvPicPr>
        <p:blipFill>
          <a:blip r:embed="rId3" cstate="print"/>
          <a:srcRect/>
          <a:stretch>
            <a:fillRect/>
          </a:stretch>
        </p:blipFill>
        <p:spPr bwMode="auto">
          <a:xfrm>
            <a:off x="2195736" y="1671104"/>
            <a:ext cx="6408712" cy="456621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1225689"/>
            <a:ext cx="9144000" cy="5632311"/>
          </a:xfrm>
          <a:prstGeom prst="rect">
            <a:avLst/>
          </a:prstGeom>
        </p:spPr>
        <p:txBody>
          <a:bodyPr wrap="square">
            <a:spAutoFit/>
          </a:bodyPr>
          <a:lstStyle/>
          <a:p>
            <a:pPr algn="just"/>
            <a:r>
              <a:rPr lang="es-ES" sz="1200" b="1" dirty="0">
                <a:solidFill>
                  <a:srgbClr val="FF0000"/>
                </a:solidFill>
              </a:rPr>
              <a:t>1. Ecoturismo: </a:t>
            </a:r>
            <a:r>
              <a:rPr lang="es-ES" sz="1200" dirty="0"/>
              <a:t>en el cual los viajeros conocen la naturaleza contribuyendo a su conservación (mediante la educación ambiental) y generando beneficios para los pobladores locales (a través de las mico-empresas </a:t>
            </a:r>
            <a:r>
              <a:rPr lang="es-ES" sz="1200" dirty="0" err="1"/>
              <a:t>ecoturísticas</a:t>
            </a:r>
            <a:r>
              <a:rPr lang="es-ES" sz="1200" dirty="0"/>
              <a:t>, como las de guías locales, de transporte de cabalgatas, de alojamiento, de artesanía, de folklore, de zoo criaderos, </a:t>
            </a:r>
            <a:r>
              <a:rPr lang="es-ES" sz="1200" dirty="0" err="1"/>
              <a:t>etc</a:t>
            </a:r>
            <a:r>
              <a:rPr lang="es-ES" sz="1200" dirty="0"/>
              <a:t>). </a:t>
            </a:r>
          </a:p>
          <a:p>
            <a:pPr algn="just"/>
            <a:r>
              <a:rPr lang="es-ES" sz="1200" b="1" dirty="0">
                <a:solidFill>
                  <a:srgbClr val="FF0000"/>
                </a:solidFill>
              </a:rPr>
              <a:t>2. Los Viajes de aventura </a:t>
            </a:r>
            <a:r>
              <a:rPr lang="es-ES" sz="1200" dirty="0"/>
              <a:t>o Turismo De Aventuras: Es aquel donde el contacto con la naturaleza requiere de grandes esfuerzos y altos riesgos, dada la naturaleza del mismo. Este es el segmento de mayor crecimiento del mercado turístico mundial. </a:t>
            </a:r>
          </a:p>
          <a:p>
            <a:pPr algn="just"/>
            <a:r>
              <a:rPr lang="es-ES" sz="1200" dirty="0"/>
              <a:t>Este incluye montañismo, canotaje y caminatas, entre otros. </a:t>
            </a:r>
          </a:p>
          <a:p>
            <a:pPr algn="just"/>
            <a:r>
              <a:rPr lang="es-ES" sz="1200" dirty="0"/>
              <a:t>a) Canotaje: navegación a través de los rápidos de los ríos </a:t>
            </a:r>
          </a:p>
          <a:p>
            <a:pPr algn="just"/>
            <a:r>
              <a:rPr lang="es-ES" sz="1200" dirty="0"/>
              <a:t>b) Cabalgatas: caminatas a caballo </a:t>
            </a:r>
          </a:p>
          <a:p>
            <a:pPr algn="just"/>
            <a:r>
              <a:rPr lang="es-ES" sz="1200" dirty="0"/>
              <a:t>c) Montañismo: consiste en realizar grandes caminatas, para ascender a las altas montañas, por ejemplo. </a:t>
            </a:r>
          </a:p>
          <a:p>
            <a:pPr algn="just"/>
            <a:r>
              <a:rPr lang="es-ES" sz="1200" dirty="0"/>
              <a:t>d) Ciclismo de montaña (Mountain </a:t>
            </a:r>
            <a:r>
              <a:rPr lang="es-ES" sz="1200" dirty="0" err="1"/>
              <a:t>bike</a:t>
            </a:r>
            <a:r>
              <a:rPr lang="es-ES" sz="1200" dirty="0"/>
              <a:t>): Trata de recorrer en bicicletas montañeras, caminos y senderos de difícil acceso, donde la naturaleza conserva todo o gran parte de su esplendor. </a:t>
            </a:r>
          </a:p>
          <a:p>
            <a:pPr algn="just"/>
            <a:r>
              <a:rPr lang="es-ES" sz="1200" b="1" dirty="0">
                <a:solidFill>
                  <a:srgbClr val="FF0000"/>
                </a:solidFill>
              </a:rPr>
              <a:t>3. Turismo Científico: </a:t>
            </a:r>
            <a:r>
              <a:rPr lang="es-ES" sz="1200" dirty="0"/>
              <a:t>donde investigadores, científicos y estudiantes realizan sus labores (apoyados en la biodiversidad) en los diferentes campos de las ciencias naturales (biología, botánica, zoología, biogeografía, ecología, etc.). Se realiza además en Costa Rica, Ecuador, Panamá y otros países. </a:t>
            </a:r>
          </a:p>
          <a:p>
            <a:pPr algn="just"/>
            <a:r>
              <a:rPr lang="es-ES" sz="1200" b="1" dirty="0">
                <a:solidFill>
                  <a:srgbClr val="FF0000"/>
                </a:solidFill>
              </a:rPr>
              <a:t>4. El </a:t>
            </a:r>
            <a:r>
              <a:rPr lang="es-ES" sz="1200" b="1" dirty="0" err="1">
                <a:solidFill>
                  <a:srgbClr val="FF0000"/>
                </a:solidFill>
              </a:rPr>
              <a:t>Agroecoturismo</a:t>
            </a:r>
            <a:r>
              <a:rPr lang="es-ES" sz="1200" dirty="0"/>
              <a:t>: Se caracteriza porque el visitante se aloja en una habitación anexada a la vivienda, construida con los materiales de la misma, pero con estándares turísticos, consume los alimentos de la familia, convive con la familia y participa de las labores agrícolas. </a:t>
            </a:r>
          </a:p>
          <a:p>
            <a:pPr algn="just"/>
            <a:r>
              <a:rPr lang="es-ES" sz="1200" b="1" dirty="0">
                <a:solidFill>
                  <a:srgbClr val="FF0000"/>
                </a:solidFill>
              </a:rPr>
              <a:t>5. El Turismo Rural: </a:t>
            </a:r>
            <a:r>
              <a:rPr lang="es-ES" sz="1200" dirty="0"/>
              <a:t>modalidad de turismo naturalista donde las comunidades rurales ofertan habitaciones de sus viviendas habitadas, o destinan casas para ello. El </a:t>
            </a:r>
            <a:r>
              <a:rPr lang="es-ES" sz="1200" dirty="0" err="1"/>
              <a:t>ecoturista</a:t>
            </a:r>
            <a:r>
              <a:rPr lang="es-ES" sz="1200" dirty="0"/>
              <a:t> se aloja en las mismas para disfrutar de la naturaleza y los modos de vida de dichas comunidades, sin participar activamente en las actividades económicas de la comunidad. </a:t>
            </a:r>
          </a:p>
          <a:p>
            <a:pPr algn="just"/>
            <a:r>
              <a:rPr lang="es-ES" sz="1200" b="1" dirty="0">
                <a:solidFill>
                  <a:srgbClr val="FF0000"/>
                </a:solidFill>
              </a:rPr>
              <a:t>6. El </a:t>
            </a:r>
            <a:r>
              <a:rPr lang="es-ES" sz="1200" b="1" dirty="0" err="1">
                <a:solidFill>
                  <a:srgbClr val="FF0000"/>
                </a:solidFill>
              </a:rPr>
              <a:t>Ictioturismo</a:t>
            </a:r>
            <a:r>
              <a:rPr lang="es-ES" sz="1200" b="1" dirty="0">
                <a:solidFill>
                  <a:srgbClr val="FF0000"/>
                </a:solidFill>
              </a:rPr>
              <a:t> </a:t>
            </a:r>
            <a:r>
              <a:rPr lang="es-ES" sz="1200" dirty="0"/>
              <a:t>O Pesca Deportiva: es la actividad turística naturalista diseñada para el </a:t>
            </a:r>
            <a:r>
              <a:rPr lang="es-ES" sz="1200" dirty="0" err="1"/>
              <a:t>ecoturista</a:t>
            </a:r>
            <a:r>
              <a:rPr lang="es-ES" sz="1200" dirty="0"/>
              <a:t> conservacionista inclinado por dicha actividad, la que disfruta viviendo la sensación de capturarla, medirla, pesarla y devolverla nuevamente al agua, para evitar la extinción de las especies. Para realizar este tipo de pesca se utiliza instrumentos que no hagan daño a la presa. </a:t>
            </a:r>
          </a:p>
          <a:p>
            <a:pPr algn="just"/>
            <a:r>
              <a:rPr lang="es-ES" sz="1200" b="1" dirty="0">
                <a:solidFill>
                  <a:srgbClr val="FF0000"/>
                </a:solidFill>
              </a:rPr>
              <a:t>7. Los Viajes de historia natural</a:t>
            </a:r>
            <a:r>
              <a:rPr lang="es-ES" sz="1200" dirty="0"/>
              <a:t>, en los que observadores de aves visitan zonas naturales con un interés específico. </a:t>
            </a:r>
            <a:br>
              <a:rPr lang="es-ES" sz="1200" dirty="0"/>
            </a:br>
            <a:endParaRPr lang="es-ES" sz="1200" dirty="0"/>
          </a:p>
        </p:txBody>
      </p:sp>
      <p:sp>
        <p:nvSpPr>
          <p:cNvPr id="4" name="3 CuadroTexto"/>
          <p:cNvSpPr txBox="1"/>
          <p:nvPr/>
        </p:nvSpPr>
        <p:spPr>
          <a:xfrm>
            <a:off x="0" y="0"/>
            <a:ext cx="8100392" cy="830997"/>
          </a:xfrm>
          <a:prstGeom prst="rect">
            <a:avLst/>
          </a:prstGeom>
          <a:solidFill>
            <a:srgbClr val="92D050"/>
          </a:solidFill>
        </p:spPr>
        <p:txBody>
          <a:bodyPr wrap="square" rtlCol="0">
            <a:spAutoFit/>
          </a:bodyPr>
          <a:lstStyle/>
          <a:p>
            <a:r>
              <a:rPr lang="es-ES" sz="4800" dirty="0" smtClean="0"/>
              <a:t>Turismo sostenible</a:t>
            </a:r>
            <a:endParaRPr lang="es-ES" sz="4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CuadroTexto"/>
          <p:cNvSpPr txBox="1">
            <a:spLocks noChangeArrowheads="1"/>
          </p:cNvSpPr>
          <p:nvPr/>
        </p:nvSpPr>
        <p:spPr bwMode="auto">
          <a:xfrm>
            <a:off x="0" y="1196975"/>
            <a:ext cx="8985250" cy="2554288"/>
          </a:xfrm>
          <a:prstGeom prst="rect">
            <a:avLst/>
          </a:prstGeom>
          <a:solidFill>
            <a:srgbClr val="92D050"/>
          </a:solidFill>
          <a:ln w="9525">
            <a:noFill/>
            <a:miter lim="800000"/>
            <a:headEnd/>
            <a:tailEnd/>
          </a:ln>
        </p:spPr>
        <p:txBody>
          <a:bodyPr wrap="none">
            <a:spAutoFit/>
          </a:bodyPr>
          <a:lstStyle/>
          <a:p>
            <a:r>
              <a:rPr lang="es-ES" sz="8000"/>
              <a:t>3Turismo rural y </a:t>
            </a:r>
          </a:p>
          <a:p>
            <a:r>
              <a:rPr lang="es-ES" sz="8000"/>
              <a:t>desarrollo local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contenido"/>
          <p:cNvSpPr>
            <a:spLocks noGrp="1"/>
          </p:cNvSpPr>
          <p:nvPr>
            <p:ph idx="1"/>
          </p:nvPr>
        </p:nvSpPr>
        <p:spPr/>
        <p:txBody>
          <a:bodyPr/>
          <a:lstStyle/>
          <a:p>
            <a:pPr eaLnBrk="1" hangingPunct="1"/>
            <a:endParaRPr lang="es-ES" smtClean="0"/>
          </a:p>
        </p:txBody>
      </p:sp>
      <p:sp>
        <p:nvSpPr>
          <p:cNvPr id="3" name="2 Título"/>
          <p:cNvSpPr>
            <a:spLocks noGrp="1"/>
          </p:cNvSpPr>
          <p:nvPr>
            <p:ph type="title"/>
          </p:nvPr>
        </p:nvSpPr>
        <p:spPr>
          <a:xfrm>
            <a:off x="0" y="274638"/>
            <a:ext cx="9144000" cy="2074242"/>
          </a:xfrm>
          <a:solidFill>
            <a:srgbClr val="92D050"/>
          </a:solidFill>
        </p:spPr>
        <p:txBody>
          <a:bodyPr/>
          <a:lstStyle/>
          <a:p>
            <a:pPr algn="ctr" eaLnBrk="1" hangingPunct="1">
              <a:defRPr/>
            </a:pPr>
            <a:r>
              <a:rPr lang="es-ES" dirty="0" smtClean="0"/>
              <a:t>1.Desarrollo sostenible y turismo de calidad</a:t>
            </a:r>
            <a:endParaRPr lang="es-E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0" y="6165850"/>
            <a:ext cx="9144000" cy="692150"/>
          </a:xfrm>
          <a:prstGeom prst="rect">
            <a:avLst/>
          </a:prstGeom>
          <a:solidFill>
            <a:srgbClr val="000099"/>
          </a:solidFill>
          <a:ln w="9525">
            <a:solidFill>
              <a:schemeClr val="tx1"/>
            </a:solidFill>
            <a:miter lim="800000"/>
            <a:headEnd/>
            <a:tailEnd/>
          </a:ln>
        </p:spPr>
        <p:txBody>
          <a:bodyPr wrap="none" anchor="ctr"/>
          <a:lstStyle/>
          <a:p>
            <a:pPr algn="ctr"/>
            <a:endParaRPr lang="es-ES" b="1">
              <a:solidFill>
                <a:srgbClr val="FF3300"/>
              </a:solidFill>
            </a:endParaRPr>
          </a:p>
        </p:txBody>
      </p:sp>
      <p:sp>
        <p:nvSpPr>
          <p:cNvPr id="50179" name="Rectangle 8"/>
          <p:cNvSpPr>
            <a:spLocks noChangeArrowheads="1"/>
          </p:cNvSpPr>
          <p:nvPr/>
        </p:nvSpPr>
        <p:spPr bwMode="auto">
          <a:xfrm>
            <a:off x="1800225" y="1651000"/>
            <a:ext cx="5440363" cy="1200150"/>
          </a:xfrm>
          <a:prstGeom prst="rect">
            <a:avLst/>
          </a:prstGeom>
          <a:noFill/>
          <a:ln w="9525">
            <a:noFill/>
            <a:miter lim="800000"/>
            <a:headEnd/>
            <a:tailEnd/>
          </a:ln>
        </p:spPr>
        <p:txBody>
          <a:bodyPr wrap="none" anchor="ctr">
            <a:spAutoFit/>
          </a:bodyPr>
          <a:lstStyle/>
          <a:p>
            <a:pPr algn="ctr"/>
            <a:endParaRPr lang="es-ES">
              <a:solidFill>
                <a:schemeClr val="accent2"/>
              </a:solidFill>
            </a:endParaRPr>
          </a:p>
          <a:p>
            <a:pPr algn="ctr"/>
            <a:r>
              <a:rPr lang="es-ES" b="1">
                <a:solidFill>
                  <a:schemeClr val="accent2"/>
                </a:solidFill>
              </a:rPr>
              <a:t>OBJETIVOS BÁSICOS</a:t>
            </a:r>
          </a:p>
          <a:p>
            <a:pPr algn="ctr"/>
            <a:r>
              <a:rPr lang="es-ES">
                <a:solidFill>
                  <a:schemeClr val="accent2"/>
                </a:solidFill>
              </a:rPr>
              <a:t>Del desarrollo sostenible aplicados al turismo</a:t>
            </a:r>
          </a:p>
          <a:p>
            <a:pPr algn="ctr"/>
            <a:endParaRPr lang="es-ES">
              <a:solidFill>
                <a:schemeClr val="accent2"/>
              </a:solidFill>
            </a:endParaRPr>
          </a:p>
        </p:txBody>
      </p:sp>
      <p:sp>
        <p:nvSpPr>
          <p:cNvPr id="50180" name="Rectangle 9"/>
          <p:cNvSpPr>
            <a:spLocks noChangeArrowheads="1"/>
          </p:cNvSpPr>
          <p:nvPr/>
        </p:nvSpPr>
        <p:spPr bwMode="auto">
          <a:xfrm>
            <a:off x="468313" y="3357563"/>
            <a:ext cx="8062912" cy="2351087"/>
          </a:xfrm>
          <a:prstGeom prst="rect">
            <a:avLst/>
          </a:prstGeom>
          <a:noFill/>
          <a:ln w="9525">
            <a:noFill/>
            <a:miter lim="800000"/>
            <a:headEnd/>
            <a:tailEnd/>
          </a:ln>
        </p:spPr>
        <p:txBody>
          <a:bodyPr>
            <a:spAutoFit/>
          </a:bodyPr>
          <a:lstStyle/>
          <a:p>
            <a:pPr>
              <a:buSzPct val="125000"/>
              <a:buFont typeface="Wingdings" pitchFamily="2" charset="2"/>
              <a:buChar char="Ø"/>
            </a:pPr>
            <a:r>
              <a:rPr lang="es-ES" b="1">
                <a:solidFill>
                  <a:schemeClr val="accent2"/>
                </a:solidFill>
              </a:rPr>
              <a:t>Redistribuir los beneficios de la actividad turística</a:t>
            </a:r>
            <a:r>
              <a:rPr lang="es-ES">
                <a:solidFill>
                  <a:schemeClr val="accent2"/>
                </a:solidFill>
              </a:rPr>
              <a:t>.</a:t>
            </a:r>
          </a:p>
          <a:p>
            <a:pPr>
              <a:buSzPct val="125000"/>
              <a:buFont typeface="Wingdings" pitchFamily="2" charset="2"/>
              <a:buChar char="Ø"/>
            </a:pPr>
            <a:endParaRPr lang="es-ES" sz="800">
              <a:solidFill>
                <a:schemeClr val="accent2"/>
              </a:solidFill>
            </a:endParaRPr>
          </a:p>
          <a:p>
            <a:pPr>
              <a:buSzPct val="125000"/>
              <a:buFont typeface="Wingdings" pitchFamily="2" charset="2"/>
              <a:buChar char="Ø"/>
            </a:pPr>
            <a:r>
              <a:rPr lang="es-ES">
                <a:solidFill>
                  <a:schemeClr val="accent2"/>
                </a:solidFill>
              </a:rPr>
              <a:t>Mejorar la </a:t>
            </a:r>
            <a:r>
              <a:rPr lang="es-ES" b="1">
                <a:solidFill>
                  <a:schemeClr val="accent2"/>
                </a:solidFill>
              </a:rPr>
              <a:t>calidad de vida</a:t>
            </a:r>
            <a:r>
              <a:rPr lang="es-ES">
                <a:solidFill>
                  <a:schemeClr val="accent2"/>
                </a:solidFill>
              </a:rPr>
              <a:t> de los residentes.</a:t>
            </a:r>
          </a:p>
          <a:p>
            <a:pPr>
              <a:buSzPct val="125000"/>
              <a:buFont typeface="Wingdings" pitchFamily="2" charset="2"/>
              <a:buChar char="Ø"/>
            </a:pPr>
            <a:endParaRPr lang="es-ES" sz="800">
              <a:solidFill>
                <a:schemeClr val="accent2"/>
              </a:solidFill>
            </a:endParaRPr>
          </a:p>
          <a:p>
            <a:pPr>
              <a:buSzPct val="125000"/>
              <a:buFont typeface="Wingdings" pitchFamily="2" charset="2"/>
              <a:buChar char="Ø"/>
            </a:pPr>
            <a:r>
              <a:rPr lang="es-ES">
                <a:solidFill>
                  <a:schemeClr val="accent2"/>
                </a:solidFill>
              </a:rPr>
              <a:t>Reforzar los </a:t>
            </a:r>
            <a:r>
              <a:rPr lang="es-ES" b="1">
                <a:solidFill>
                  <a:schemeClr val="accent2"/>
                </a:solidFill>
              </a:rPr>
              <a:t>valores culturales</a:t>
            </a:r>
            <a:r>
              <a:rPr lang="es-ES">
                <a:solidFill>
                  <a:schemeClr val="accent2"/>
                </a:solidFill>
              </a:rPr>
              <a:t> y la identidad social de la población local.</a:t>
            </a:r>
          </a:p>
          <a:p>
            <a:pPr>
              <a:buSzPct val="125000"/>
              <a:buFont typeface="Wingdings" pitchFamily="2" charset="2"/>
              <a:buChar char="Ø"/>
            </a:pPr>
            <a:endParaRPr lang="es-ES" sz="800">
              <a:solidFill>
                <a:schemeClr val="accent2"/>
              </a:solidFill>
            </a:endParaRPr>
          </a:p>
          <a:p>
            <a:pPr>
              <a:buSzPct val="125000"/>
              <a:buFont typeface="Wingdings" pitchFamily="2" charset="2"/>
              <a:buChar char="Ø"/>
            </a:pPr>
            <a:r>
              <a:rPr lang="es-ES">
                <a:solidFill>
                  <a:schemeClr val="accent2"/>
                </a:solidFill>
              </a:rPr>
              <a:t>Potenciar y conservar </a:t>
            </a:r>
            <a:r>
              <a:rPr lang="es-ES" b="1">
                <a:solidFill>
                  <a:schemeClr val="accent2"/>
                </a:solidFill>
              </a:rPr>
              <a:t>los atractivos</a:t>
            </a:r>
            <a:r>
              <a:rPr lang="es-ES">
                <a:solidFill>
                  <a:schemeClr val="accent2"/>
                </a:solidFill>
              </a:rPr>
              <a:t> del lugar.</a:t>
            </a:r>
          </a:p>
          <a:p>
            <a:pPr>
              <a:buSzPct val="125000"/>
              <a:buFont typeface="Wingdings" pitchFamily="2" charset="2"/>
              <a:buChar char="Ø"/>
            </a:pPr>
            <a:endParaRPr lang="es-ES" sz="800">
              <a:solidFill>
                <a:schemeClr val="accent2"/>
              </a:solidFill>
            </a:endParaRPr>
          </a:p>
          <a:p>
            <a:pPr>
              <a:buSzPct val="125000"/>
              <a:buFont typeface="Wingdings" pitchFamily="2" charset="2"/>
              <a:buChar char="Ø"/>
            </a:pPr>
            <a:r>
              <a:rPr lang="es-ES" b="1">
                <a:solidFill>
                  <a:schemeClr val="accent2"/>
                </a:solidFill>
              </a:rPr>
              <a:t>Aportar calidad e interés</a:t>
            </a:r>
            <a:r>
              <a:rPr lang="es-ES">
                <a:solidFill>
                  <a:schemeClr val="accent2"/>
                </a:solidFill>
              </a:rPr>
              <a:t> a la experiencia turística.</a:t>
            </a:r>
          </a:p>
          <a:p>
            <a:pPr>
              <a:buSzPct val="125000"/>
              <a:buFont typeface="Wingdings" pitchFamily="2" charset="2"/>
              <a:buChar char="Ø"/>
            </a:pPr>
            <a:endParaRPr lang="es-ES" sz="800">
              <a:solidFill>
                <a:schemeClr val="accent2"/>
              </a:solidFill>
            </a:endParaRPr>
          </a:p>
          <a:p>
            <a:pPr>
              <a:buSzPct val="125000"/>
              <a:buFont typeface="Wingdings" pitchFamily="2" charset="2"/>
              <a:buChar char="Ø"/>
            </a:pPr>
            <a:r>
              <a:rPr lang="es-ES">
                <a:solidFill>
                  <a:schemeClr val="accent2"/>
                </a:solidFill>
              </a:rPr>
              <a:t>Lograr el </a:t>
            </a:r>
            <a:r>
              <a:rPr lang="es-ES" b="1">
                <a:solidFill>
                  <a:schemeClr val="accent2"/>
                </a:solidFill>
              </a:rPr>
              <a:t>equilibrio</a:t>
            </a:r>
            <a:r>
              <a:rPr lang="es-ES">
                <a:solidFill>
                  <a:schemeClr val="accent2"/>
                </a:solidFill>
              </a:rPr>
              <a:t> entre turismo, negocio y conservación.</a:t>
            </a:r>
          </a:p>
        </p:txBody>
      </p:sp>
      <p:sp>
        <p:nvSpPr>
          <p:cNvPr id="50181" name="AutoShape 10"/>
          <p:cNvSpPr>
            <a:spLocks noChangeArrowheads="1"/>
          </p:cNvSpPr>
          <p:nvPr/>
        </p:nvSpPr>
        <p:spPr bwMode="auto">
          <a:xfrm>
            <a:off x="3995738" y="2781300"/>
            <a:ext cx="1009650" cy="576263"/>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ES"/>
          </a:p>
        </p:txBody>
      </p:sp>
      <p:sp>
        <p:nvSpPr>
          <p:cNvPr id="11" name="10 Título"/>
          <p:cNvSpPr>
            <a:spLocks noGrp="1"/>
          </p:cNvSpPr>
          <p:nvPr>
            <p:ph type="title"/>
          </p:nvPr>
        </p:nvSpPr>
        <p:spPr>
          <a:xfrm>
            <a:off x="0" y="274638"/>
            <a:ext cx="9144000" cy="1143000"/>
          </a:xfrm>
          <a:solidFill>
            <a:srgbClr val="92D050"/>
          </a:solidFill>
        </p:spPr>
        <p:txBody>
          <a:bodyPr>
            <a:normAutofit fontScale="90000"/>
          </a:bodyPr>
          <a:lstStyle/>
          <a:p>
            <a:pPr>
              <a:defRPr/>
            </a:pPr>
            <a:r>
              <a:rPr lang="es-ES" sz="3600" dirty="0" smtClean="0">
                <a:solidFill>
                  <a:schemeClr val="accent2"/>
                </a:solidFill>
              </a:rPr>
              <a:t>Desarrollo local, turismo, y sostenibilidad</a:t>
            </a:r>
            <a:r>
              <a:rPr lang="es-ES" sz="4400" dirty="0" smtClean="0">
                <a:solidFill>
                  <a:schemeClr val="accent2"/>
                </a:solidFill>
              </a:rPr>
              <a:t/>
            </a:r>
            <a:br>
              <a:rPr lang="es-ES" sz="4400" dirty="0" smtClean="0">
                <a:solidFill>
                  <a:schemeClr val="accent2"/>
                </a:solidFill>
              </a:rPr>
            </a:br>
            <a:endParaRPr lang="es-E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68313" y="188913"/>
            <a:ext cx="8229600" cy="692150"/>
          </a:xfrm>
          <a:solidFill>
            <a:srgbClr val="92D050"/>
          </a:solidFill>
        </p:spPr>
        <p:txBody>
          <a:bodyPr>
            <a:normAutofit fontScale="90000"/>
          </a:bodyPr>
          <a:lstStyle/>
          <a:p>
            <a:pPr eaLnBrk="1" hangingPunct="1">
              <a:defRPr/>
            </a:pPr>
            <a:r>
              <a:rPr lang="es-ES" sz="4000" dirty="0">
                <a:solidFill>
                  <a:schemeClr val="tx1"/>
                </a:solidFill>
              </a:rPr>
              <a:t>J U S T I F I C A C I O N</a:t>
            </a:r>
          </a:p>
        </p:txBody>
      </p:sp>
      <p:sp>
        <p:nvSpPr>
          <p:cNvPr id="51203" name="Rectangle 3"/>
          <p:cNvSpPr>
            <a:spLocks noGrp="1" noChangeArrowheads="1"/>
          </p:cNvSpPr>
          <p:nvPr>
            <p:ph type="body" sz="half" idx="1"/>
          </p:nvPr>
        </p:nvSpPr>
        <p:spPr>
          <a:xfrm>
            <a:off x="0" y="1125538"/>
            <a:ext cx="9036050" cy="2879725"/>
          </a:xfrm>
          <a:solidFill>
            <a:srgbClr val="FFFF00"/>
          </a:solidFill>
          <a:ln>
            <a:solidFill>
              <a:schemeClr val="tx1"/>
            </a:solidFill>
          </a:ln>
        </p:spPr>
        <p:txBody>
          <a:bodyPr/>
          <a:lstStyle/>
          <a:p>
            <a:pPr eaLnBrk="1" hangingPunct="1">
              <a:lnSpc>
                <a:spcPct val="80000"/>
              </a:lnSpc>
            </a:pPr>
            <a:r>
              <a:rPr lang="es-MX" sz="2400" b="1" smtClean="0">
                <a:solidFill>
                  <a:srgbClr val="3333CC"/>
                </a:solidFill>
              </a:rPr>
              <a:t>Saturación de los destinos tradicionales</a:t>
            </a:r>
          </a:p>
          <a:p>
            <a:pPr eaLnBrk="1" hangingPunct="1">
              <a:lnSpc>
                <a:spcPct val="80000"/>
              </a:lnSpc>
            </a:pPr>
            <a:endParaRPr lang="es-MX" sz="2400" b="1" smtClean="0">
              <a:solidFill>
                <a:srgbClr val="3333CC"/>
              </a:solidFill>
            </a:endParaRPr>
          </a:p>
          <a:p>
            <a:pPr eaLnBrk="1" hangingPunct="1">
              <a:lnSpc>
                <a:spcPct val="80000"/>
              </a:lnSpc>
            </a:pPr>
            <a:r>
              <a:rPr lang="es-MX" sz="2400" b="1" smtClean="0">
                <a:solidFill>
                  <a:srgbClr val="3333CC"/>
                </a:solidFill>
              </a:rPr>
              <a:t>D</a:t>
            </a:r>
            <a:r>
              <a:rPr lang="es-ES" sz="2400" b="1" smtClean="0">
                <a:solidFill>
                  <a:srgbClr val="3333CC"/>
                </a:solidFill>
              </a:rPr>
              <a:t>eseo de los turistas por conocer nuevas ofertas de viaje</a:t>
            </a:r>
          </a:p>
          <a:p>
            <a:pPr eaLnBrk="1" hangingPunct="1">
              <a:lnSpc>
                <a:spcPct val="80000"/>
              </a:lnSpc>
            </a:pPr>
            <a:endParaRPr lang="es-ES" sz="2400" b="1" smtClean="0">
              <a:solidFill>
                <a:srgbClr val="3333CC"/>
              </a:solidFill>
            </a:endParaRPr>
          </a:p>
          <a:p>
            <a:pPr eaLnBrk="1" hangingPunct="1">
              <a:lnSpc>
                <a:spcPct val="80000"/>
              </a:lnSpc>
            </a:pPr>
            <a:r>
              <a:rPr lang="es-MX" sz="2400" b="1" smtClean="0">
                <a:solidFill>
                  <a:srgbClr val="3333CC"/>
                </a:solidFill>
              </a:rPr>
              <a:t>Masificación de la vida urbana ,</a:t>
            </a:r>
            <a:r>
              <a:rPr lang="es-MX" sz="2000" b="1" smtClean="0">
                <a:solidFill>
                  <a:srgbClr val="3333CC"/>
                </a:solidFill>
              </a:rPr>
              <a:t>Pérdida de calidad de vida</a:t>
            </a:r>
            <a:endParaRPr lang="es-ES" sz="2400" b="1" smtClean="0">
              <a:solidFill>
                <a:srgbClr val="3333CC"/>
              </a:solidFill>
            </a:endParaRPr>
          </a:p>
          <a:p>
            <a:pPr eaLnBrk="1" hangingPunct="1">
              <a:lnSpc>
                <a:spcPct val="80000"/>
              </a:lnSpc>
            </a:pPr>
            <a:endParaRPr lang="es-ES" sz="2400" b="1" smtClean="0">
              <a:solidFill>
                <a:srgbClr val="3333CC"/>
              </a:solidFill>
            </a:endParaRPr>
          </a:p>
          <a:p>
            <a:pPr eaLnBrk="1" hangingPunct="1">
              <a:lnSpc>
                <a:spcPct val="80000"/>
              </a:lnSpc>
            </a:pPr>
            <a:r>
              <a:rPr lang="es-ES" sz="2400" b="1" smtClean="0">
                <a:solidFill>
                  <a:srgbClr val="3333CC"/>
                </a:solidFill>
              </a:rPr>
              <a:t>Búsqueda de usos no agrícolas de la tierra</a:t>
            </a:r>
          </a:p>
        </p:txBody>
      </p:sp>
      <p:pic>
        <p:nvPicPr>
          <p:cNvPr id="51204" name="Picture 4" descr="rursanluis"/>
          <p:cNvPicPr>
            <a:picLocks noGrp="1" noChangeAspect="1" noChangeArrowheads="1"/>
          </p:cNvPicPr>
          <p:nvPr>
            <p:ph sz="half" idx="2"/>
          </p:nvPr>
        </p:nvPicPr>
        <p:blipFill>
          <a:blip r:embed="rId3" cstate="print"/>
          <a:srcRect/>
          <a:stretch>
            <a:fillRect/>
          </a:stretch>
        </p:blipFill>
        <p:spPr>
          <a:xfrm>
            <a:off x="250825" y="4019550"/>
            <a:ext cx="3960813" cy="2633663"/>
          </a:xfrm>
        </p:spPr>
      </p:pic>
      <p:pic>
        <p:nvPicPr>
          <p:cNvPr id="51205" name="Picture 5" descr="rursgoestero"/>
          <p:cNvPicPr>
            <a:picLocks noChangeAspect="1" noChangeArrowheads="1"/>
          </p:cNvPicPr>
          <p:nvPr/>
        </p:nvPicPr>
        <p:blipFill>
          <a:blip r:embed="rId4" cstate="print"/>
          <a:srcRect/>
          <a:stretch>
            <a:fillRect/>
          </a:stretch>
        </p:blipFill>
        <p:spPr bwMode="auto">
          <a:xfrm>
            <a:off x="4716463" y="4076700"/>
            <a:ext cx="3887787" cy="2586038"/>
          </a:xfrm>
          <a:prstGeom prst="rect">
            <a:avLst/>
          </a:prstGeom>
          <a:noFill/>
          <a:ln w="9525">
            <a:noFill/>
            <a:miter lim="800000"/>
            <a:headEnd/>
            <a:tailEnd/>
          </a:ln>
        </p:spPr>
      </p:pic>
      <p:sp>
        <p:nvSpPr>
          <p:cNvPr id="51206" name="Line 6"/>
          <p:cNvSpPr>
            <a:spLocks noChangeShapeType="1"/>
          </p:cNvSpPr>
          <p:nvPr/>
        </p:nvSpPr>
        <p:spPr bwMode="auto">
          <a:xfrm>
            <a:off x="5076825" y="2781300"/>
            <a:ext cx="358775" cy="0"/>
          </a:xfrm>
          <a:prstGeom prst="line">
            <a:avLst/>
          </a:prstGeom>
          <a:noFill/>
          <a:ln w="38100">
            <a:solidFill>
              <a:schemeClr val="tx1"/>
            </a:solidFill>
            <a:round/>
            <a:headEnd/>
            <a:tailEnd type="triangle" w="med" len="med"/>
          </a:ln>
        </p:spPr>
        <p:txBody>
          <a:bodyPr wrap="none"/>
          <a:lstStyle/>
          <a:p>
            <a:endParaRPr lang="es-E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5800" y="476250"/>
            <a:ext cx="7772400" cy="576263"/>
          </a:xfrm>
          <a:solidFill>
            <a:srgbClr val="3333CC"/>
          </a:solidFill>
        </p:spPr>
        <p:txBody>
          <a:bodyPr>
            <a:normAutofit fontScale="90000"/>
          </a:bodyPr>
          <a:lstStyle/>
          <a:p>
            <a:pPr eaLnBrk="1" hangingPunct="1">
              <a:defRPr/>
            </a:pPr>
            <a:r>
              <a:rPr lang="es-MX" sz="3200">
                <a:solidFill>
                  <a:srgbClr val="FFCC00"/>
                </a:solidFill>
                <a:latin typeface="Verdana" pitchFamily="34" charset="0"/>
              </a:rPr>
              <a:t>Turismo en el espacio rural</a:t>
            </a:r>
            <a:endParaRPr lang="es-ES" sz="3200">
              <a:solidFill>
                <a:srgbClr val="FFCC00"/>
              </a:solidFill>
              <a:latin typeface="Verdana" pitchFamily="34" charset="0"/>
            </a:endParaRPr>
          </a:p>
        </p:txBody>
      </p:sp>
      <p:sp>
        <p:nvSpPr>
          <p:cNvPr id="52227" name="Rectangle 3"/>
          <p:cNvSpPr>
            <a:spLocks noChangeArrowheads="1"/>
          </p:cNvSpPr>
          <p:nvPr/>
        </p:nvSpPr>
        <p:spPr bwMode="auto">
          <a:xfrm>
            <a:off x="457200" y="0"/>
            <a:ext cx="8229600" cy="1143000"/>
          </a:xfrm>
          <a:prstGeom prst="rect">
            <a:avLst/>
          </a:prstGeom>
          <a:noFill/>
          <a:ln w="9525">
            <a:noFill/>
            <a:miter lim="800000"/>
            <a:headEnd/>
            <a:tailEnd/>
          </a:ln>
        </p:spPr>
        <p:txBody>
          <a:bodyPr anchor="ctr"/>
          <a:lstStyle/>
          <a:p>
            <a:pPr algn="ctr"/>
            <a:endParaRPr lang="en-US" sz="4400" b="1">
              <a:solidFill>
                <a:schemeClr val="tx2"/>
              </a:solidFill>
            </a:endParaRPr>
          </a:p>
        </p:txBody>
      </p:sp>
      <p:sp>
        <p:nvSpPr>
          <p:cNvPr id="52228" name="_s1031"/>
          <p:cNvSpPr>
            <a:spLocks noChangeArrowheads="1"/>
          </p:cNvSpPr>
          <p:nvPr/>
        </p:nvSpPr>
        <p:spPr bwMode="auto">
          <a:xfrm>
            <a:off x="3059113" y="1341438"/>
            <a:ext cx="2590800" cy="914400"/>
          </a:xfrm>
          <a:prstGeom prst="ellipse">
            <a:avLst/>
          </a:prstGeom>
          <a:solidFill>
            <a:schemeClr val="bg1"/>
          </a:solidFill>
          <a:ln w="9525">
            <a:solidFill>
              <a:schemeClr val="tx1"/>
            </a:solidFill>
            <a:round/>
            <a:headEnd/>
            <a:tailEnd/>
          </a:ln>
        </p:spPr>
        <p:txBody>
          <a:bodyPr wrap="none" anchor="ctr"/>
          <a:lstStyle/>
          <a:p>
            <a:pPr algn="ctr"/>
            <a:r>
              <a:rPr lang="es-ES" sz="3200" b="1">
                <a:latin typeface="Arial" pitchFamily="34" charset="0"/>
              </a:rPr>
              <a:t>Agroturismo</a:t>
            </a:r>
          </a:p>
        </p:txBody>
      </p:sp>
      <p:sp>
        <p:nvSpPr>
          <p:cNvPr id="52229" name="Line 5"/>
          <p:cNvSpPr>
            <a:spLocks noChangeShapeType="1"/>
          </p:cNvSpPr>
          <p:nvPr/>
        </p:nvSpPr>
        <p:spPr bwMode="auto">
          <a:xfrm flipV="1">
            <a:off x="5791200" y="3200400"/>
            <a:ext cx="685800" cy="457200"/>
          </a:xfrm>
          <a:prstGeom prst="line">
            <a:avLst/>
          </a:prstGeom>
          <a:noFill/>
          <a:ln w="9525">
            <a:solidFill>
              <a:schemeClr val="bg1"/>
            </a:solidFill>
            <a:round/>
            <a:headEnd/>
            <a:tailEnd/>
          </a:ln>
        </p:spPr>
        <p:txBody>
          <a:bodyPr/>
          <a:lstStyle/>
          <a:p>
            <a:endParaRPr lang="es-ES"/>
          </a:p>
        </p:txBody>
      </p:sp>
      <p:sp>
        <p:nvSpPr>
          <p:cNvPr id="52230" name="Line 6"/>
          <p:cNvSpPr>
            <a:spLocks noChangeShapeType="1"/>
          </p:cNvSpPr>
          <p:nvPr/>
        </p:nvSpPr>
        <p:spPr bwMode="auto">
          <a:xfrm flipV="1">
            <a:off x="2743200" y="4343400"/>
            <a:ext cx="838200" cy="685800"/>
          </a:xfrm>
          <a:prstGeom prst="line">
            <a:avLst/>
          </a:prstGeom>
          <a:noFill/>
          <a:ln w="9525">
            <a:solidFill>
              <a:schemeClr val="bg1"/>
            </a:solidFill>
            <a:round/>
            <a:headEnd/>
            <a:tailEnd/>
          </a:ln>
        </p:spPr>
        <p:txBody>
          <a:bodyPr/>
          <a:lstStyle/>
          <a:p>
            <a:endParaRPr lang="es-ES"/>
          </a:p>
        </p:txBody>
      </p:sp>
      <p:sp>
        <p:nvSpPr>
          <p:cNvPr id="52231" name="Line 7"/>
          <p:cNvSpPr>
            <a:spLocks noChangeShapeType="1"/>
          </p:cNvSpPr>
          <p:nvPr/>
        </p:nvSpPr>
        <p:spPr bwMode="auto">
          <a:xfrm flipH="1" flipV="1">
            <a:off x="4932363" y="4221163"/>
            <a:ext cx="1011237" cy="655637"/>
          </a:xfrm>
          <a:prstGeom prst="line">
            <a:avLst/>
          </a:prstGeom>
          <a:noFill/>
          <a:ln w="9525">
            <a:solidFill>
              <a:schemeClr val="bg1"/>
            </a:solidFill>
            <a:round/>
            <a:headEnd/>
            <a:tailEnd/>
          </a:ln>
        </p:spPr>
        <p:txBody>
          <a:bodyPr/>
          <a:lstStyle/>
          <a:p>
            <a:endParaRPr lang="es-ES"/>
          </a:p>
        </p:txBody>
      </p:sp>
      <p:sp>
        <p:nvSpPr>
          <p:cNvPr id="52232" name="Line 8"/>
          <p:cNvSpPr>
            <a:spLocks noChangeShapeType="1"/>
          </p:cNvSpPr>
          <p:nvPr/>
        </p:nvSpPr>
        <p:spPr bwMode="auto">
          <a:xfrm flipV="1">
            <a:off x="4572000" y="2708275"/>
            <a:ext cx="0" cy="576263"/>
          </a:xfrm>
          <a:prstGeom prst="line">
            <a:avLst/>
          </a:prstGeom>
          <a:noFill/>
          <a:ln w="9525">
            <a:solidFill>
              <a:schemeClr val="tx1"/>
            </a:solidFill>
            <a:round/>
            <a:headEnd/>
            <a:tailEnd/>
          </a:ln>
        </p:spPr>
        <p:txBody>
          <a:bodyPr/>
          <a:lstStyle/>
          <a:p>
            <a:endParaRPr lang="es-ES"/>
          </a:p>
        </p:txBody>
      </p:sp>
      <p:sp>
        <p:nvSpPr>
          <p:cNvPr id="52233" name="Line 9"/>
          <p:cNvSpPr>
            <a:spLocks noChangeShapeType="1"/>
          </p:cNvSpPr>
          <p:nvPr/>
        </p:nvSpPr>
        <p:spPr bwMode="auto">
          <a:xfrm>
            <a:off x="2286000" y="3009900"/>
            <a:ext cx="990600" cy="571500"/>
          </a:xfrm>
          <a:prstGeom prst="line">
            <a:avLst/>
          </a:prstGeom>
          <a:noFill/>
          <a:ln w="9525">
            <a:solidFill>
              <a:schemeClr val="bg1"/>
            </a:solidFill>
            <a:round/>
            <a:headEnd/>
            <a:tailEnd/>
          </a:ln>
        </p:spPr>
        <p:txBody>
          <a:bodyPr/>
          <a:lstStyle/>
          <a:p>
            <a:endParaRPr lang="es-ES"/>
          </a:p>
        </p:txBody>
      </p:sp>
      <p:sp>
        <p:nvSpPr>
          <p:cNvPr id="52234" name="_s1031"/>
          <p:cNvSpPr>
            <a:spLocks noChangeArrowheads="1"/>
          </p:cNvSpPr>
          <p:nvPr/>
        </p:nvSpPr>
        <p:spPr bwMode="auto">
          <a:xfrm>
            <a:off x="304800" y="2286000"/>
            <a:ext cx="2514600" cy="828675"/>
          </a:xfrm>
          <a:prstGeom prst="ellipse">
            <a:avLst/>
          </a:prstGeom>
          <a:solidFill>
            <a:schemeClr val="bg1"/>
          </a:solidFill>
          <a:ln w="9525">
            <a:solidFill>
              <a:schemeClr val="tx1"/>
            </a:solidFill>
            <a:round/>
            <a:headEnd/>
            <a:tailEnd/>
          </a:ln>
        </p:spPr>
        <p:txBody>
          <a:bodyPr wrap="none" anchor="ctr"/>
          <a:lstStyle/>
          <a:p>
            <a:pPr algn="ctr"/>
            <a:r>
              <a:rPr lang="es-MX" sz="3200" b="1">
                <a:latin typeface="Arial" pitchFamily="34" charset="0"/>
              </a:rPr>
              <a:t>Salud</a:t>
            </a:r>
            <a:endParaRPr lang="es-ES" sz="3200" b="1">
              <a:latin typeface="Arial" pitchFamily="34" charset="0"/>
            </a:endParaRPr>
          </a:p>
        </p:txBody>
      </p:sp>
      <p:sp>
        <p:nvSpPr>
          <p:cNvPr id="52235" name="_s1031"/>
          <p:cNvSpPr>
            <a:spLocks noChangeArrowheads="1"/>
          </p:cNvSpPr>
          <p:nvPr/>
        </p:nvSpPr>
        <p:spPr bwMode="auto">
          <a:xfrm>
            <a:off x="6172200" y="2590800"/>
            <a:ext cx="2362200" cy="838200"/>
          </a:xfrm>
          <a:prstGeom prst="ellipse">
            <a:avLst/>
          </a:prstGeom>
          <a:solidFill>
            <a:schemeClr val="bg1"/>
          </a:solidFill>
          <a:ln w="9525">
            <a:solidFill>
              <a:schemeClr val="tx1"/>
            </a:solidFill>
            <a:round/>
            <a:headEnd/>
            <a:tailEnd/>
          </a:ln>
        </p:spPr>
        <p:txBody>
          <a:bodyPr wrap="none" anchor="ctr"/>
          <a:lstStyle/>
          <a:p>
            <a:pPr algn="ctr"/>
            <a:r>
              <a:rPr lang="es-MX" sz="3200" b="1">
                <a:latin typeface="Arial" pitchFamily="34" charset="0"/>
              </a:rPr>
              <a:t>Cultural</a:t>
            </a:r>
            <a:endParaRPr lang="es-ES" sz="3200" b="1">
              <a:latin typeface="Arial" pitchFamily="34" charset="0"/>
            </a:endParaRPr>
          </a:p>
        </p:txBody>
      </p:sp>
      <p:sp>
        <p:nvSpPr>
          <p:cNvPr id="52236" name="_s1031"/>
          <p:cNvSpPr>
            <a:spLocks noChangeArrowheads="1"/>
          </p:cNvSpPr>
          <p:nvPr/>
        </p:nvSpPr>
        <p:spPr bwMode="auto">
          <a:xfrm>
            <a:off x="3132138" y="5516563"/>
            <a:ext cx="2438400" cy="990600"/>
          </a:xfrm>
          <a:prstGeom prst="ellipse">
            <a:avLst/>
          </a:prstGeom>
          <a:solidFill>
            <a:schemeClr val="bg1"/>
          </a:solidFill>
          <a:ln w="9525">
            <a:solidFill>
              <a:schemeClr val="tx1"/>
            </a:solidFill>
            <a:round/>
            <a:headEnd/>
            <a:tailEnd/>
          </a:ln>
        </p:spPr>
        <p:txBody>
          <a:bodyPr wrap="none" anchor="ctr"/>
          <a:lstStyle/>
          <a:p>
            <a:pPr algn="ctr"/>
            <a:r>
              <a:rPr lang="es-ES" sz="3200" b="1">
                <a:latin typeface="Arial" pitchFamily="34" charset="0"/>
              </a:rPr>
              <a:t>A</a:t>
            </a:r>
            <a:r>
              <a:rPr lang="es-MX" sz="3200" b="1">
                <a:latin typeface="Arial" pitchFamily="34" charset="0"/>
              </a:rPr>
              <a:t>ventura</a:t>
            </a:r>
            <a:endParaRPr lang="es-ES" sz="3200" b="1">
              <a:latin typeface="Arial" pitchFamily="34" charset="0"/>
            </a:endParaRPr>
          </a:p>
        </p:txBody>
      </p:sp>
      <p:sp>
        <p:nvSpPr>
          <p:cNvPr id="52237" name="_s1031"/>
          <p:cNvSpPr>
            <a:spLocks noChangeArrowheads="1"/>
          </p:cNvSpPr>
          <p:nvPr/>
        </p:nvSpPr>
        <p:spPr bwMode="auto">
          <a:xfrm>
            <a:off x="304800" y="4800600"/>
            <a:ext cx="2590800" cy="1143000"/>
          </a:xfrm>
          <a:prstGeom prst="ellipse">
            <a:avLst/>
          </a:prstGeom>
          <a:solidFill>
            <a:schemeClr val="bg1"/>
          </a:solidFill>
          <a:ln w="9525">
            <a:solidFill>
              <a:schemeClr val="tx1"/>
            </a:solidFill>
            <a:round/>
            <a:headEnd/>
            <a:tailEnd/>
          </a:ln>
        </p:spPr>
        <p:txBody>
          <a:bodyPr wrap="none" anchor="ctr"/>
          <a:lstStyle/>
          <a:p>
            <a:pPr algn="ctr"/>
            <a:r>
              <a:rPr lang="es-MX" sz="3200" b="1">
                <a:latin typeface="Arial" pitchFamily="34" charset="0"/>
              </a:rPr>
              <a:t>Eco</a:t>
            </a:r>
            <a:r>
              <a:rPr lang="es-ES" sz="3200" b="1">
                <a:latin typeface="Arial" pitchFamily="34" charset="0"/>
              </a:rPr>
              <a:t>turismo</a:t>
            </a:r>
          </a:p>
        </p:txBody>
      </p:sp>
      <p:sp>
        <p:nvSpPr>
          <p:cNvPr id="52238" name="_s1031"/>
          <p:cNvSpPr>
            <a:spLocks noChangeArrowheads="1"/>
          </p:cNvSpPr>
          <p:nvPr/>
        </p:nvSpPr>
        <p:spPr bwMode="auto">
          <a:xfrm>
            <a:off x="2987675" y="2924175"/>
            <a:ext cx="2571750" cy="1811338"/>
          </a:xfrm>
          <a:prstGeom prst="ellipse">
            <a:avLst/>
          </a:prstGeom>
          <a:solidFill>
            <a:schemeClr val="bg1"/>
          </a:solidFill>
          <a:ln w="9525">
            <a:solidFill>
              <a:schemeClr val="tx1"/>
            </a:solidFill>
            <a:round/>
            <a:headEnd/>
            <a:tailEnd/>
          </a:ln>
        </p:spPr>
        <p:txBody>
          <a:bodyPr wrap="none" anchor="ctr"/>
          <a:lstStyle/>
          <a:p>
            <a:pPr algn="ctr"/>
            <a:r>
              <a:rPr lang="es-MX" sz="3200" b="1">
                <a:solidFill>
                  <a:srgbClr val="CC3300"/>
                </a:solidFill>
                <a:latin typeface="Arial" pitchFamily="34" charset="0"/>
              </a:rPr>
              <a:t>T</a:t>
            </a:r>
            <a:r>
              <a:rPr lang="es-ES" sz="3200" b="1">
                <a:solidFill>
                  <a:srgbClr val="CC3300"/>
                </a:solidFill>
                <a:latin typeface="Arial" pitchFamily="34" charset="0"/>
              </a:rPr>
              <a:t>urismo</a:t>
            </a:r>
            <a:endParaRPr lang="es-MX" sz="3200" b="1">
              <a:solidFill>
                <a:srgbClr val="CC3300"/>
              </a:solidFill>
              <a:latin typeface="Arial" pitchFamily="34" charset="0"/>
            </a:endParaRPr>
          </a:p>
          <a:p>
            <a:pPr algn="ctr"/>
            <a:r>
              <a:rPr lang="es-MX" sz="3200" b="1">
                <a:solidFill>
                  <a:srgbClr val="CC3300"/>
                </a:solidFill>
                <a:latin typeface="Arial" pitchFamily="34" charset="0"/>
              </a:rPr>
              <a:t>Rural</a:t>
            </a:r>
            <a:endParaRPr lang="es-ES" sz="3200" b="1">
              <a:solidFill>
                <a:srgbClr val="CC3300"/>
              </a:solidFill>
              <a:latin typeface="Arial" pitchFamily="34" charset="0"/>
            </a:endParaRPr>
          </a:p>
        </p:txBody>
      </p:sp>
      <p:sp>
        <p:nvSpPr>
          <p:cNvPr id="52239" name="Line 15"/>
          <p:cNvSpPr>
            <a:spLocks noChangeShapeType="1"/>
          </p:cNvSpPr>
          <p:nvPr/>
        </p:nvSpPr>
        <p:spPr bwMode="auto">
          <a:xfrm flipV="1">
            <a:off x="4572000" y="2438400"/>
            <a:ext cx="0" cy="533400"/>
          </a:xfrm>
          <a:prstGeom prst="line">
            <a:avLst/>
          </a:prstGeom>
          <a:noFill/>
          <a:ln w="12700">
            <a:solidFill>
              <a:schemeClr val="bg1"/>
            </a:solidFill>
            <a:round/>
            <a:headEnd/>
            <a:tailEnd/>
          </a:ln>
        </p:spPr>
        <p:txBody>
          <a:bodyPr/>
          <a:lstStyle/>
          <a:p>
            <a:endParaRPr lang="es-ES"/>
          </a:p>
        </p:txBody>
      </p:sp>
      <p:sp>
        <p:nvSpPr>
          <p:cNvPr id="52240" name="_s1031"/>
          <p:cNvSpPr>
            <a:spLocks noGrp="1" noChangeArrowheads="1"/>
          </p:cNvSpPr>
          <p:nvPr>
            <p:ph type="body" idx="1"/>
          </p:nvPr>
        </p:nvSpPr>
        <p:spPr>
          <a:xfrm>
            <a:off x="5292725" y="4652963"/>
            <a:ext cx="3529013" cy="796925"/>
          </a:xfrm>
          <a:prstGeom prst="ellipse">
            <a:avLst/>
          </a:prstGeom>
          <a:solidFill>
            <a:schemeClr val="bg1"/>
          </a:solidFill>
          <a:ln>
            <a:solidFill>
              <a:schemeClr val="tx1"/>
            </a:solidFill>
            <a:round/>
          </a:ln>
        </p:spPr>
        <p:txBody>
          <a:bodyPr/>
          <a:lstStyle/>
          <a:p>
            <a:pPr algn="ctr" eaLnBrk="1" hangingPunct="1">
              <a:lnSpc>
                <a:spcPct val="90000"/>
              </a:lnSpc>
              <a:spcBef>
                <a:spcPct val="0"/>
              </a:spcBef>
              <a:buFontTx/>
              <a:buNone/>
            </a:pPr>
            <a:r>
              <a:rPr lang="es-MX" sz="2400" b="1" smtClean="0">
                <a:latin typeface="Arial" pitchFamily="34" charset="0"/>
              </a:rPr>
              <a:t>Gastronómico</a:t>
            </a:r>
            <a:endParaRPr lang="es-ES" sz="2400" b="1" smtClean="0">
              <a:latin typeface="Arial" pitchFamily="34" charset="0"/>
            </a:endParaRPr>
          </a:p>
        </p:txBody>
      </p:sp>
      <p:sp>
        <p:nvSpPr>
          <p:cNvPr id="52241" name="Line 17"/>
          <p:cNvSpPr>
            <a:spLocks noChangeShapeType="1"/>
          </p:cNvSpPr>
          <p:nvPr/>
        </p:nvSpPr>
        <p:spPr bwMode="auto">
          <a:xfrm flipH="1">
            <a:off x="4419600" y="4724400"/>
            <a:ext cx="0" cy="533400"/>
          </a:xfrm>
          <a:prstGeom prst="line">
            <a:avLst/>
          </a:prstGeom>
          <a:noFill/>
          <a:ln w="9525">
            <a:solidFill>
              <a:schemeClr val="bg1"/>
            </a:solidFill>
            <a:round/>
            <a:headEnd/>
            <a:tailEnd/>
          </a:ln>
        </p:spPr>
        <p:txBody>
          <a:bodyPr wrap="none"/>
          <a:lstStyle/>
          <a:p>
            <a:endParaRPr lang="es-E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4213" y="620713"/>
            <a:ext cx="7772400" cy="720725"/>
          </a:xfrm>
          <a:solidFill>
            <a:srgbClr val="3333CC"/>
          </a:solidFill>
        </p:spPr>
        <p:txBody>
          <a:bodyPr/>
          <a:lstStyle/>
          <a:p>
            <a:pPr eaLnBrk="1" hangingPunct="1">
              <a:defRPr/>
            </a:pPr>
            <a:r>
              <a:rPr lang="es-CR" sz="4000">
                <a:solidFill>
                  <a:srgbClr val="FF9900"/>
                </a:solidFill>
              </a:rPr>
              <a:t>Organización de la Red</a:t>
            </a:r>
          </a:p>
        </p:txBody>
      </p:sp>
      <p:pic>
        <p:nvPicPr>
          <p:cNvPr id="53251" name="Picture 3" descr="logo_quesitur (1)"/>
          <p:cNvPicPr>
            <a:picLocks noChangeAspect="1" noChangeArrowheads="1"/>
          </p:cNvPicPr>
          <p:nvPr/>
        </p:nvPicPr>
        <p:blipFill>
          <a:blip r:embed="rId3" cstate="print"/>
          <a:srcRect/>
          <a:stretch>
            <a:fillRect/>
          </a:stretch>
        </p:blipFill>
        <p:spPr bwMode="auto">
          <a:xfrm>
            <a:off x="1042988" y="4365625"/>
            <a:ext cx="4392612" cy="2087563"/>
          </a:xfrm>
          <a:prstGeom prst="rect">
            <a:avLst/>
          </a:prstGeom>
          <a:noFill/>
          <a:ln w="28575">
            <a:solidFill>
              <a:srgbClr val="FF9900"/>
            </a:solidFill>
            <a:miter lim="800000"/>
            <a:headEnd/>
            <a:tailEnd/>
          </a:ln>
        </p:spPr>
      </p:pic>
      <p:pic>
        <p:nvPicPr>
          <p:cNvPr id="53252" name="Picture 4"/>
          <p:cNvPicPr>
            <a:picLocks noChangeAspect="1" noChangeArrowheads="1"/>
          </p:cNvPicPr>
          <p:nvPr/>
        </p:nvPicPr>
        <p:blipFill>
          <a:blip r:embed="rId4" cstate="print"/>
          <a:srcRect/>
          <a:stretch>
            <a:fillRect/>
          </a:stretch>
        </p:blipFill>
        <p:spPr bwMode="auto">
          <a:xfrm>
            <a:off x="971550" y="1844675"/>
            <a:ext cx="4392613" cy="1825625"/>
          </a:xfrm>
          <a:prstGeom prst="rect">
            <a:avLst/>
          </a:prstGeom>
          <a:noFill/>
          <a:ln w="28575">
            <a:solidFill>
              <a:srgbClr val="FF9900"/>
            </a:solidFill>
            <a:miter lim="800000"/>
            <a:headEnd/>
            <a:tailEnd/>
          </a:ln>
        </p:spPr>
      </p:pic>
      <p:pic>
        <p:nvPicPr>
          <p:cNvPr id="53253" name="Picture 5" descr="logo Ruta del Queso (1)"/>
          <p:cNvPicPr>
            <a:picLocks noChangeAspect="1" noChangeArrowheads="1"/>
          </p:cNvPicPr>
          <p:nvPr/>
        </p:nvPicPr>
        <p:blipFill>
          <a:blip r:embed="rId5" cstate="print"/>
          <a:srcRect/>
          <a:stretch>
            <a:fillRect/>
          </a:stretch>
        </p:blipFill>
        <p:spPr bwMode="auto">
          <a:xfrm>
            <a:off x="5867400" y="1773238"/>
            <a:ext cx="2762250" cy="456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84213" y="188913"/>
            <a:ext cx="7772400" cy="1143000"/>
          </a:xfrm>
        </p:spPr>
        <p:txBody>
          <a:bodyPr/>
          <a:lstStyle/>
          <a:p>
            <a:pPr eaLnBrk="1" hangingPunct="1">
              <a:defRPr/>
            </a:pPr>
            <a:r>
              <a:rPr lang="es-ES">
                <a:solidFill>
                  <a:srgbClr val="FFFF00"/>
                </a:solidFill>
              </a:rPr>
              <a:t>¿Qué es el Agroturismo?</a:t>
            </a:r>
          </a:p>
        </p:txBody>
      </p:sp>
      <p:sp>
        <p:nvSpPr>
          <p:cNvPr id="54275" name="Rectangle 3"/>
          <p:cNvSpPr>
            <a:spLocks noGrp="1" noChangeArrowheads="1"/>
          </p:cNvSpPr>
          <p:nvPr>
            <p:ph type="body" sz="half" idx="1"/>
          </p:nvPr>
        </p:nvSpPr>
        <p:spPr>
          <a:xfrm>
            <a:off x="323850" y="1341438"/>
            <a:ext cx="4752975" cy="5111750"/>
          </a:xfrm>
        </p:spPr>
        <p:txBody>
          <a:bodyPr/>
          <a:lstStyle/>
          <a:p>
            <a:pPr eaLnBrk="1" hangingPunct="1">
              <a:lnSpc>
                <a:spcPct val="90000"/>
              </a:lnSpc>
            </a:pPr>
            <a:endParaRPr lang="es-MX" sz="2000" smtClean="0"/>
          </a:p>
          <a:p>
            <a:pPr eaLnBrk="1" hangingPunct="1">
              <a:lnSpc>
                <a:spcPct val="90000"/>
              </a:lnSpc>
            </a:pPr>
            <a:r>
              <a:rPr lang="es-MX" smtClean="0">
                <a:solidFill>
                  <a:schemeClr val="bg1"/>
                </a:solidFill>
                <a:latin typeface="Verdana" pitchFamily="34" charset="0"/>
              </a:rPr>
              <a:t>Es la actividad que ofrece al turista la posibilidad de conocer y experimentar de manera directa con los procesos de producción de las </a:t>
            </a:r>
            <a:r>
              <a:rPr lang="es-MX" smtClean="0">
                <a:solidFill>
                  <a:srgbClr val="FFFF00"/>
                </a:solidFill>
                <a:latin typeface="Verdana" pitchFamily="34" charset="0"/>
              </a:rPr>
              <a:t>fincas agropecuarias</a:t>
            </a:r>
            <a:r>
              <a:rPr lang="es-MX" smtClean="0">
                <a:solidFill>
                  <a:schemeClr val="bg1"/>
                </a:solidFill>
                <a:latin typeface="Verdana" pitchFamily="34" charset="0"/>
              </a:rPr>
              <a:t> y las </a:t>
            </a:r>
            <a:r>
              <a:rPr lang="es-MX" smtClean="0">
                <a:solidFill>
                  <a:srgbClr val="FFFF00"/>
                </a:solidFill>
                <a:latin typeface="Verdana" pitchFamily="34" charset="0"/>
              </a:rPr>
              <a:t>agroindustrias</a:t>
            </a:r>
            <a:r>
              <a:rPr lang="es-MX" smtClean="0">
                <a:solidFill>
                  <a:schemeClr val="bg1"/>
                </a:solidFill>
                <a:latin typeface="Verdana" pitchFamily="34" charset="0"/>
              </a:rPr>
              <a:t>, culminando con la degustación de los productos</a:t>
            </a:r>
            <a:r>
              <a:rPr lang="es-ES" smtClean="0">
                <a:solidFill>
                  <a:schemeClr val="bg1"/>
                </a:solidFill>
                <a:latin typeface="Verdana" pitchFamily="34" charset="0"/>
              </a:rPr>
              <a:t>.</a:t>
            </a:r>
          </a:p>
          <a:p>
            <a:pPr eaLnBrk="1" hangingPunct="1">
              <a:lnSpc>
                <a:spcPct val="90000"/>
              </a:lnSpc>
            </a:pPr>
            <a:endParaRPr lang="es-ES" smtClean="0">
              <a:solidFill>
                <a:schemeClr val="bg1"/>
              </a:solidFill>
              <a:latin typeface="Verdana" pitchFamily="34" charset="0"/>
            </a:endParaRPr>
          </a:p>
        </p:txBody>
      </p:sp>
      <p:pic>
        <p:nvPicPr>
          <p:cNvPr id="54276" name="Picture 4" descr="coro-Vacas2"/>
          <p:cNvPicPr>
            <a:picLocks noChangeAspect="1" noChangeArrowheads="1"/>
          </p:cNvPicPr>
          <p:nvPr/>
        </p:nvPicPr>
        <p:blipFill>
          <a:blip r:embed="rId3" cstate="print"/>
          <a:srcRect/>
          <a:stretch>
            <a:fillRect/>
          </a:stretch>
        </p:blipFill>
        <p:spPr bwMode="auto">
          <a:xfrm>
            <a:off x="5562600" y="1412875"/>
            <a:ext cx="3581400" cy="2403475"/>
          </a:xfrm>
          <a:prstGeom prst="rect">
            <a:avLst/>
          </a:prstGeom>
          <a:noFill/>
          <a:ln w="9525">
            <a:noFill/>
            <a:miter lim="800000"/>
            <a:headEnd/>
            <a:tailEnd/>
          </a:ln>
        </p:spPr>
      </p:pic>
      <p:pic>
        <p:nvPicPr>
          <p:cNvPr id="54277" name="Picture 5" descr="piña"/>
          <p:cNvPicPr>
            <a:picLocks noChangeAspect="1" noChangeArrowheads="1"/>
          </p:cNvPicPr>
          <p:nvPr/>
        </p:nvPicPr>
        <p:blipFill>
          <a:blip r:embed="rId4" cstate="print"/>
          <a:srcRect/>
          <a:stretch>
            <a:fillRect/>
          </a:stretch>
        </p:blipFill>
        <p:spPr bwMode="auto">
          <a:xfrm>
            <a:off x="6527800" y="4221163"/>
            <a:ext cx="2079625" cy="2160587"/>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95288" y="188913"/>
            <a:ext cx="4537075" cy="922337"/>
          </a:xfrm>
          <a:solidFill>
            <a:srgbClr val="FFFF66"/>
          </a:solidFill>
          <a:ln w="19050">
            <a:solidFill>
              <a:schemeClr val="accent2"/>
            </a:solidFill>
          </a:ln>
        </p:spPr>
        <p:txBody>
          <a:bodyPr/>
          <a:lstStyle/>
          <a:p>
            <a:pPr eaLnBrk="1" hangingPunct="1">
              <a:defRPr/>
            </a:pPr>
            <a:r>
              <a:rPr lang="es-ES">
                <a:solidFill>
                  <a:srgbClr val="000066"/>
                </a:solidFill>
              </a:rPr>
              <a:t>Agroturismo</a:t>
            </a:r>
          </a:p>
        </p:txBody>
      </p:sp>
      <p:sp>
        <p:nvSpPr>
          <p:cNvPr id="55299" name="Rectangle 3"/>
          <p:cNvSpPr>
            <a:spLocks noGrp="1" noChangeArrowheads="1"/>
          </p:cNvSpPr>
          <p:nvPr>
            <p:ph type="body" sz="half" idx="1"/>
          </p:nvPr>
        </p:nvSpPr>
        <p:spPr>
          <a:xfrm>
            <a:off x="250825" y="1341438"/>
            <a:ext cx="5041900" cy="5183187"/>
          </a:xfrm>
        </p:spPr>
        <p:txBody>
          <a:bodyPr/>
          <a:lstStyle/>
          <a:p>
            <a:pPr eaLnBrk="1" hangingPunct="1">
              <a:lnSpc>
                <a:spcPct val="75000"/>
              </a:lnSpc>
              <a:buFontTx/>
              <a:buNone/>
            </a:pPr>
            <a:r>
              <a:rPr lang="es-MX" sz="2400" smtClean="0"/>
              <a:t>Incluye una serie de</a:t>
            </a:r>
          </a:p>
          <a:p>
            <a:pPr eaLnBrk="1" hangingPunct="1">
              <a:lnSpc>
                <a:spcPct val="75000"/>
              </a:lnSpc>
              <a:buFontTx/>
              <a:buNone/>
            </a:pPr>
            <a:r>
              <a:rPr lang="es-MX" sz="2400" smtClean="0"/>
              <a:t>ocupaciones complementarias</a:t>
            </a:r>
          </a:p>
          <a:p>
            <a:pPr eaLnBrk="1" hangingPunct="1">
              <a:lnSpc>
                <a:spcPct val="75000"/>
              </a:lnSpc>
              <a:buFontTx/>
              <a:buNone/>
            </a:pPr>
            <a:r>
              <a:rPr lang="es-MX" sz="2400" smtClean="0"/>
              <a:t>a la finca, por ejemplo:</a:t>
            </a:r>
          </a:p>
          <a:p>
            <a:pPr eaLnBrk="1" hangingPunct="1"/>
            <a:r>
              <a:rPr lang="es-MX" sz="2400" smtClean="0"/>
              <a:t>hospedaje, </a:t>
            </a:r>
          </a:p>
          <a:p>
            <a:pPr eaLnBrk="1" hangingPunct="1"/>
            <a:r>
              <a:rPr lang="es-MX" sz="2400" smtClean="0"/>
              <a:t>pesca,</a:t>
            </a:r>
          </a:p>
          <a:p>
            <a:pPr eaLnBrk="1" hangingPunct="1"/>
            <a:r>
              <a:rPr lang="es-MX" sz="2400" smtClean="0"/>
              <a:t>industria casera,</a:t>
            </a:r>
          </a:p>
          <a:p>
            <a:pPr eaLnBrk="1" hangingPunct="1"/>
            <a:r>
              <a:rPr lang="es-MX" sz="2400" smtClean="0"/>
              <a:t>restauración, </a:t>
            </a:r>
          </a:p>
          <a:p>
            <a:pPr eaLnBrk="1" hangingPunct="1"/>
            <a:r>
              <a:rPr lang="es-MX" sz="2400" smtClean="0"/>
              <a:t>venta de productos de la finca,</a:t>
            </a:r>
          </a:p>
          <a:p>
            <a:pPr eaLnBrk="1" hangingPunct="1"/>
            <a:r>
              <a:rPr lang="es-MX" sz="2400" smtClean="0"/>
              <a:t>artesanía y,</a:t>
            </a:r>
          </a:p>
          <a:p>
            <a:pPr eaLnBrk="1" hangingPunct="1"/>
            <a:r>
              <a:rPr lang="es-MX" sz="2400" smtClean="0"/>
              <a:t> actividades de recreación ligadas a la vida cotidiana de los pobladores del campo</a:t>
            </a:r>
            <a:r>
              <a:rPr lang="es-ES" sz="2400" smtClean="0"/>
              <a:t> </a:t>
            </a:r>
          </a:p>
        </p:txBody>
      </p:sp>
      <p:pic>
        <p:nvPicPr>
          <p:cNvPr id="55300" name="Picture 4" descr="rurjujuy"/>
          <p:cNvPicPr>
            <a:picLocks noGrp="1" noChangeAspect="1" noChangeArrowheads="1"/>
          </p:cNvPicPr>
          <p:nvPr>
            <p:ph sz="quarter" idx="2"/>
          </p:nvPr>
        </p:nvPicPr>
        <p:blipFill>
          <a:blip r:embed="rId3" cstate="print"/>
          <a:srcRect/>
          <a:stretch>
            <a:fillRect/>
          </a:stretch>
        </p:blipFill>
        <p:spPr>
          <a:xfrm>
            <a:off x="5292725" y="260350"/>
            <a:ext cx="3567113" cy="2247900"/>
          </a:xfrm>
        </p:spPr>
      </p:pic>
      <p:pic>
        <p:nvPicPr>
          <p:cNvPr id="55301" name="Picture 5" descr="pesca"/>
          <p:cNvPicPr>
            <a:picLocks noGrp="1" noChangeAspect="1" noChangeArrowheads="1"/>
          </p:cNvPicPr>
          <p:nvPr>
            <p:ph sz="quarter" idx="3"/>
          </p:nvPr>
        </p:nvPicPr>
        <p:blipFill>
          <a:blip r:embed="rId4" cstate="print"/>
          <a:srcRect/>
          <a:stretch>
            <a:fillRect/>
          </a:stretch>
        </p:blipFill>
        <p:spPr>
          <a:xfrm>
            <a:off x="5364163" y="2636838"/>
            <a:ext cx="3384550" cy="1916112"/>
          </a:xfrm>
        </p:spPr>
      </p:pic>
      <p:pic>
        <p:nvPicPr>
          <p:cNvPr id="55302" name="Picture 6" descr="conservas"/>
          <p:cNvPicPr>
            <a:picLocks noChangeAspect="1" noChangeArrowheads="1"/>
          </p:cNvPicPr>
          <p:nvPr/>
        </p:nvPicPr>
        <p:blipFill>
          <a:blip r:embed="rId5" cstate="print"/>
          <a:srcRect/>
          <a:stretch>
            <a:fillRect/>
          </a:stretch>
        </p:blipFill>
        <p:spPr bwMode="auto">
          <a:xfrm>
            <a:off x="5435600" y="4797425"/>
            <a:ext cx="3313113" cy="187166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74" name="Group 18"/>
          <p:cNvGraphicFramePr>
            <a:graphicFrameLocks noGrp="1"/>
          </p:cNvGraphicFramePr>
          <p:nvPr/>
        </p:nvGraphicFramePr>
        <p:xfrm>
          <a:off x="395288" y="620713"/>
          <a:ext cx="8532812" cy="5760615"/>
        </p:xfrm>
        <a:graphic>
          <a:graphicData uri="http://schemas.openxmlformats.org/drawingml/2006/table">
            <a:tbl>
              <a:tblPr/>
              <a:tblGrid>
                <a:gridCol w="2952750"/>
                <a:gridCol w="5580062"/>
              </a:tblGrid>
              <a:tr h="5235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800" b="1" i="0" u="none" strike="noStrike" cap="none" normalizeH="0" baseline="0" dirty="0" smtClean="0">
                        <a:ln>
                          <a:noFill/>
                        </a:ln>
                        <a:solidFill>
                          <a:srgbClr val="FFFF00"/>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800" b="1"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4000" b="1" i="0" u="none" strike="noStrike" cap="none" normalizeH="0" baseline="0" dirty="0" smtClean="0">
                          <a:ln>
                            <a:noFill/>
                          </a:ln>
                          <a:solidFill>
                            <a:schemeClr val="tx1"/>
                          </a:solidFill>
                          <a:effectLst/>
                          <a:latin typeface="Tahoma" pitchFamily="34" charset="0"/>
                        </a:rPr>
                        <a:t>Turismo Rural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3600" b="1" i="0" u="none" strike="noStrike" cap="none" normalizeH="0" baseline="0" dirty="0" smtClean="0">
                          <a:ln>
                            <a:noFill/>
                          </a:ln>
                          <a:solidFill>
                            <a:schemeClr val="tx1"/>
                          </a:solidFill>
                          <a:effectLst/>
                          <a:latin typeface="Tahoma" pitchFamily="34" charset="0"/>
                        </a:rPr>
                        <a:t>¿Estrategia para el desarrollo local?</a:t>
                      </a:r>
                      <a:endParaRPr kumimoji="0" lang="en-US" sz="3600" b="1"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92D050"/>
                    </a:solidFill>
                  </a:tcPr>
                </a:tc>
              </a:tr>
              <a:tr h="525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6334" name="Picture 20" descr="DSC01755"/>
          <p:cNvPicPr>
            <a:picLocks noChangeAspect="1" noChangeArrowheads="1"/>
          </p:cNvPicPr>
          <p:nvPr/>
        </p:nvPicPr>
        <p:blipFill>
          <a:blip r:embed="rId3" cstate="print"/>
          <a:srcRect/>
          <a:stretch>
            <a:fillRect/>
          </a:stretch>
        </p:blipFill>
        <p:spPr bwMode="auto">
          <a:xfrm>
            <a:off x="0" y="5300663"/>
            <a:ext cx="3779838" cy="1557337"/>
          </a:xfrm>
          <a:prstGeom prst="rect">
            <a:avLst/>
          </a:prstGeom>
          <a:noFill/>
          <a:ln w="9525">
            <a:solidFill>
              <a:srgbClr val="FF6600"/>
            </a:solidFill>
            <a:miter lim="800000"/>
            <a:headEnd/>
            <a:tailEnd/>
          </a:ln>
        </p:spPr>
      </p:pic>
      <p:pic>
        <p:nvPicPr>
          <p:cNvPr id="56335" name="Picture 21" descr="DSC01801"/>
          <p:cNvPicPr>
            <a:picLocks noChangeAspect="1" noChangeArrowheads="1"/>
          </p:cNvPicPr>
          <p:nvPr/>
        </p:nvPicPr>
        <p:blipFill>
          <a:blip r:embed="rId4" cstate="print"/>
          <a:srcRect/>
          <a:stretch>
            <a:fillRect/>
          </a:stretch>
        </p:blipFill>
        <p:spPr bwMode="auto">
          <a:xfrm>
            <a:off x="-3175" y="0"/>
            <a:ext cx="3811588" cy="2752725"/>
          </a:xfrm>
          <a:prstGeom prst="rect">
            <a:avLst/>
          </a:prstGeom>
          <a:noFill/>
          <a:ln w="9525">
            <a:solidFill>
              <a:srgbClr val="FF6600"/>
            </a:solidFill>
            <a:miter lim="800000"/>
            <a:headEnd/>
            <a:tailEnd/>
          </a:ln>
        </p:spPr>
      </p:pic>
      <p:pic>
        <p:nvPicPr>
          <p:cNvPr id="56336" name="Picture 22" descr="viejitos"/>
          <p:cNvPicPr>
            <a:picLocks noChangeAspect="1" noChangeArrowheads="1"/>
          </p:cNvPicPr>
          <p:nvPr/>
        </p:nvPicPr>
        <p:blipFill>
          <a:blip r:embed="rId5" cstate="print"/>
          <a:srcRect l="12660" t="21779"/>
          <a:stretch>
            <a:fillRect/>
          </a:stretch>
        </p:blipFill>
        <p:spPr bwMode="auto">
          <a:xfrm>
            <a:off x="0" y="2781300"/>
            <a:ext cx="3779838" cy="2527300"/>
          </a:xfrm>
          <a:prstGeom prst="rect">
            <a:avLst/>
          </a:prstGeom>
          <a:noFill/>
          <a:ln w="9525">
            <a:solidFill>
              <a:srgbClr val="FF6600"/>
            </a:solid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5800" y="1125538"/>
            <a:ext cx="7772400" cy="4679950"/>
          </a:xfrm>
          <a:prstGeom prst="rect">
            <a:avLst/>
          </a:prstGeom>
          <a:solidFill>
            <a:srgbClr val="FFFF00"/>
          </a:solidFill>
        </p:spPr>
        <p:txBody>
          <a:bodyPr/>
          <a:lstStyle/>
          <a:p>
            <a:pPr marL="365125" indent="-255588" algn="ctr">
              <a:lnSpc>
                <a:spcPct val="90000"/>
              </a:lnSpc>
              <a:spcBef>
                <a:spcPts val="400"/>
              </a:spcBef>
              <a:buClr>
                <a:schemeClr val="accent1"/>
              </a:buClr>
              <a:buSzPct val="68000"/>
              <a:buFont typeface="Monotype Sorts" pitchFamily="2" charset="2"/>
              <a:buNone/>
              <a:defRPr/>
            </a:pPr>
            <a:r>
              <a:rPr lang="es-ES" sz="3600" b="1" dirty="0">
                <a:latin typeface="+mn-lt"/>
                <a:cs typeface="+mn-cs"/>
              </a:rPr>
              <a:t>El Desarrollo Local es un proceso de construcción social que apunta a la generación de capacidades locales para aprovechar los recursos territoriales y movilizarlos hacia la satisfacción de las necesidades y los problemas de la comunidad.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5800" y="1981200"/>
            <a:ext cx="7772400" cy="4114800"/>
          </a:xfrm>
          <a:prstGeom prst="rect">
            <a:avLst/>
          </a:prstGeom>
          <a:solidFill>
            <a:srgbClr val="FFFF00"/>
          </a:solidFill>
        </p:spPr>
        <p:txBody>
          <a:bodyPr/>
          <a:lstStyle/>
          <a:p>
            <a:pPr marL="365125" indent="-255588" algn="ctr">
              <a:spcBef>
                <a:spcPts val="400"/>
              </a:spcBef>
              <a:buClr>
                <a:schemeClr val="accent1"/>
              </a:buClr>
              <a:buSzPct val="68000"/>
              <a:buFont typeface="Monotype Sorts" pitchFamily="2" charset="2"/>
              <a:buNone/>
              <a:defRPr/>
            </a:pPr>
            <a:r>
              <a:rPr lang="es-ES" sz="4000" b="1" dirty="0">
                <a:solidFill>
                  <a:srgbClr val="FF9900"/>
                </a:solidFill>
                <a:latin typeface="+mn-lt"/>
                <a:cs typeface="+mn-cs"/>
              </a:rPr>
              <a:t>	</a:t>
            </a:r>
            <a:r>
              <a:rPr lang="es-ES" sz="4000" b="1" dirty="0">
                <a:latin typeface="+mn-lt"/>
                <a:cs typeface="+mn-cs"/>
              </a:rPr>
              <a:t>El Turismo Rural, a través de la valorización de la identidad local, puede ser un disparador para el inicio de un proceso de Desarrollo Local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844675"/>
            <a:ext cx="8893175" cy="4114800"/>
          </a:xfrm>
          <a:prstGeom prst="rect">
            <a:avLst/>
          </a:prstGeom>
          <a:solidFill>
            <a:srgbClr val="FFFF00"/>
          </a:solidFill>
        </p:spPr>
        <p:txBody>
          <a:bodyPr/>
          <a:lstStyle/>
          <a:p>
            <a:pPr marL="365125" indent="-255588">
              <a:lnSpc>
                <a:spcPct val="90000"/>
              </a:lnSpc>
              <a:spcBef>
                <a:spcPts val="400"/>
              </a:spcBef>
              <a:buClr>
                <a:srgbClr val="FFFF00"/>
              </a:buClr>
              <a:buSzPct val="68000"/>
              <a:buFont typeface="Wingdings" pitchFamily="2" charset="2"/>
              <a:buChar char="Ø"/>
              <a:defRPr/>
            </a:pPr>
            <a:r>
              <a:rPr lang="es-ES" sz="2800" b="1" dirty="0">
                <a:latin typeface="+mn-lt"/>
                <a:cs typeface="+mn-cs"/>
              </a:rPr>
              <a:t>*La creación de productos y servicios que incorporan especificidades locales a partir de recursos, técnicas y tradiciones poco valoradas y utilizadas</a:t>
            </a:r>
          </a:p>
          <a:p>
            <a:pPr marL="365125" indent="-255588">
              <a:lnSpc>
                <a:spcPct val="90000"/>
              </a:lnSpc>
              <a:spcBef>
                <a:spcPts val="400"/>
              </a:spcBef>
              <a:buClr>
                <a:srgbClr val="FFFF00"/>
              </a:buClr>
              <a:buSzPct val="68000"/>
              <a:buFont typeface="Wingdings" pitchFamily="2" charset="2"/>
              <a:buChar char="Ø"/>
              <a:defRPr/>
            </a:pPr>
            <a:r>
              <a:rPr lang="es-ES" sz="2800" b="1" dirty="0">
                <a:latin typeface="+mn-lt"/>
                <a:cs typeface="+mn-cs"/>
              </a:rPr>
              <a:t>*La generación de actividades artesanales, agroindustriales y comerciales que aumentan el valor agregado de productos y servicios existentes </a:t>
            </a:r>
          </a:p>
          <a:p>
            <a:pPr marL="365125" indent="-255588">
              <a:lnSpc>
                <a:spcPct val="90000"/>
              </a:lnSpc>
              <a:spcBef>
                <a:spcPts val="400"/>
              </a:spcBef>
              <a:buClr>
                <a:srgbClr val="FFFF00"/>
              </a:buClr>
              <a:buSzPct val="68000"/>
              <a:buFont typeface="Wingdings" pitchFamily="2" charset="2"/>
              <a:buChar char="Ø"/>
              <a:defRPr/>
            </a:pPr>
            <a:r>
              <a:rPr lang="es-ES" sz="2800" b="1" dirty="0">
                <a:latin typeface="+mn-lt"/>
                <a:cs typeface="+mn-cs"/>
              </a:rPr>
              <a:t>*El aprovechamiento y la creación de sinergias entre actividades y sectores</a:t>
            </a:r>
          </a:p>
        </p:txBody>
      </p:sp>
      <p:sp>
        <p:nvSpPr>
          <p:cNvPr id="59395" name="2 Rectángulo"/>
          <p:cNvSpPr>
            <a:spLocks noChangeArrowheads="1"/>
          </p:cNvSpPr>
          <p:nvPr/>
        </p:nvSpPr>
        <p:spPr bwMode="auto">
          <a:xfrm>
            <a:off x="1116013" y="476250"/>
            <a:ext cx="7185025" cy="769938"/>
          </a:xfrm>
          <a:prstGeom prst="rect">
            <a:avLst/>
          </a:prstGeom>
          <a:solidFill>
            <a:srgbClr val="92D050"/>
          </a:solidFill>
          <a:ln w="9525">
            <a:noFill/>
            <a:miter lim="800000"/>
            <a:headEnd/>
            <a:tailEnd/>
          </a:ln>
        </p:spPr>
        <p:txBody>
          <a:bodyPr wrap="none">
            <a:spAutoFit/>
          </a:bodyPr>
          <a:lstStyle/>
          <a:p>
            <a:r>
              <a:rPr lang="es-ES" sz="4400"/>
              <a:t>El Turismo Rural permite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Grp="1" noChangeAspect="1" noChangeArrowheads="1"/>
          </p:cNvPicPr>
          <p:nvPr>
            <p:ph idx="1"/>
          </p:nvPr>
        </p:nvPicPr>
        <p:blipFill>
          <a:blip r:embed="rId3" cstate="print"/>
          <a:srcRect t="18446"/>
          <a:stretch>
            <a:fillRect/>
          </a:stretch>
        </p:blipFill>
        <p:spPr>
          <a:xfrm>
            <a:off x="539750" y="1844675"/>
            <a:ext cx="8135938" cy="4232275"/>
          </a:xfrm>
          <a:noFill/>
        </p:spPr>
      </p:pic>
      <p:sp>
        <p:nvSpPr>
          <p:cNvPr id="2" name="Rectangle 2"/>
          <p:cNvSpPr>
            <a:spLocks noGrp="1" noChangeArrowheads="1"/>
          </p:cNvSpPr>
          <p:nvPr>
            <p:ph type="title"/>
          </p:nvPr>
        </p:nvSpPr>
        <p:spPr>
          <a:solidFill>
            <a:srgbClr val="92D050"/>
          </a:solidFill>
        </p:spPr>
        <p:txBody>
          <a:bodyPr/>
          <a:lstStyle/>
          <a:p>
            <a:pPr eaLnBrk="1" fontAlgn="auto" hangingPunct="1">
              <a:spcAft>
                <a:spcPts val="0"/>
              </a:spcAft>
              <a:defRPr/>
            </a:pPr>
            <a:r>
              <a:rPr lang="es-ES" sz="3200" dirty="0" smtClean="0"/>
              <a:t>DESARROLLO SOSTENIBLE Y TURISMO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rgbClr val="92D050"/>
          </a:solidFill>
        </p:spPr>
        <p:txBody>
          <a:bodyPr/>
          <a:lstStyle/>
          <a:p>
            <a:pPr eaLnBrk="1" hangingPunct="1">
              <a:defRPr/>
            </a:pPr>
            <a:r>
              <a:rPr lang="es-CR" sz="3200" i="1" dirty="0" smtClean="0">
                <a:solidFill>
                  <a:schemeClr val="tx1"/>
                </a:solidFill>
              </a:rPr>
              <a:t>¿Qué </a:t>
            </a:r>
            <a:r>
              <a:rPr lang="es-CR" sz="3200" i="1" dirty="0">
                <a:solidFill>
                  <a:schemeClr val="tx1"/>
                </a:solidFill>
              </a:rPr>
              <a:t>es el turismo rural comunitario?</a:t>
            </a:r>
            <a:endParaRPr lang="es-ES" sz="3200" i="1" dirty="0">
              <a:solidFill>
                <a:schemeClr val="tx1"/>
              </a:solidFill>
            </a:endParaRPr>
          </a:p>
        </p:txBody>
      </p:sp>
      <p:sp>
        <p:nvSpPr>
          <p:cNvPr id="60419" name="Rectangle 3"/>
          <p:cNvSpPr>
            <a:spLocks noGrp="1" noChangeArrowheads="1"/>
          </p:cNvSpPr>
          <p:nvPr>
            <p:ph type="body" idx="1"/>
          </p:nvPr>
        </p:nvSpPr>
        <p:spPr/>
        <p:txBody>
          <a:bodyPr/>
          <a:lstStyle/>
          <a:p>
            <a:pPr eaLnBrk="1" hangingPunct="1"/>
            <a:r>
              <a:rPr lang="es-ES" sz="2000" smtClean="0"/>
              <a:t>Herramienta de desarrollo de aquellas comunidades rurales que cuentan con este potencial y están en capacidad de competir con otros atractivos de alta calidad. </a:t>
            </a:r>
          </a:p>
          <a:p>
            <a:pPr eaLnBrk="1" hangingPunct="1">
              <a:buFont typeface="Wingdings" pitchFamily="2" charset="2"/>
              <a:buNone/>
            </a:pPr>
            <a:endParaRPr lang="es-ES" sz="2000" smtClean="0"/>
          </a:p>
          <a:p>
            <a:pPr eaLnBrk="1" hangingPunct="1"/>
            <a:r>
              <a:rPr lang="es-ES" sz="2000" smtClean="0"/>
              <a:t>Articula: recursos naturales y culturales, historia, identidad, auténticidad. </a:t>
            </a:r>
          </a:p>
        </p:txBody>
      </p:sp>
      <p:pic>
        <p:nvPicPr>
          <p:cNvPr id="60420" name="Picture 4" descr="Casa Cubillo Mora- turista caminando"/>
          <p:cNvPicPr>
            <a:picLocks noChangeAspect="1" noChangeArrowheads="1"/>
          </p:cNvPicPr>
          <p:nvPr/>
        </p:nvPicPr>
        <p:blipFill>
          <a:blip r:embed="rId3" cstate="print"/>
          <a:srcRect/>
          <a:stretch>
            <a:fillRect/>
          </a:stretch>
        </p:blipFill>
        <p:spPr bwMode="auto">
          <a:xfrm>
            <a:off x="1042988" y="3933825"/>
            <a:ext cx="2592387" cy="2459038"/>
          </a:xfrm>
          <a:prstGeom prst="rect">
            <a:avLst/>
          </a:prstGeom>
          <a:noFill/>
          <a:ln w="9525">
            <a:noFill/>
            <a:miter lim="800000"/>
            <a:headEnd/>
            <a:tailEnd/>
          </a:ln>
        </p:spPr>
      </p:pic>
      <p:pic>
        <p:nvPicPr>
          <p:cNvPr id="60421" name="Picture 5" descr="susan cocinando"/>
          <p:cNvPicPr>
            <a:picLocks noChangeAspect="1" noChangeArrowheads="1"/>
          </p:cNvPicPr>
          <p:nvPr/>
        </p:nvPicPr>
        <p:blipFill>
          <a:blip r:embed="rId4" cstate="print"/>
          <a:srcRect/>
          <a:stretch>
            <a:fillRect/>
          </a:stretch>
        </p:blipFill>
        <p:spPr bwMode="auto">
          <a:xfrm>
            <a:off x="4716463" y="3933825"/>
            <a:ext cx="2663825"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title" idx="4294967295"/>
          </p:nvPr>
        </p:nvSpPr>
        <p:spPr>
          <a:xfrm>
            <a:off x="0" y="274638"/>
            <a:ext cx="9144000" cy="1143000"/>
          </a:xfrm>
          <a:solidFill>
            <a:srgbClr val="92D050"/>
          </a:solidFill>
        </p:spPr>
        <p:txBody>
          <a:bodyPr>
            <a:noAutofit/>
          </a:bodyPr>
          <a:lstStyle/>
          <a:p>
            <a:pPr eaLnBrk="1" hangingPunct="1">
              <a:defRPr/>
            </a:pPr>
            <a:r>
              <a:rPr lang="es-CR" sz="4000" i="1" dirty="0">
                <a:solidFill>
                  <a:schemeClr val="tx1"/>
                </a:solidFill>
              </a:rPr>
              <a:t>Retos del Turismo Rural Comunitario</a:t>
            </a:r>
            <a:endParaRPr lang="es-ES" sz="4000" i="1" dirty="0">
              <a:solidFill>
                <a:schemeClr val="tx1"/>
              </a:solidFill>
            </a:endParaRPr>
          </a:p>
        </p:txBody>
      </p:sp>
      <p:sp>
        <p:nvSpPr>
          <p:cNvPr id="61443" name="Rectangle 5"/>
          <p:cNvSpPr>
            <a:spLocks noGrp="1" noChangeArrowheads="1"/>
          </p:cNvSpPr>
          <p:nvPr>
            <p:ph type="body" sz="half" idx="4294967295"/>
          </p:nvPr>
        </p:nvSpPr>
        <p:spPr>
          <a:xfrm>
            <a:off x="0" y="1700213"/>
            <a:ext cx="5122863" cy="4530725"/>
          </a:xfrm>
        </p:spPr>
        <p:txBody>
          <a:bodyPr/>
          <a:lstStyle/>
          <a:p>
            <a:pPr eaLnBrk="1" hangingPunct="1">
              <a:lnSpc>
                <a:spcPct val="80000"/>
              </a:lnSpc>
            </a:pPr>
            <a:r>
              <a:rPr lang="es-CR" sz="1400" smtClean="0"/>
              <a:t>Asumir un fuerte compromiso en el ámbito ambiental, donde no sólo se regule el impacto de sus propias operaciones, sino también se fiscalicen las operaciones de otras empresas.  </a:t>
            </a:r>
          </a:p>
          <a:p>
            <a:pPr eaLnBrk="1" hangingPunct="1">
              <a:lnSpc>
                <a:spcPct val="80000"/>
              </a:lnSpc>
              <a:buFont typeface="Wingdings" pitchFamily="2" charset="2"/>
              <a:buNone/>
            </a:pPr>
            <a:endParaRPr lang="es-CR" sz="1400" smtClean="0"/>
          </a:p>
          <a:p>
            <a:pPr eaLnBrk="1" hangingPunct="1">
              <a:lnSpc>
                <a:spcPct val="80000"/>
              </a:lnSpc>
            </a:pPr>
            <a:r>
              <a:rPr lang="es-CR" sz="1400" smtClean="0"/>
              <a:t>Articular los esfuerzos del sector público y privado para el desarrollo turístico del país.</a:t>
            </a:r>
          </a:p>
          <a:p>
            <a:pPr eaLnBrk="1" hangingPunct="1">
              <a:lnSpc>
                <a:spcPct val="80000"/>
              </a:lnSpc>
              <a:buFont typeface="Wingdings" pitchFamily="2" charset="2"/>
              <a:buNone/>
            </a:pPr>
            <a:endParaRPr lang="es-CR" sz="1400" smtClean="0"/>
          </a:p>
          <a:p>
            <a:pPr eaLnBrk="1" hangingPunct="1">
              <a:lnSpc>
                <a:spcPct val="80000"/>
              </a:lnSpc>
            </a:pPr>
            <a:r>
              <a:rPr lang="es-CR" sz="1400" smtClean="0"/>
              <a:t>Buscar alternativas para amortiguar o equilibrar el modelo transnacional, con el fin de crear las posibilidades de desarrollo para la pequeña y mediana empresa turística.  </a:t>
            </a:r>
          </a:p>
          <a:p>
            <a:pPr eaLnBrk="1" hangingPunct="1">
              <a:lnSpc>
                <a:spcPct val="80000"/>
              </a:lnSpc>
              <a:buFont typeface="Wingdings" pitchFamily="2" charset="2"/>
              <a:buNone/>
            </a:pPr>
            <a:endParaRPr lang="es-CR" sz="1400" smtClean="0"/>
          </a:p>
          <a:p>
            <a:pPr eaLnBrk="1" hangingPunct="1">
              <a:lnSpc>
                <a:spcPct val="80000"/>
              </a:lnSpc>
            </a:pPr>
            <a:r>
              <a:rPr lang="es-CR" sz="1400" smtClean="0"/>
              <a:t>Fortalecimiento de la capacidad empresarial y gestión organizativa en el ámbito local.</a:t>
            </a:r>
          </a:p>
          <a:p>
            <a:pPr eaLnBrk="1" hangingPunct="1">
              <a:lnSpc>
                <a:spcPct val="80000"/>
              </a:lnSpc>
              <a:buFont typeface="Wingdings" pitchFamily="2" charset="2"/>
              <a:buNone/>
            </a:pPr>
            <a:endParaRPr lang="es-CR" sz="1400" smtClean="0"/>
          </a:p>
          <a:p>
            <a:pPr eaLnBrk="1" hangingPunct="1">
              <a:lnSpc>
                <a:spcPct val="80000"/>
              </a:lnSpc>
            </a:pPr>
            <a:r>
              <a:rPr lang="es-CR" sz="1400" smtClean="0"/>
              <a:t>Crear productos y servicios turísticos de alta calidad.</a:t>
            </a:r>
          </a:p>
          <a:p>
            <a:pPr eaLnBrk="1" hangingPunct="1">
              <a:lnSpc>
                <a:spcPct val="80000"/>
              </a:lnSpc>
              <a:buFont typeface="Wingdings" pitchFamily="2" charset="2"/>
              <a:buNone/>
            </a:pPr>
            <a:endParaRPr lang="es-CR" sz="1400" smtClean="0"/>
          </a:p>
          <a:p>
            <a:pPr eaLnBrk="1" hangingPunct="1">
              <a:lnSpc>
                <a:spcPct val="80000"/>
              </a:lnSpc>
            </a:pPr>
            <a:r>
              <a:rPr lang="es-CR" sz="1400" smtClean="0"/>
              <a:t>Desarrollo de productos y servicios turísticos innovadores</a:t>
            </a:r>
            <a:endParaRPr lang="es-ES" sz="1400" smtClean="0"/>
          </a:p>
        </p:txBody>
      </p:sp>
      <p:pic>
        <p:nvPicPr>
          <p:cNvPr id="61444" name="Picture 7" descr="DSCF1613"/>
          <p:cNvPicPr>
            <a:picLocks noGrp="1" noChangeAspect="1" noChangeArrowheads="1"/>
          </p:cNvPicPr>
          <p:nvPr>
            <p:ph type="body" sz="half" idx="4294967295"/>
          </p:nvPr>
        </p:nvPicPr>
        <p:blipFill>
          <a:blip r:embed="rId3" cstate="print"/>
          <a:srcRect/>
          <a:stretch>
            <a:fillRect/>
          </a:stretch>
        </p:blipFill>
        <p:spPr>
          <a:xfrm>
            <a:off x="6556375" y="1916113"/>
            <a:ext cx="2587625" cy="3167062"/>
          </a:xfr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CuadroTexto"/>
          <p:cNvSpPr txBox="1">
            <a:spLocks noChangeArrowheads="1"/>
          </p:cNvSpPr>
          <p:nvPr/>
        </p:nvSpPr>
        <p:spPr bwMode="auto">
          <a:xfrm>
            <a:off x="611188" y="981075"/>
            <a:ext cx="7200900" cy="2586038"/>
          </a:xfrm>
          <a:prstGeom prst="rect">
            <a:avLst/>
          </a:prstGeom>
          <a:solidFill>
            <a:srgbClr val="92D050"/>
          </a:solidFill>
          <a:ln w="9525">
            <a:noFill/>
            <a:miter lim="800000"/>
            <a:headEnd/>
            <a:tailEnd/>
          </a:ln>
        </p:spPr>
        <p:txBody>
          <a:bodyPr>
            <a:spAutoFit/>
          </a:bodyPr>
          <a:lstStyle/>
          <a:p>
            <a:r>
              <a:rPr lang="es-ES" sz="5400"/>
              <a:t>4.Buenas prácticas en la gestión de la actividad turística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9"/>
          <p:cNvPicPr>
            <a:picLocks noChangeAspect="1" noChangeArrowheads="1"/>
          </p:cNvPicPr>
          <p:nvPr/>
        </p:nvPicPr>
        <p:blipFill>
          <a:blip r:embed="rId3" cstate="print"/>
          <a:srcRect/>
          <a:stretch>
            <a:fillRect/>
          </a:stretch>
        </p:blipFill>
        <p:spPr bwMode="auto">
          <a:xfrm>
            <a:off x="611188" y="406400"/>
            <a:ext cx="7705725" cy="5881688"/>
          </a:xfrm>
          <a:prstGeom prst="rect">
            <a:avLst/>
          </a:prstGeom>
          <a:noFill/>
          <a:ln w="9525">
            <a:noFill/>
            <a:miter lim="800000"/>
            <a:headEnd/>
            <a:tailEnd/>
          </a:ln>
        </p:spPr>
      </p:pic>
      <p:pic>
        <p:nvPicPr>
          <p:cNvPr id="63491" name="Picture 10"/>
          <p:cNvPicPr>
            <a:picLocks noChangeAspect="1" noChangeArrowheads="1"/>
          </p:cNvPicPr>
          <p:nvPr/>
        </p:nvPicPr>
        <p:blipFill>
          <a:blip r:embed="rId4" cstate="print"/>
          <a:srcRect/>
          <a:stretch>
            <a:fillRect/>
          </a:stretch>
        </p:blipFill>
        <p:spPr bwMode="auto">
          <a:xfrm>
            <a:off x="0" y="5953125"/>
            <a:ext cx="2914650" cy="90487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2.bp.blogspot.com/_jX_IsRFi4wA/Sq-4kxtty2I/AAAAAAAAEWA/bg7NZ_coGUU/s320/Manual+de+buenas+practicas+para+turismo+sostenible.jpg"/>
          <p:cNvPicPr>
            <a:picLocks noChangeAspect="1" noChangeArrowheads="1"/>
          </p:cNvPicPr>
          <p:nvPr/>
        </p:nvPicPr>
        <p:blipFill>
          <a:blip r:embed="rId3" cstate="print"/>
          <a:srcRect/>
          <a:stretch>
            <a:fillRect/>
          </a:stretch>
        </p:blipFill>
        <p:spPr bwMode="auto">
          <a:xfrm>
            <a:off x="0" y="0"/>
            <a:ext cx="3775075" cy="3786188"/>
          </a:xfrm>
          <a:prstGeom prst="rect">
            <a:avLst/>
          </a:prstGeom>
          <a:noFill/>
          <a:ln w="9525">
            <a:noFill/>
            <a:miter lim="800000"/>
            <a:headEnd/>
            <a:tailEnd/>
          </a:ln>
        </p:spPr>
      </p:pic>
      <p:sp>
        <p:nvSpPr>
          <p:cNvPr id="64515" name="2 CuadroTexto"/>
          <p:cNvSpPr txBox="1">
            <a:spLocks noChangeArrowheads="1"/>
          </p:cNvSpPr>
          <p:nvPr/>
        </p:nvSpPr>
        <p:spPr bwMode="auto">
          <a:xfrm>
            <a:off x="1928813" y="2143125"/>
            <a:ext cx="774700" cy="369888"/>
          </a:xfrm>
          <a:prstGeom prst="rect">
            <a:avLst/>
          </a:prstGeom>
          <a:noFill/>
          <a:ln w="9525">
            <a:noFill/>
            <a:miter lim="800000"/>
            <a:headEnd/>
            <a:tailEnd/>
          </a:ln>
        </p:spPr>
        <p:txBody>
          <a:bodyPr wrap="none">
            <a:spAutoFit/>
          </a:bodyPr>
          <a:lstStyle/>
          <a:p>
            <a:r>
              <a:rPr lang="es-ES"/>
              <a:t>2009</a:t>
            </a:r>
          </a:p>
        </p:txBody>
      </p:sp>
      <p:pic>
        <p:nvPicPr>
          <p:cNvPr id="64516" name="Picture 4" descr="http://t3.gstatic.com/images?q=tbn:ANd9GcTvzXX1RzDn78eT97akMfMs_gsKJt3Uomzl9Jifqnv5dZdMw3eL"/>
          <p:cNvPicPr>
            <a:picLocks noChangeAspect="1" noChangeArrowheads="1"/>
          </p:cNvPicPr>
          <p:nvPr/>
        </p:nvPicPr>
        <p:blipFill>
          <a:blip r:embed="rId4" cstate="print"/>
          <a:srcRect/>
          <a:stretch>
            <a:fillRect/>
          </a:stretch>
        </p:blipFill>
        <p:spPr bwMode="auto">
          <a:xfrm>
            <a:off x="3851275" y="0"/>
            <a:ext cx="5292725" cy="2500313"/>
          </a:xfrm>
          <a:prstGeom prst="rect">
            <a:avLst/>
          </a:prstGeom>
          <a:noFill/>
          <a:ln w="9525">
            <a:noFill/>
            <a:miter lim="800000"/>
            <a:headEnd/>
            <a:tailEnd/>
          </a:ln>
        </p:spPr>
      </p:pic>
      <p:pic>
        <p:nvPicPr>
          <p:cNvPr id="64517" name="Picture 6" descr="VI Congreso Turismo de Tenerife - Septiembre 2010"/>
          <p:cNvPicPr>
            <a:picLocks noChangeAspect="1" noChangeArrowheads="1"/>
          </p:cNvPicPr>
          <p:nvPr/>
        </p:nvPicPr>
        <p:blipFill>
          <a:blip r:embed="rId5" cstate="print"/>
          <a:srcRect/>
          <a:stretch>
            <a:fillRect/>
          </a:stretch>
        </p:blipFill>
        <p:spPr bwMode="auto">
          <a:xfrm>
            <a:off x="3429000" y="3810000"/>
            <a:ext cx="5715000" cy="3048000"/>
          </a:xfrm>
          <a:prstGeom prst="rect">
            <a:avLst/>
          </a:prstGeom>
          <a:noFill/>
          <a:ln w="9525">
            <a:noFill/>
            <a:miter lim="800000"/>
            <a:headEnd/>
            <a:tailEnd/>
          </a:ln>
        </p:spPr>
      </p:pic>
      <p:sp>
        <p:nvSpPr>
          <p:cNvPr id="64518" name="5 CuadroTexto"/>
          <p:cNvSpPr txBox="1">
            <a:spLocks noChangeArrowheads="1"/>
          </p:cNvSpPr>
          <p:nvPr/>
        </p:nvSpPr>
        <p:spPr bwMode="auto">
          <a:xfrm>
            <a:off x="5572125" y="5929313"/>
            <a:ext cx="1143000" cy="461962"/>
          </a:xfrm>
          <a:prstGeom prst="rect">
            <a:avLst/>
          </a:prstGeom>
          <a:noFill/>
          <a:ln w="9525">
            <a:noFill/>
            <a:miter lim="800000"/>
            <a:headEnd/>
            <a:tailEnd/>
          </a:ln>
        </p:spPr>
        <p:txBody>
          <a:bodyPr>
            <a:spAutoFit/>
          </a:bodyPr>
          <a:lstStyle/>
          <a:p>
            <a:r>
              <a:rPr lang="es-ES" sz="2400"/>
              <a:t>2010</a:t>
            </a:r>
          </a:p>
        </p:txBody>
      </p:sp>
      <p:sp>
        <p:nvSpPr>
          <p:cNvPr id="7" name="6 CuadroTexto"/>
          <p:cNvSpPr txBox="1"/>
          <p:nvPr/>
        </p:nvSpPr>
        <p:spPr>
          <a:xfrm>
            <a:off x="7858125" y="1214438"/>
            <a:ext cx="1357313" cy="646112"/>
          </a:xfrm>
          <a:prstGeom prst="rect">
            <a:avLst/>
          </a:prstGeom>
          <a:noFill/>
        </p:spPr>
        <p:txBody>
          <a:bodyPr wrap="none">
            <a:spAutoFit/>
          </a:bodyPr>
          <a:lstStyle/>
          <a:p>
            <a:pPr>
              <a:defRPr/>
            </a:pPr>
            <a:r>
              <a:rPr lang="es-ES" sz="3600" dirty="0">
                <a:solidFill>
                  <a:schemeClr val="bg2">
                    <a:lumMod val="50000"/>
                  </a:schemeClr>
                </a:solidFill>
                <a:cs typeface="Arial" charset="0"/>
              </a:rPr>
              <a:t>2011</a:t>
            </a:r>
          </a:p>
        </p:txBody>
      </p:sp>
      <p:pic>
        <p:nvPicPr>
          <p:cNvPr id="64520" name="Picture 8" descr="http://t1.gstatic.com/images?q=tbn:ANd9GcQ-6TlYnEu--oz33EsDhZLStekwcGCUnSc4qNpMvhzHahEJS9Dk"/>
          <p:cNvPicPr>
            <a:picLocks noChangeAspect="1" noChangeArrowheads="1"/>
          </p:cNvPicPr>
          <p:nvPr/>
        </p:nvPicPr>
        <p:blipFill>
          <a:blip r:embed="rId6" cstate="print"/>
          <a:srcRect/>
          <a:stretch>
            <a:fillRect/>
          </a:stretch>
        </p:blipFill>
        <p:spPr bwMode="auto">
          <a:xfrm>
            <a:off x="250825" y="4365625"/>
            <a:ext cx="3152775" cy="14478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3" cstate="print"/>
          <a:srcRect/>
          <a:stretch>
            <a:fillRect/>
          </a:stretch>
        </p:blipFill>
        <p:spPr bwMode="auto">
          <a:xfrm>
            <a:off x="0" y="757238"/>
            <a:ext cx="9144000" cy="5354637"/>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p:cNvPicPr>
            <a:picLocks noChangeAspect="1" noChangeArrowheads="1"/>
          </p:cNvPicPr>
          <p:nvPr/>
        </p:nvPicPr>
        <p:blipFill>
          <a:blip r:embed="rId3" cstate="print"/>
          <a:srcRect/>
          <a:stretch>
            <a:fillRect/>
          </a:stretch>
        </p:blipFill>
        <p:spPr bwMode="auto">
          <a:xfrm>
            <a:off x="0" y="663575"/>
            <a:ext cx="9144000" cy="5583238"/>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p:cNvPicPr>
            <a:picLocks noChangeAspect="1" noChangeArrowheads="1"/>
          </p:cNvPicPr>
          <p:nvPr/>
        </p:nvPicPr>
        <p:blipFill>
          <a:blip r:embed="rId3" cstate="print"/>
          <a:srcRect/>
          <a:stretch>
            <a:fillRect/>
          </a:stretch>
        </p:blipFill>
        <p:spPr bwMode="auto">
          <a:xfrm>
            <a:off x="0" y="444500"/>
            <a:ext cx="9144000" cy="592455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p:cNvPicPr>
            <a:picLocks noChangeAspect="1" noChangeArrowheads="1"/>
          </p:cNvPicPr>
          <p:nvPr/>
        </p:nvPicPr>
        <p:blipFill>
          <a:blip r:embed="rId3" cstate="print"/>
          <a:srcRect/>
          <a:stretch>
            <a:fillRect/>
          </a:stretch>
        </p:blipFill>
        <p:spPr bwMode="auto">
          <a:xfrm>
            <a:off x="0" y="0"/>
            <a:ext cx="9144000" cy="6567488"/>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3" cstate="print"/>
          <a:srcRect/>
          <a:stretch>
            <a:fillRect/>
          </a:stretch>
        </p:blipFill>
        <p:spPr bwMode="auto">
          <a:xfrm>
            <a:off x="0" y="276225"/>
            <a:ext cx="9144000" cy="62626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pPr eaLnBrk="1" hangingPunct="1"/>
            <a:endParaRPr lang="es-ES" smtClean="0"/>
          </a:p>
        </p:txBody>
      </p:sp>
      <p:sp>
        <p:nvSpPr>
          <p:cNvPr id="10242" name="Rectangle 2"/>
          <p:cNvSpPr>
            <a:spLocks noGrp="1" noChangeArrowheads="1"/>
          </p:cNvSpPr>
          <p:nvPr>
            <p:ph type="title"/>
          </p:nvPr>
        </p:nvSpPr>
        <p:spPr/>
        <p:txBody>
          <a:bodyPr/>
          <a:lstStyle/>
          <a:p>
            <a:pPr eaLnBrk="1" fontAlgn="auto" hangingPunct="1">
              <a:spcAft>
                <a:spcPts val="0"/>
              </a:spcAft>
              <a:defRPr/>
            </a:pPr>
            <a:endParaRPr lang="es-ES" smtClean="0"/>
          </a:p>
        </p:txBody>
      </p:sp>
      <p:pic>
        <p:nvPicPr>
          <p:cNvPr id="20484" name="Picture 4"/>
          <p:cNvPicPr>
            <a:picLocks noChangeAspect="1" noChangeArrowheads="1"/>
          </p:cNvPicPr>
          <p:nvPr/>
        </p:nvPicPr>
        <p:blipFill>
          <a:blip r:embed="rId3" cstate="print"/>
          <a:srcRect/>
          <a:stretch>
            <a:fillRect/>
          </a:stretch>
        </p:blipFill>
        <p:spPr bwMode="auto">
          <a:xfrm>
            <a:off x="0" y="0"/>
            <a:ext cx="9144000" cy="6719888"/>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Grp="1" noChangeAspect="1" noChangeArrowheads="1"/>
          </p:cNvPicPr>
          <p:nvPr>
            <p:ph type="body" idx="4294967295"/>
          </p:nvPr>
        </p:nvPicPr>
        <p:blipFill>
          <a:blip r:embed="rId3" cstate="print"/>
          <a:srcRect/>
          <a:stretch>
            <a:fillRect/>
          </a:stretch>
        </p:blipFill>
        <p:spPr>
          <a:xfrm>
            <a:off x="0" y="0"/>
            <a:ext cx="9144000" cy="6858000"/>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p:cNvPicPr>
            <a:picLocks noGrp="1" noChangeAspect="1" noChangeArrowheads="1"/>
          </p:cNvPicPr>
          <p:nvPr>
            <p:ph idx="1"/>
          </p:nvPr>
        </p:nvPicPr>
        <p:blipFill>
          <a:blip r:embed="rId3" cstate="print"/>
          <a:srcRect t="6564" r="5902"/>
          <a:stretch>
            <a:fillRect/>
          </a:stretch>
        </p:blipFill>
        <p:spPr>
          <a:xfrm>
            <a:off x="0" y="1268413"/>
            <a:ext cx="9139238" cy="5400675"/>
          </a:xfrm>
          <a:noFill/>
        </p:spPr>
      </p:pic>
      <p:sp>
        <p:nvSpPr>
          <p:cNvPr id="23554" name="Rectangle 2"/>
          <p:cNvSpPr>
            <a:spLocks noGrp="1" noChangeArrowheads="1"/>
          </p:cNvSpPr>
          <p:nvPr>
            <p:ph type="title"/>
          </p:nvPr>
        </p:nvSpPr>
        <p:spPr>
          <a:xfrm>
            <a:off x="468313" y="260350"/>
            <a:ext cx="8229600" cy="1143000"/>
          </a:xfrm>
        </p:spPr>
        <p:txBody>
          <a:bodyPr/>
          <a:lstStyle/>
          <a:p>
            <a:pPr eaLnBrk="1" fontAlgn="auto" hangingPunct="1">
              <a:spcAft>
                <a:spcPts val="0"/>
              </a:spcAft>
              <a:defRPr/>
            </a:pPr>
            <a:r>
              <a:rPr lang="es-ES" smtClean="0"/>
              <a:t>Serena y Siberia Extremeña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Grp="1" noChangeAspect="1" noChangeArrowheads="1"/>
          </p:cNvPicPr>
          <p:nvPr>
            <p:ph idx="1"/>
          </p:nvPr>
        </p:nvPicPr>
        <p:blipFill>
          <a:blip r:embed="rId3" cstate="print"/>
          <a:srcRect/>
          <a:stretch>
            <a:fillRect/>
          </a:stretch>
        </p:blipFill>
        <p:spPr>
          <a:xfrm>
            <a:off x="0" y="0"/>
            <a:ext cx="9144000" cy="6858000"/>
          </a:xfr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ChangeArrowheads="1"/>
          </p:cNvSpPr>
          <p:nvPr/>
        </p:nvSpPr>
        <p:spPr bwMode="auto">
          <a:xfrm>
            <a:off x="0" y="620713"/>
            <a:ext cx="8964613" cy="4216400"/>
          </a:xfrm>
          <a:prstGeom prst="rect">
            <a:avLst/>
          </a:prstGeom>
          <a:solidFill>
            <a:srgbClr val="FFFF00"/>
          </a:solidFill>
          <a:ln w="9525">
            <a:noFill/>
            <a:miter lim="800000"/>
            <a:headEnd/>
            <a:tailEnd/>
          </a:ln>
        </p:spPr>
        <p:txBody>
          <a:bodyPr>
            <a:spAutoFit/>
          </a:bodyPr>
          <a:lstStyle/>
          <a:p>
            <a:r>
              <a:rPr lang="es-ES" sz="4000">
                <a:latin typeface="Arial" pitchFamily="34" charset="0"/>
              </a:rPr>
              <a:t>4 componentes de la Sostenibilidad:</a:t>
            </a:r>
          </a:p>
          <a:p>
            <a:endParaRPr lang="es-ES" sz="3600">
              <a:latin typeface="Arial" pitchFamily="34" charset="0"/>
            </a:endParaRPr>
          </a:p>
          <a:p>
            <a:r>
              <a:rPr lang="es-ES" sz="3600">
                <a:latin typeface="Arial" pitchFamily="34" charset="0"/>
              </a:rPr>
              <a:t> económicos</a:t>
            </a:r>
          </a:p>
          <a:p>
            <a:r>
              <a:rPr lang="es-ES" sz="3600">
                <a:latin typeface="Arial" pitchFamily="34" charset="0"/>
              </a:rPr>
              <a:t> socioculturales</a:t>
            </a:r>
          </a:p>
          <a:p>
            <a:r>
              <a:rPr lang="es-ES" sz="3600">
                <a:latin typeface="Arial" pitchFamily="34" charset="0"/>
              </a:rPr>
              <a:t> </a:t>
            </a:r>
            <a:r>
              <a:rPr lang="es-ES" sz="7200">
                <a:solidFill>
                  <a:schemeClr val="accent2"/>
                </a:solidFill>
                <a:latin typeface="Arial" pitchFamily="34" charset="0"/>
              </a:rPr>
              <a:t>medioambientales</a:t>
            </a:r>
            <a:endParaRPr lang="es-ES" sz="3600">
              <a:solidFill>
                <a:schemeClr val="accent2"/>
              </a:solidFill>
              <a:latin typeface="Arial" pitchFamily="34" charset="0"/>
            </a:endParaRPr>
          </a:p>
          <a:p>
            <a:r>
              <a:rPr lang="es-ES" sz="3600">
                <a:latin typeface="Arial" pitchFamily="34" charset="0"/>
              </a:rPr>
              <a:t> </a:t>
            </a:r>
            <a:r>
              <a:rPr lang="es-ES" sz="4800">
                <a:solidFill>
                  <a:srgbClr val="FF0000"/>
                </a:solidFill>
                <a:latin typeface="Arial" pitchFamily="34" charset="0"/>
              </a:rPr>
              <a:t>de gestión</a:t>
            </a:r>
            <a:endParaRPr lang="es-ES" sz="3600">
              <a:solidFill>
                <a:srgbClr val="FF0000"/>
              </a:solidFill>
              <a:latin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0" y="2332038"/>
            <a:ext cx="9144000" cy="4525962"/>
          </a:xfrm>
        </p:spPr>
        <p:txBody>
          <a:bodyPr/>
          <a:lstStyle/>
          <a:p>
            <a:pPr eaLnBrk="1" hangingPunct="1">
              <a:buFont typeface="Wingdings 3" pitchFamily="18" charset="2"/>
              <a:buNone/>
            </a:pPr>
            <a:r>
              <a:rPr lang="es-ES" sz="3200" smtClean="0"/>
              <a:t>3.Planificación y desarrollo turístico</a:t>
            </a:r>
          </a:p>
          <a:p>
            <a:pPr eaLnBrk="1" hangingPunct="1">
              <a:buFont typeface="Wingdings 3" pitchFamily="18" charset="2"/>
              <a:buNone/>
            </a:pPr>
            <a:r>
              <a:rPr lang="es-ES" smtClean="0"/>
              <a:t>Los Modelos de poblamiento</a:t>
            </a:r>
          </a:p>
          <a:p>
            <a:pPr eaLnBrk="1" hangingPunct="1">
              <a:buFont typeface="Wingdings 3" pitchFamily="18" charset="2"/>
              <a:buNone/>
            </a:pPr>
            <a:r>
              <a:rPr lang="es-ES" sz="2400" smtClean="0"/>
              <a:t>Huella ecológica, impacto ambiental Capacidad de carga</a:t>
            </a:r>
          </a:p>
          <a:p>
            <a:pPr eaLnBrk="1" hangingPunct="1">
              <a:buFont typeface="Wingdings 3" pitchFamily="18" charset="2"/>
              <a:buNone/>
            </a:pPr>
            <a:r>
              <a:rPr lang="es-ES" smtClean="0"/>
              <a:t>Planes Generales de ordenación urbana</a:t>
            </a:r>
          </a:p>
          <a:p>
            <a:pPr eaLnBrk="1" hangingPunct="1">
              <a:buFont typeface="Wingdings 3" pitchFamily="18" charset="2"/>
              <a:buNone/>
            </a:pPr>
            <a:r>
              <a:rPr lang="es-ES" smtClean="0"/>
              <a:t>Agendas locales 21</a:t>
            </a:r>
          </a:p>
          <a:p>
            <a:pPr eaLnBrk="1" hangingPunct="1">
              <a:buFont typeface="Wingdings 3" pitchFamily="18" charset="2"/>
              <a:buNone/>
            </a:pPr>
            <a:r>
              <a:rPr lang="es-ES" smtClean="0"/>
              <a:t>Los museos de Allariz</a:t>
            </a:r>
          </a:p>
          <a:p>
            <a:pPr eaLnBrk="1" hangingPunct="1"/>
            <a:endParaRPr lang="es-ES" smtClean="0"/>
          </a:p>
          <a:p>
            <a:pPr eaLnBrk="1" hangingPunct="1"/>
            <a:endParaRPr lang="es-ES" smtClean="0"/>
          </a:p>
        </p:txBody>
      </p:sp>
      <p:sp>
        <p:nvSpPr>
          <p:cNvPr id="15362" name="Rectangle 2"/>
          <p:cNvSpPr>
            <a:spLocks noGrp="1" noChangeArrowheads="1"/>
          </p:cNvSpPr>
          <p:nvPr>
            <p:ph type="title"/>
          </p:nvPr>
        </p:nvSpPr>
        <p:spPr>
          <a:xfrm>
            <a:off x="0" y="260350"/>
            <a:ext cx="9396536" cy="1800498"/>
          </a:xfrm>
          <a:solidFill>
            <a:srgbClr val="92D050"/>
          </a:solidFill>
        </p:spPr>
        <p:txBody>
          <a:bodyPr>
            <a:normAutofit fontScale="90000"/>
          </a:bodyPr>
          <a:lstStyle/>
          <a:p>
            <a:pPr eaLnBrk="1" fontAlgn="auto" hangingPunct="1">
              <a:spcAft>
                <a:spcPts val="0"/>
              </a:spcAft>
              <a:defRPr/>
            </a:pPr>
            <a:r>
              <a:rPr lang="es-ES" sz="4000" dirty="0" smtClean="0">
                <a:solidFill>
                  <a:schemeClr val="accent2"/>
                </a:solidFill>
              </a:rPr>
              <a:t>Turismo sostenible.</a:t>
            </a:r>
            <a:br>
              <a:rPr lang="es-ES" sz="4000" dirty="0" smtClean="0">
                <a:solidFill>
                  <a:schemeClr val="accent2"/>
                </a:solidFill>
              </a:rPr>
            </a:br>
            <a:r>
              <a:rPr lang="es-ES" sz="4000" dirty="0" smtClean="0">
                <a:solidFill>
                  <a:schemeClr val="accent2"/>
                </a:solidFill>
              </a:rPr>
              <a:t> Políticas medioambientales</a:t>
            </a:r>
            <a:br>
              <a:rPr lang="es-ES" sz="4000" dirty="0" smtClean="0">
                <a:solidFill>
                  <a:schemeClr val="accent2"/>
                </a:solidFill>
              </a:rPr>
            </a:br>
            <a:r>
              <a:rPr lang="es-ES" sz="4000" dirty="0" smtClean="0">
                <a:solidFill>
                  <a:schemeClr val="accent2"/>
                </a:solidFill>
              </a:rPr>
              <a:t> Políticas de gestión.</a:t>
            </a:r>
            <a:r>
              <a:rPr lang="es-ES" sz="4000" dirty="0" smtClean="0"/>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ctrTitle"/>
          </p:nvPr>
        </p:nvSpPr>
        <p:spPr>
          <a:xfrm>
            <a:off x="0" y="0"/>
            <a:ext cx="7772400" cy="1470025"/>
          </a:xfrm>
        </p:spPr>
        <p:txBody>
          <a:bodyPr/>
          <a:lstStyle/>
          <a:p>
            <a:pPr>
              <a:defRPr/>
            </a:pPr>
            <a:r>
              <a:rPr lang="es-ES"/>
              <a:t>Doñana</a:t>
            </a:r>
            <a:br>
              <a:rPr lang="es-ES"/>
            </a:br>
            <a:r>
              <a:rPr lang="es-ES" sz="3600"/>
              <a:t>Plan de desarrollo sostenible</a:t>
            </a:r>
          </a:p>
        </p:txBody>
      </p:sp>
      <p:sp>
        <p:nvSpPr>
          <p:cNvPr id="38915" name="Rectangle 5"/>
          <p:cNvSpPr>
            <a:spLocks noGrp="1" noChangeArrowheads="1"/>
          </p:cNvSpPr>
          <p:nvPr>
            <p:ph type="subTitle" idx="1"/>
          </p:nvPr>
        </p:nvSpPr>
        <p:spPr>
          <a:xfrm>
            <a:off x="685800" y="3611563"/>
            <a:ext cx="7772400" cy="1200150"/>
          </a:xfrm>
        </p:spPr>
        <p:txBody>
          <a:bodyPr/>
          <a:lstStyle/>
          <a:p>
            <a:pPr marR="0"/>
            <a:endParaRPr lang="es-ES_tradnl" smtClean="0"/>
          </a:p>
        </p:txBody>
      </p:sp>
      <p:pic>
        <p:nvPicPr>
          <p:cNvPr id="38916" name="Picture 3" descr="f-05"/>
          <p:cNvPicPr>
            <a:picLocks noGrp="1" noChangeAspect="1" noChangeArrowheads="1"/>
          </p:cNvPicPr>
          <p:nvPr>
            <p:ph sz="half" idx="4294967295"/>
          </p:nvPr>
        </p:nvPicPr>
        <p:blipFill>
          <a:blip r:embed="rId3" cstate="print">
            <a:clrChange>
              <a:clrFrom>
                <a:srgbClr val="F7F9F9"/>
              </a:clrFrom>
              <a:clrTo>
                <a:srgbClr val="F7F9F9">
                  <a:alpha val="0"/>
                </a:srgbClr>
              </a:clrTo>
            </a:clrChange>
          </a:blip>
          <a:srcRect l="1311" r="26553" b="11098"/>
          <a:stretch>
            <a:fillRect/>
          </a:stretch>
        </p:blipFill>
        <p:spPr>
          <a:xfrm>
            <a:off x="0" y="1844675"/>
            <a:ext cx="9144000" cy="5013325"/>
          </a:xfrm>
          <a:noFill/>
        </p:spPr>
      </p:pic>
      <p:pic>
        <p:nvPicPr>
          <p:cNvPr id="38917" name="Picture 7" descr="LinceCabeza"/>
          <p:cNvPicPr>
            <a:picLocks noChangeAspect="1" noChangeArrowheads="1"/>
          </p:cNvPicPr>
          <p:nvPr/>
        </p:nvPicPr>
        <p:blipFill>
          <a:blip r:embed="rId4" cstate="print"/>
          <a:srcRect/>
          <a:stretch>
            <a:fillRect/>
          </a:stretch>
        </p:blipFill>
        <p:spPr bwMode="auto">
          <a:xfrm>
            <a:off x="4857750" y="1484313"/>
            <a:ext cx="4286250" cy="3219450"/>
          </a:xfrm>
          <a:prstGeom prst="rect">
            <a:avLst/>
          </a:prstGeom>
          <a:noFill/>
          <a:ln w="9525">
            <a:noFill/>
            <a:miter lim="800000"/>
            <a:headEnd/>
            <a:tailEnd/>
          </a:ln>
        </p:spPr>
      </p:pic>
      <p:graphicFrame>
        <p:nvGraphicFramePr>
          <p:cNvPr id="6" name="5 Tabla"/>
          <p:cNvGraphicFramePr>
            <a:graphicFrameLocks noGrp="1"/>
          </p:cNvGraphicFramePr>
          <p:nvPr/>
        </p:nvGraphicFramePr>
        <p:xfrm>
          <a:off x="4465638" y="1382713"/>
          <a:ext cx="212525" cy="4092822"/>
        </p:xfrm>
        <a:graphic>
          <a:graphicData uri="http://schemas.openxmlformats.org/drawingml/2006/table">
            <a:tbl>
              <a:tblPr/>
              <a:tblGrid>
                <a:gridCol w="181493"/>
                <a:gridCol w="31032"/>
              </a:tblGrid>
              <a:tr h="0">
                <a:tc>
                  <a:txBody>
                    <a:bodyPr/>
                    <a:lstStyle/>
                    <a:p>
                      <a:r>
                        <a:rPr lang="es-ES" sz="100" b="1">
                          <a:latin typeface="verdana"/>
                        </a:rPr>
                        <a:t> Verde, la Marca de Calidad Turística Ambiental</a:t>
                      </a:r>
                      <a:endParaRPr lang="es-ES" sz="100">
                        <a:latin typeface="verdana"/>
                      </a:endParaRPr>
                    </a:p>
                  </a:txBody>
                  <a:tcPr marL="2816" marR="2816" marT="1408" marB="1408" anchor="ctr">
                    <a:lnL>
                      <a:noFill/>
                    </a:lnL>
                    <a:lnR>
                      <a:noFill/>
                    </a:lnR>
                    <a:lnT>
                      <a:noFill/>
                    </a:lnT>
                    <a:lnB>
                      <a:noFill/>
                    </a:lnB>
                    <a:solidFill>
                      <a:srgbClr val="FFFFFF"/>
                    </a:solidFill>
                  </a:tcPr>
                </a:tc>
                <a:tc>
                  <a:txBody>
                    <a:bodyPr/>
                    <a:lstStyle/>
                    <a:p>
                      <a:endParaRPr lang="es-ES" sz="100"/>
                    </a:p>
                  </a:txBody>
                  <a:tcPr marL="2816" marR="2816" marT="1408" marB="1408">
                    <a:lnL>
                      <a:noFill/>
                    </a:lnL>
                  </a:tcPr>
                </a:tc>
              </a:tr>
              <a:tr h="1912305">
                <a:tc>
                  <a:txBody>
                    <a:bodyPr/>
                    <a:lstStyle/>
                    <a:p>
                      <a:r>
                        <a:rPr lang="es-ES" sz="100">
                          <a:latin typeface="verdana"/>
                        </a:rPr>
                        <a:t> </a:t>
                      </a:r>
                    </a:p>
                  </a:txBody>
                  <a:tcPr marL="2816" marR="2816" marT="1408" marB="1408" anchor="ctr">
                    <a:lnL>
                      <a:noFill/>
                    </a:lnL>
                    <a:lnR>
                      <a:noFill/>
                    </a:lnR>
                    <a:lnT>
                      <a:noFill/>
                    </a:lnT>
                    <a:lnB>
                      <a:noFill/>
                    </a:lnB>
                    <a:solidFill>
                      <a:srgbClr val="FFFFFF"/>
                    </a:solidFill>
                  </a:tcPr>
                </a:tc>
                <a:tc>
                  <a:txBody>
                    <a:bodyPr/>
                    <a:lstStyle/>
                    <a:p>
                      <a:pPr algn="just"/>
                      <a:r>
                        <a:rPr lang="es-ES" sz="100">
                          <a:latin typeface="verdana"/>
                        </a:rPr>
                        <a:t>El </a:t>
                      </a:r>
                      <a:r>
                        <a:rPr lang="es-ES" sz="100" b="1">
                          <a:latin typeface="verdana"/>
                        </a:rPr>
                        <a:t>Instituto para la Calidad Turística Española</a:t>
                      </a:r>
                      <a:r>
                        <a:rPr lang="es-ES" sz="100">
                          <a:latin typeface="verdana"/>
                        </a:rPr>
                        <a:t>, como gestor único de la Marca de Calidad Turística Española, ha desarrollado junto con la Fundación Biodiversidad, una variante de su distintivo "Q", bajo el símbolo </a:t>
                      </a:r>
                      <a:r>
                        <a:rPr lang="es-ES" sz="100" b="1">
                          <a:latin typeface="verdana"/>
                        </a:rPr>
                        <a:t>"Q verde"</a:t>
                      </a:r>
                      <a:r>
                        <a:rPr lang="es-ES" sz="100">
                          <a:latin typeface="verdana"/>
                        </a:rPr>
                        <a:t>. </a:t>
                      </a:r>
                    </a:p>
                  </a:txBody>
                  <a:tcPr marL="2816" marR="2816" marT="1408" marB="1408" anchor="ctr">
                    <a:lnL>
                      <a:noFill/>
                    </a:lnL>
                    <a:lnR>
                      <a:noFill/>
                    </a:lnR>
                    <a:lnB>
                      <a:noFill/>
                    </a:lnB>
                    <a:solidFill>
                      <a:srgbClr val="FFFFFF"/>
                    </a:solidFill>
                  </a:tcPr>
                </a:tc>
              </a:tr>
              <a:tr h="2131981">
                <a:tc>
                  <a:txBody>
                    <a:bodyPr/>
                    <a:lstStyle/>
                    <a:p>
                      <a:r>
                        <a:rPr lang="es-ES" sz="100" b="1">
                          <a:latin typeface="verdana"/>
                        </a:rPr>
                        <a:t>La marca Q Verde</a:t>
                      </a:r>
                      <a:r>
                        <a:rPr lang="es-ES" sz="100">
                          <a:latin typeface="verdana"/>
                        </a:rPr>
                        <a:t>, es un distintivo que se otorgará a aquellas empresas que cumplan los estándares ambientales establecidos en la norma. La novedad del sistema reside en que se adecua el nivel de la oferta al nivel de la demanda, enfocando los conceptos de calidad, competitividad y sostenibilidad. </a:t>
                      </a:r>
                    </a:p>
                  </a:txBody>
                  <a:tcPr marL="2816" marR="2816" marT="1408" marB="1408" anchor="ctr">
                    <a:lnL>
                      <a:noFill/>
                    </a:lnL>
                    <a:lnR>
                      <a:noFill/>
                    </a:lnR>
                    <a:lnT>
                      <a:noFill/>
                    </a:lnT>
                    <a:lnB>
                      <a:noFill/>
                    </a:lnB>
                    <a:solidFill>
                      <a:srgbClr val="FFFFFF"/>
                    </a:solidFill>
                  </a:tcPr>
                </a:tc>
                <a:tc>
                  <a:txBody>
                    <a:bodyPr/>
                    <a:lstStyle/>
                    <a:p>
                      <a:r>
                        <a:rPr lang="es-ES" sz="100" dirty="0">
                          <a:latin typeface="verdana"/>
                        </a:rPr>
                        <a:t>La marca Q Verde aumentará la calidad en el sector, incrementará la competitividad empresarial y convertirá a España en un referente del turismo mundial. Todos estos objetivos se enmarcan en el modelo económico, la coherencia y la protección ambiental.</a:t>
                      </a:r>
                    </a:p>
                  </a:txBody>
                  <a:tcPr marL="2816" marR="2816" marT="1408" marB="1408" anchor="ctr">
                    <a:lnL>
                      <a:noFill/>
                    </a:lnL>
                    <a:lnR>
                      <a:noFill/>
                    </a:lnR>
                    <a:lnT>
                      <a:noFill/>
                    </a:lnT>
                    <a:lnB>
                      <a:noFill/>
                    </a:lnB>
                    <a:solidFill>
                      <a:srgbClr val="FFFFFF"/>
                    </a:solidFill>
                  </a:tcPr>
                </a:tc>
              </a:tr>
            </a:tbl>
          </a:graphicData>
        </a:graphic>
      </p:graphicFrame>
      <p:pic>
        <p:nvPicPr>
          <p:cNvPr id="38928" name="Picture 1" descr="http://www.geoscopio.com/medioambiente/temas/sector_hotelero/imagenes/62.jpg"/>
          <p:cNvPicPr>
            <a:picLocks noChangeAspect="1" noChangeArrowheads="1"/>
          </p:cNvPicPr>
          <p:nvPr/>
        </p:nvPicPr>
        <p:blipFill>
          <a:blip r:embed="rId5" cstate="print"/>
          <a:srcRect/>
          <a:stretch>
            <a:fillRect/>
          </a:stretch>
        </p:blipFill>
        <p:spPr bwMode="auto">
          <a:xfrm>
            <a:off x="0" y="0"/>
            <a:ext cx="1095375" cy="714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cstate="print"/>
          <a:srcRect/>
          <a:stretch>
            <a:fillRect/>
          </a:stretch>
        </p:blipFill>
        <p:spPr bwMode="auto">
          <a:xfrm>
            <a:off x="1187450" y="692150"/>
            <a:ext cx="7956550" cy="58880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23850" y="2284413"/>
            <a:ext cx="8569325" cy="3046412"/>
          </a:xfrm>
          <a:prstGeom prst="rect">
            <a:avLst/>
          </a:prstGeom>
          <a:noFill/>
          <a:ln w="9525">
            <a:noFill/>
            <a:miter lim="800000"/>
            <a:headEnd/>
            <a:tailEnd/>
          </a:ln>
        </p:spPr>
        <p:txBody>
          <a:bodyPr>
            <a:spAutoFit/>
          </a:bodyPr>
          <a:lstStyle/>
          <a:p>
            <a:pPr algn="just"/>
            <a:endParaRPr lang="es-ES" sz="3200" dirty="0">
              <a:latin typeface="Arial" pitchFamily="34" charset="0"/>
            </a:endParaRPr>
          </a:p>
          <a:p>
            <a:pPr algn="just"/>
            <a:r>
              <a:rPr lang="es-ES" sz="3200" dirty="0">
                <a:latin typeface="Arial" pitchFamily="34" charset="0"/>
              </a:rPr>
              <a:t>Igual que los conceptos de Desarrollo Alternativo, Desarrollo </a:t>
            </a:r>
            <a:r>
              <a:rPr lang="es-ES" sz="3200" dirty="0" smtClean="0">
                <a:latin typeface="Arial" pitchFamily="34" charset="0"/>
              </a:rPr>
              <a:t>Sostenible, Desarrollo </a:t>
            </a:r>
            <a:r>
              <a:rPr lang="es-ES" sz="3200" dirty="0">
                <a:latin typeface="Arial" pitchFamily="34" charset="0"/>
              </a:rPr>
              <a:t>Local, entre otros, han evolucionado hasta abarcar diferentes dimensiones, enfoques y consideraciones.</a:t>
            </a:r>
          </a:p>
        </p:txBody>
      </p:sp>
      <p:sp>
        <p:nvSpPr>
          <p:cNvPr id="3" name="2 Título"/>
          <p:cNvSpPr>
            <a:spLocks noGrp="1"/>
          </p:cNvSpPr>
          <p:nvPr>
            <p:ph type="title"/>
          </p:nvPr>
        </p:nvSpPr>
        <p:spPr>
          <a:xfrm>
            <a:off x="0" y="0"/>
            <a:ext cx="9144000" cy="1417638"/>
          </a:xfrm>
          <a:solidFill>
            <a:srgbClr val="92D050"/>
          </a:solidFill>
        </p:spPr>
        <p:txBody>
          <a:bodyPr>
            <a:normAutofit fontScale="90000"/>
          </a:bodyPr>
          <a:lstStyle/>
          <a:p>
            <a:pPr eaLnBrk="1" hangingPunct="1">
              <a:defRPr/>
            </a:pPr>
            <a:r>
              <a:rPr lang="es-ES" sz="4400" dirty="0" smtClean="0">
                <a:latin typeface="Arial" pitchFamily="34" charset="0"/>
              </a:rPr>
              <a:t/>
            </a:r>
            <a:br>
              <a:rPr lang="es-ES" sz="4400" dirty="0" smtClean="0">
                <a:latin typeface="Arial" pitchFamily="34" charset="0"/>
              </a:rPr>
            </a:br>
            <a:r>
              <a:rPr lang="es-ES" sz="4400" dirty="0" smtClean="0">
                <a:latin typeface="Arial" pitchFamily="34" charset="0"/>
              </a:rPr>
              <a:t>Relaciones entre turismo sostenible y desarrollo.</a:t>
            </a:r>
            <a:br>
              <a:rPr lang="es-ES" sz="4400" dirty="0" smtClean="0">
                <a:latin typeface="Arial" pitchFamily="34" charset="0"/>
              </a:rPr>
            </a:br>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0" y="0"/>
            <a:ext cx="9144000" cy="5697538"/>
          </a:xfrm>
          <a:prstGeom prst="rect">
            <a:avLst/>
          </a:prstGeom>
          <a:noFill/>
          <a:ln w="9525">
            <a:noFill/>
            <a:miter lim="800000"/>
            <a:headEnd/>
            <a:tailEnd/>
          </a:ln>
        </p:spPr>
        <p:txBody>
          <a:bodyPr>
            <a:spAutoFit/>
          </a:bodyPr>
          <a:lstStyle/>
          <a:p>
            <a:pPr algn="r"/>
            <a:r>
              <a:rPr lang="es-ES" sz="4800">
                <a:latin typeface="Arial" pitchFamily="34" charset="0"/>
              </a:rPr>
              <a:t>El </a:t>
            </a:r>
            <a:r>
              <a:rPr lang="es-ES" sz="4800" i="1">
                <a:latin typeface="Arial" pitchFamily="34" charset="0"/>
              </a:rPr>
              <a:t>turismo sostenible</a:t>
            </a:r>
          </a:p>
          <a:p>
            <a:endParaRPr lang="es-ES" sz="3200">
              <a:latin typeface="Arial" pitchFamily="34" charset="0"/>
            </a:endParaRPr>
          </a:p>
          <a:p>
            <a:endParaRPr lang="es-ES" sz="3200">
              <a:latin typeface="Arial" pitchFamily="34" charset="0"/>
            </a:endParaRPr>
          </a:p>
          <a:p>
            <a:pPr algn="ctr"/>
            <a:r>
              <a:rPr lang="es-ES" sz="3200">
                <a:latin typeface="Arial" pitchFamily="34" charset="0"/>
              </a:rPr>
              <a:t>En los años setenta numerosos estudiosos</a:t>
            </a:r>
          </a:p>
          <a:p>
            <a:pPr algn="ctr"/>
            <a:r>
              <a:rPr lang="es-ES" sz="3200">
                <a:latin typeface="Arial" pitchFamily="34" charset="0"/>
              </a:rPr>
              <a:t>como Ash y Turner (1976) presentaron</a:t>
            </a:r>
          </a:p>
          <a:p>
            <a:pPr algn="ctr"/>
            <a:r>
              <a:rPr lang="es-ES" sz="3200">
                <a:latin typeface="Arial" pitchFamily="34" charset="0"/>
              </a:rPr>
              <a:t>evidencias de la magnitud y complejidad</a:t>
            </a:r>
          </a:p>
          <a:p>
            <a:pPr algn="ctr"/>
            <a:r>
              <a:rPr lang="es-ES" sz="3200">
                <a:latin typeface="Arial" pitchFamily="34" charset="0"/>
              </a:rPr>
              <a:t>de impactos negativos producidos por el</a:t>
            </a:r>
          </a:p>
          <a:p>
            <a:pPr algn="ctr"/>
            <a:r>
              <a:rPr lang="es-ES" sz="3200">
                <a:latin typeface="Arial" pitchFamily="34" charset="0"/>
              </a:rPr>
              <a:t>Turismo. Como respuesta han surgido</a:t>
            </a:r>
          </a:p>
          <a:p>
            <a:pPr algn="ctr"/>
            <a:r>
              <a:rPr lang="es-ES" sz="3200">
                <a:latin typeface="Arial" pitchFamily="34" charset="0"/>
              </a:rPr>
              <a:t>nuevas tendencias más sensibles y</a:t>
            </a:r>
          </a:p>
          <a:p>
            <a:pPr algn="ctr"/>
            <a:r>
              <a:rPr lang="es-ES" sz="3200">
                <a:latin typeface="Arial" pitchFamily="34" charset="0"/>
              </a:rPr>
              <a:t>responsables con las comunidades y el</a:t>
            </a:r>
          </a:p>
          <a:p>
            <a:pPr algn="ctr"/>
            <a:r>
              <a:rPr lang="es-ES" sz="3200">
                <a:latin typeface="Arial" pitchFamily="34" charset="0"/>
              </a:rPr>
              <a:t>medio ambiente.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1233</TotalTime>
  <Words>2419</Words>
  <Application>Microsoft Office PowerPoint</Application>
  <PresentationFormat>Presentación en pantalla (4:3)</PresentationFormat>
  <Paragraphs>411</Paragraphs>
  <Slides>65</Slides>
  <Notes>65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65</vt:i4>
      </vt:variant>
    </vt:vector>
  </HeadingPairs>
  <TitlesOfParts>
    <vt:vector size="67" baseType="lpstr">
      <vt:lpstr>Concurrencia</vt:lpstr>
      <vt:lpstr>Documento</vt:lpstr>
      <vt:lpstr>Diapositiva 1</vt:lpstr>
      <vt:lpstr> ANALISIS DE LA GESTIÓN DEL DESTINO </vt:lpstr>
      <vt:lpstr>Ahora que hacemos</vt:lpstr>
      <vt:lpstr>1.Desarrollo sostenible y turismo de calidad</vt:lpstr>
      <vt:lpstr>DESARROLLO SOSTENIBLE Y TURISMO</vt:lpstr>
      <vt:lpstr>Diapositiva 6</vt:lpstr>
      <vt:lpstr>Diapositiva 7</vt:lpstr>
      <vt:lpstr> Relaciones entre turismo sostenible y desarrollo. </vt:lpstr>
      <vt:lpstr>Diapositiva 9</vt:lpstr>
      <vt:lpstr>Diapositiva 10</vt:lpstr>
      <vt:lpstr>Diapositiva 11</vt:lpstr>
      <vt:lpstr>Diapositiva 12</vt:lpstr>
      <vt:lpstr>Turismo de calidad</vt:lpstr>
      <vt:lpstr>Diapositiva 14</vt:lpstr>
      <vt:lpstr>Diapositiva 15</vt:lpstr>
      <vt:lpstr>Calidad turítica</vt:lpstr>
      <vt:lpstr>Diapositiva 17</vt:lpstr>
      <vt:lpstr>Certificación de la Etiqueta.</vt:lpstr>
      <vt:lpstr>Certificación acreditadas http://www.fvq.es/index.php?Id=60</vt:lpstr>
      <vt:lpstr>Familia ISO 14000  </vt:lpstr>
      <vt:lpstr>Diapositiva 21</vt:lpstr>
      <vt:lpstr>La “Q” de Calidad Turística </vt:lpstr>
      <vt:lpstr>jueves 17 de noviembre de 2011 http://ociotur.blogspot.com/2011/11/lopesan-meloneras-golf-se-convierte-en.html  </vt:lpstr>
      <vt:lpstr>Q de Calidad El Huerto - Montellano - Sevilla</vt:lpstr>
      <vt:lpstr>Q de Calidad Casa Abuela Clotilde </vt:lpstr>
      <vt:lpstr>En la actualidad hay 2277 establecimientos certificados con la “Q” de Calidad Turística</vt:lpstr>
      <vt:lpstr> Normas "Q" de Calidad del Instituto de la Calidad Turística Española (ICTE). </vt:lpstr>
      <vt:lpstr>Q Verde</vt:lpstr>
      <vt:lpstr>Sostenibilidad competitiva</vt:lpstr>
      <vt:lpstr>Turismo sostenible y negocio</vt:lpstr>
      <vt:lpstr>Diapositiva 31</vt:lpstr>
      <vt:lpstr>Demanda del turista</vt:lpstr>
      <vt:lpstr>2.Categorias del turismo sostenible</vt:lpstr>
      <vt:lpstr>Diapositiva 34</vt:lpstr>
      <vt:lpstr>Diapositiva 35</vt:lpstr>
      <vt:lpstr>Diapositiva 36</vt:lpstr>
      <vt:lpstr>Diapositiva 37</vt:lpstr>
      <vt:lpstr>Diapositiva 38</vt:lpstr>
      <vt:lpstr>Diapositiva 39</vt:lpstr>
      <vt:lpstr>Desarrollo local, turismo, y sostenibilidad </vt:lpstr>
      <vt:lpstr>J U S T I F I C A C I O N</vt:lpstr>
      <vt:lpstr>Turismo en el espacio rural</vt:lpstr>
      <vt:lpstr>Organización de la Red</vt:lpstr>
      <vt:lpstr>¿Qué es el Agroturismo?</vt:lpstr>
      <vt:lpstr>Agroturismo</vt:lpstr>
      <vt:lpstr>Diapositiva 46</vt:lpstr>
      <vt:lpstr>Diapositiva 47</vt:lpstr>
      <vt:lpstr>Diapositiva 48</vt:lpstr>
      <vt:lpstr>Diapositiva 49</vt:lpstr>
      <vt:lpstr>¿Qué es el turismo rural comunitario?</vt:lpstr>
      <vt:lpstr>Retos del Turismo Rural Comunitario</vt:lpstr>
      <vt:lpstr>Diapositiva 52</vt:lpstr>
      <vt:lpstr>Diapositiva 53</vt:lpstr>
      <vt:lpstr>Diapositiva 54</vt:lpstr>
      <vt:lpstr>Diapositiva 55</vt:lpstr>
      <vt:lpstr>Diapositiva 56</vt:lpstr>
      <vt:lpstr>Diapositiva 57</vt:lpstr>
      <vt:lpstr>Diapositiva 58</vt:lpstr>
      <vt:lpstr>Diapositiva 59</vt:lpstr>
      <vt:lpstr>Diapositiva 60</vt:lpstr>
      <vt:lpstr>Serena y Siberia Extremeña</vt:lpstr>
      <vt:lpstr>Diapositiva 62</vt:lpstr>
      <vt:lpstr>Diapositiva 63</vt:lpstr>
      <vt:lpstr>Turismo sostenible.  Políticas medioambientales  Políticas de gestión. </vt:lpstr>
      <vt:lpstr>Doñana Plan de desarrollo sostenible</vt:lpstr>
    </vt:vector>
  </TitlesOfParts>
  <Company>Departamento de Historia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Juan Antonio Márquez</dc:creator>
  <cp:lastModifiedBy>ANTONIO</cp:lastModifiedBy>
  <cp:revision>83</cp:revision>
  <dcterms:created xsi:type="dcterms:W3CDTF">2008-12-05T13:54:10Z</dcterms:created>
  <dcterms:modified xsi:type="dcterms:W3CDTF">2012-12-08T06:53:03Z</dcterms:modified>
</cp:coreProperties>
</file>