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59" r:id="rId3"/>
    <p:sldId id="258" r:id="rId4"/>
    <p:sldId id="264" r:id="rId5"/>
    <p:sldId id="305" r:id="rId6"/>
    <p:sldId id="306" r:id="rId7"/>
    <p:sldId id="307" r:id="rId8"/>
    <p:sldId id="279" r:id="rId9"/>
    <p:sldId id="280" r:id="rId10"/>
    <p:sldId id="277" r:id="rId11"/>
    <p:sldId id="278" r:id="rId12"/>
    <p:sldId id="265" r:id="rId13"/>
    <p:sldId id="266" r:id="rId14"/>
    <p:sldId id="267" r:id="rId15"/>
    <p:sldId id="273" r:id="rId16"/>
    <p:sldId id="274" r:id="rId17"/>
    <p:sldId id="275" r:id="rId18"/>
    <p:sldId id="276" r:id="rId19"/>
    <p:sldId id="268" r:id="rId20"/>
    <p:sldId id="269" r:id="rId21"/>
    <p:sldId id="270" r:id="rId22"/>
    <p:sldId id="271" r:id="rId23"/>
    <p:sldId id="304" r:id="rId24"/>
    <p:sldId id="302" r:id="rId25"/>
    <p:sldId id="303" r:id="rId26"/>
  </p:sldIdLst>
  <p:sldSz cx="9144000" cy="6858000" type="screen4x3"/>
  <p:notesSz cx="6858000" cy="9144000"/>
  <p:defaultTextStyle>
    <a:defPPr>
      <a:defRPr lang="es-E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an Antonio Márquez" initials="J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D74A"/>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67" autoAdjust="0"/>
    <p:restoredTop sz="86460" autoAdjust="0"/>
  </p:normalViewPr>
  <p:slideViewPr>
    <p:cSldViewPr>
      <p:cViewPr>
        <p:scale>
          <a:sx n="66" d="100"/>
          <a:sy n="66" d="100"/>
        </p:scale>
        <p:origin x="-1786" y="-2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8-05-15T13:01:37" idx="1">
    <p:pos x="10" y="10"/>
    <p:text/>
  </p:cm>
  <p:cm authorId="0" dt="2008-05-15T13:01:51.828" idx="2">
    <p:pos x="146" y="146"/>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s-ES_tradnl" dirty="0"/>
          </a:p>
        </p:txBody>
      </p:sp>
      <p:sp>
        <p:nvSpPr>
          <p:cNvPr id="78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_tradnl" dirty="0"/>
          </a:p>
        </p:txBody>
      </p:sp>
      <p:sp>
        <p:nvSpPr>
          <p:cNvPr id="78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s-ES_tradnl" dirty="0"/>
          </a:p>
        </p:txBody>
      </p:sp>
      <p:sp>
        <p:nvSpPr>
          <p:cNvPr id="78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0315757B-F407-462B-B1CC-2A9B130EB0F8}" type="slidenum">
              <a:rPr lang="es-ES_tradnl"/>
              <a:pPr/>
              <a:t>‹Nº›</a:t>
            </a:fld>
            <a:endParaRPr lang="es-ES_tradnl"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s-ES"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s-E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B2B0F975-42D5-4920-A0F7-B6EC7C1C628E}" type="slidenum">
              <a:rPr lang="es-ES"/>
              <a:pPr/>
              <a:t>‹Nº›</a:t>
            </a:fld>
            <a:endParaRPr lang="es-E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207B47-2A7B-4FA8-8F66-867DB6C17391}" type="slidenum">
              <a:rPr lang="es-ES"/>
              <a:pPr/>
              <a:t>2</a:t>
            </a:fld>
            <a:endParaRPr lang="es-E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C2437-CB86-42E7-AE51-119A86C82ED5}" type="slidenum">
              <a:rPr lang="es-ES"/>
              <a:pPr/>
              <a:t>3</a:t>
            </a:fld>
            <a:endParaRPr lang="es-E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E2636B-8022-462D-B04F-D7382C18C059}" type="slidenum">
              <a:rPr lang="es-ES"/>
              <a:pPr/>
              <a:t>4</a:t>
            </a:fld>
            <a:endParaRPr lang="es-E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5AC7AB76-C883-4041-BB10-7AEEB046E962}" type="slidenum">
              <a:rPr lang="es-ES"/>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02E9D32F-2993-42D8-8546-4A351B1AE6B5}" type="slidenum">
              <a:rPr lang="es-ES"/>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17581500-C830-491D-9231-9040E63E781E}" type="slidenum">
              <a:rPr lang="es-ES"/>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D56AC2BC-5235-4177-B71C-367A2104CBA3}" type="slidenum">
              <a:rPr lang="es-ES"/>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9F751703-8F42-44BE-9A09-470665845BE4}" type="slidenum">
              <a:rPr lang="es-ES"/>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F1BD606B-3B25-4931-A915-AAB0FCFB574D}" type="slidenum">
              <a:rPr lang="es-ES"/>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dirty="0"/>
          </a:p>
        </p:txBody>
      </p:sp>
      <p:sp>
        <p:nvSpPr>
          <p:cNvPr id="8" name="7 Marcador de pie de página"/>
          <p:cNvSpPr>
            <a:spLocks noGrp="1"/>
          </p:cNvSpPr>
          <p:nvPr>
            <p:ph type="ftr" sz="quarter" idx="11"/>
          </p:nvPr>
        </p:nvSpPr>
        <p:spPr/>
        <p:txBody>
          <a:bodyPr/>
          <a:lstStyle>
            <a:lvl1pPr>
              <a:defRPr/>
            </a:lvl1pPr>
          </a:lstStyle>
          <a:p>
            <a:endParaRPr lang="es-ES" dirty="0"/>
          </a:p>
        </p:txBody>
      </p:sp>
      <p:sp>
        <p:nvSpPr>
          <p:cNvPr id="9" name="8 Marcador de número de diapositiva"/>
          <p:cNvSpPr>
            <a:spLocks noGrp="1"/>
          </p:cNvSpPr>
          <p:nvPr>
            <p:ph type="sldNum" sz="quarter" idx="12"/>
          </p:nvPr>
        </p:nvSpPr>
        <p:spPr/>
        <p:txBody>
          <a:bodyPr/>
          <a:lstStyle>
            <a:lvl1pPr>
              <a:defRPr/>
            </a:lvl1pPr>
          </a:lstStyle>
          <a:p>
            <a:fld id="{BA5D6456-8CC9-4DEE-A74D-E9B7798802F1}" type="slidenum">
              <a:rPr lang="es-ES"/>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dirty="0"/>
          </a:p>
        </p:txBody>
      </p:sp>
      <p:sp>
        <p:nvSpPr>
          <p:cNvPr id="4" name="3 Marcador de pie de página"/>
          <p:cNvSpPr>
            <a:spLocks noGrp="1"/>
          </p:cNvSpPr>
          <p:nvPr>
            <p:ph type="ftr" sz="quarter" idx="11"/>
          </p:nvPr>
        </p:nvSpPr>
        <p:spPr/>
        <p:txBody>
          <a:bodyPr/>
          <a:lstStyle>
            <a:lvl1pPr>
              <a:defRPr/>
            </a:lvl1pPr>
          </a:lstStyle>
          <a:p>
            <a:endParaRPr lang="es-ES" dirty="0"/>
          </a:p>
        </p:txBody>
      </p:sp>
      <p:sp>
        <p:nvSpPr>
          <p:cNvPr id="5" name="4 Marcador de número de diapositiva"/>
          <p:cNvSpPr>
            <a:spLocks noGrp="1"/>
          </p:cNvSpPr>
          <p:nvPr>
            <p:ph type="sldNum" sz="quarter" idx="12"/>
          </p:nvPr>
        </p:nvSpPr>
        <p:spPr/>
        <p:txBody>
          <a:bodyPr/>
          <a:lstStyle>
            <a:lvl1pPr>
              <a:defRPr/>
            </a:lvl1pPr>
          </a:lstStyle>
          <a:p>
            <a:fld id="{F4C12744-6B5A-4C3B-9D9B-724D78305504}" type="slidenum">
              <a:rPr lang="es-ES"/>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dirty="0"/>
          </a:p>
        </p:txBody>
      </p:sp>
      <p:sp>
        <p:nvSpPr>
          <p:cNvPr id="3" name="2 Marcador de pie de página"/>
          <p:cNvSpPr>
            <a:spLocks noGrp="1"/>
          </p:cNvSpPr>
          <p:nvPr>
            <p:ph type="ftr" sz="quarter" idx="11"/>
          </p:nvPr>
        </p:nvSpPr>
        <p:spPr/>
        <p:txBody>
          <a:bodyPr/>
          <a:lstStyle>
            <a:lvl1pPr>
              <a:defRPr/>
            </a:lvl1pPr>
          </a:lstStyle>
          <a:p>
            <a:endParaRPr lang="es-ES" dirty="0"/>
          </a:p>
        </p:txBody>
      </p:sp>
      <p:sp>
        <p:nvSpPr>
          <p:cNvPr id="4" name="3 Marcador de número de diapositiva"/>
          <p:cNvSpPr>
            <a:spLocks noGrp="1"/>
          </p:cNvSpPr>
          <p:nvPr>
            <p:ph type="sldNum" sz="quarter" idx="12"/>
          </p:nvPr>
        </p:nvSpPr>
        <p:spPr/>
        <p:txBody>
          <a:bodyPr/>
          <a:lstStyle>
            <a:lvl1pPr>
              <a:defRPr/>
            </a:lvl1pPr>
          </a:lstStyle>
          <a:p>
            <a:fld id="{9518A134-BBDC-46BE-91AC-14A3CB4492B2}" type="slidenum">
              <a:rPr lang="es-ES"/>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EF0DAF02-AA8E-41CE-B8EB-4E2CA5707CC5}" type="slidenum">
              <a:rPr lang="es-ES"/>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F31392BB-E43D-4F41-91E1-CD49B5D0DF32}" type="slidenum">
              <a:rPr lang="es-ES"/>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s-E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s-E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12D917F-EAC8-4549-AA0F-76EFF205B504}" type="slidenum">
              <a:rPr lang="es-ES"/>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panoramio.com/photos/original/4991937.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es.wikipedia.org/wiki/Sal_mald%C3%B3n" TargetMode="External"/><Relationship Id="rId3" Type="http://schemas.openxmlformats.org/officeDocument/2006/relationships/hyperlink" Target="http://es.wikipedia.org/wiki/Breta%C3%B1a" TargetMode="External"/><Relationship Id="rId7" Type="http://schemas.openxmlformats.org/officeDocument/2006/relationships/hyperlink" Target="http://es.wikipedia.org/wiki/Atl%C3%A1ntico" TargetMode="External"/><Relationship Id="rId2" Type="http://schemas.openxmlformats.org/officeDocument/2006/relationships/hyperlink" Target="http://es.wikipedia.org/wiki/Sal_marina" TargetMode="External"/><Relationship Id="rId1" Type="http://schemas.openxmlformats.org/officeDocument/2006/relationships/slideLayout" Target="../slideLayouts/slideLayout2.xml"/><Relationship Id="rId6" Type="http://schemas.openxmlformats.org/officeDocument/2006/relationships/hyperlink" Target="http://es.wikipedia.org/wiki/Salina" TargetMode="External"/><Relationship Id="rId5" Type="http://schemas.openxmlformats.org/officeDocument/2006/relationships/hyperlink" Target="http://es.wikipedia.org/w/index.php?title=Gu%C3%A9rande&amp;action=edit&amp;redlink=1" TargetMode="External"/><Relationship Id="rId10" Type="http://schemas.openxmlformats.org/officeDocument/2006/relationships/hyperlink" Target="http://es.wikipedia.org/wiki/Essex" TargetMode="External"/><Relationship Id="rId4" Type="http://schemas.openxmlformats.org/officeDocument/2006/relationships/hyperlink" Target="http://es.wikipedia.org/wiki/Francia" TargetMode="External"/><Relationship Id="rId9" Type="http://schemas.openxmlformats.org/officeDocument/2006/relationships/hyperlink" Target="http://es.wikipedia.org/wiki/Gastronom%C3%ADa_de_Inglaterr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pload.wikimedia.org/wikipedia/commons/e/ef/Location_Gu%C3%A9rande.sv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66.102.9.104/translate_c?hl=es&amp;sl=en&amp;u=http://fr.wikipedia.org/wiki/Phyloxera&amp;prev=/search?q=Guerande,+wikipedia&amp;hl=es&amp;rlz=1T4GGLR_esES266ES267" TargetMode="External"/><Relationship Id="rId2" Type="http://schemas.openxmlformats.org/officeDocument/2006/relationships/hyperlink" Target="http://66.102.9.104/translate_c?hl=es&amp;sl=en&amp;u=http://fr.wikipedia.org/wiki/Bretagne&amp;prev=/search?q=Guerande,+wikipedia&amp;hl=es&amp;rlz=1T4GGLR_esES266ES267" TargetMode="External"/><Relationship Id="rId1" Type="http://schemas.openxmlformats.org/officeDocument/2006/relationships/slideLayout" Target="../slideLayouts/slideLayout2.xml"/><Relationship Id="rId4" Type="http://schemas.openxmlformats.org/officeDocument/2006/relationships/hyperlink" Target="http://66.102.9.104/translate_c?hl=es&amp;sl=en&amp;u=http://fr.wikipedia.org/wiki/Noah_(c%C3%A9page)&amp;prev=/search?q=Guerande,+wikipedia&amp;hl=es&amp;rlz=1T4GGLR_esES266ES26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14290"/>
            <a:ext cx="9144000" cy="3714776"/>
          </a:xfrm>
        </p:spPr>
        <p:txBody>
          <a:bodyPr/>
          <a:lstStyle/>
          <a:p>
            <a:pPr algn="l"/>
            <a:r>
              <a:rPr lang="es-ES_tradnl" sz="3200" dirty="0" smtClean="0">
                <a:solidFill>
                  <a:srgbClr val="3333FF"/>
                </a:solidFill>
              </a:rPr>
              <a:t/>
            </a:r>
            <a:br>
              <a:rPr lang="es-ES_tradnl" sz="3200" dirty="0" smtClean="0">
                <a:solidFill>
                  <a:srgbClr val="3333FF"/>
                </a:solidFill>
              </a:rPr>
            </a:br>
            <a:r>
              <a:rPr lang="es-ES_tradnl" sz="3200" b="1" dirty="0" smtClean="0">
                <a:solidFill>
                  <a:srgbClr val="FF0000"/>
                </a:solidFill>
              </a:rPr>
              <a:t>ESTRATEGIAS DE GLOCALIZACION</a:t>
            </a:r>
            <a:r>
              <a:rPr lang="es-ES_tradnl" sz="3200" dirty="0" smtClean="0">
                <a:solidFill>
                  <a:srgbClr val="3333FF"/>
                </a:solidFill>
              </a:rPr>
              <a:t/>
            </a:r>
            <a:br>
              <a:rPr lang="es-ES_tradnl" sz="3200" dirty="0" smtClean="0">
                <a:solidFill>
                  <a:srgbClr val="3333FF"/>
                </a:solidFill>
              </a:rPr>
            </a:br>
            <a:r>
              <a:rPr lang="es-ES_tradnl" sz="3200" dirty="0" smtClean="0">
                <a:solidFill>
                  <a:srgbClr val="3333FF"/>
                </a:solidFill>
              </a:rPr>
              <a:t>Factor </a:t>
            </a:r>
            <a:r>
              <a:rPr lang="es-ES_tradnl" sz="3200" dirty="0">
                <a:solidFill>
                  <a:srgbClr val="3333FF"/>
                </a:solidFill>
              </a:rPr>
              <a:t>Timonel: Recursos naturales</a:t>
            </a:r>
            <a:br>
              <a:rPr lang="es-ES_tradnl" sz="3200" dirty="0">
                <a:solidFill>
                  <a:srgbClr val="3333FF"/>
                </a:solidFill>
              </a:rPr>
            </a:br>
            <a:r>
              <a:rPr lang="es-ES_tradnl" sz="3200" dirty="0">
                <a:solidFill>
                  <a:srgbClr val="3333FF"/>
                </a:solidFill>
              </a:rPr>
              <a:t>Perfil: Paisajes y calidad de </a:t>
            </a:r>
            <a:r>
              <a:rPr lang="es-ES_tradnl" sz="3200" dirty="0" smtClean="0">
                <a:solidFill>
                  <a:srgbClr val="3333FF"/>
                </a:solidFill>
              </a:rPr>
              <a:t>vida</a:t>
            </a:r>
            <a:br>
              <a:rPr lang="es-ES_tradnl" sz="3200" dirty="0" smtClean="0">
                <a:solidFill>
                  <a:srgbClr val="3333FF"/>
                </a:solidFill>
              </a:rPr>
            </a:br>
            <a:r>
              <a:rPr lang="es-ES_tradnl" sz="3200" b="1" dirty="0" smtClean="0">
                <a:solidFill>
                  <a:srgbClr val="3333FF"/>
                </a:solidFill>
              </a:rPr>
              <a:t>Imagen</a:t>
            </a:r>
            <a:r>
              <a:rPr lang="es-ES_tradnl" sz="3200" b="1" dirty="0">
                <a:solidFill>
                  <a:srgbClr val="3333FF"/>
                </a:solidFill>
              </a:rPr>
              <a:t>: Territorios mejorados</a:t>
            </a:r>
            <a:br>
              <a:rPr lang="es-ES_tradnl" sz="3200" b="1" dirty="0">
                <a:solidFill>
                  <a:srgbClr val="3333FF"/>
                </a:solidFill>
              </a:rPr>
            </a:br>
            <a:r>
              <a:rPr lang="es-ES_tradnl" sz="2800" b="1" dirty="0" smtClean="0">
                <a:solidFill>
                  <a:srgbClr val="3333FF"/>
                </a:solidFill>
              </a:rPr>
              <a:t>Sal de </a:t>
            </a:r>
            <a:r>
              <a:rPr lang="es-ES_tradnl" sz="2800" b="1" dirty="0" err="1" smtClean="0">
                <a:solidFill>
                  <a:srgbClr val="3333FF"/>
                </a:solidFill>
              </a:rPr>
              <a:t>Guerande</a:t>
            </a:r>
            <a:r>
              <a:rPr lang="es-ES_tradnl" sz="2800" b="1" dirty="0" smtClean="0">
                <a:solidFill>
                  <a:srgbClr val="3333FF"/>
                </a:solidFill>
              </a:rPr>
              <a:t>, Sal de </a:t>
            </a:r>
            <a:r>
              <a:rPr lang="es-ES_tradnl" sz="2800" b="1" dirty="0" err="1" smtClean="0">
                <a:solidFill>
                  <a:srgbClr val="3333FF"/>
                </a:solidFill>
              </a:rPr>
              <a:t>Maldon</a:t>
            </a:r>
            <a:r>
              <a:rPr lang="es-ES_tradnl" sz="2800" b="1" dirty="0" smtClean="0">
                <a:solidFill>
                  <a:srgbClr val="3333FF"/>
                </a:solidFill>
              </a:rPr>
              <a:t>, Castro </a:t>
            </a:r>
            <a:r>
              <a:rPr lang="es-ES_tradnl" sz="2800" b="1" dirty="0" err="1" smtClean="0">
                <a:solidFill>
                  <a:srgbClr val="3333FF"/>
                </a:solidFill>
              </a:rPr>
              <a:t>Marim</a:t>
            </a:r>
            <a:r>
              <a:rPr lang="es-ES_tradnl" sz="2800" b="1" dirty="0" smtClean="0">
                <a:solidFill>
                  <a:srgbClr val="3333FF"/>
                </a:solidFill>
              </a:rPr>
              <a:t> </a:t>
            </a:r>
            <a:br>
              <a:rPr lang="es-ES_tradnl" sz="2800" b="1" dirty="0" smtClean="0">
                <a:solidFill>
                  <a:srgbClr val="3333FF"/>
                </a:solidFill>
              </a:rPr>
            </a:br>
            <a:r>
              <a:rPr lang="es-ES_tradnl" sz="2800" b="1" dirty="0" smtClean="0">
                <a:solidFill>
                  <a:srgbClr val="3333FF"/>
                </a:solidFill>
              </a:rPr>
              <a:t>GASTRONOMIA</a:t>
            </a:r>
            <a:br>
              <a:rPr lang="es-ES_tradnl" sz="2800" b="1" dirty="0" smtClean="0">
                <a:solidFill>
                  <a:srgbClr val="3333FF"/>
                </a:solidFill>
              </a:rPr>
            </a:br>
            <a:r>
              <a:rPr lang="es-ES_tradnl" sz="2800" b="1" dirty="0" smtClean="0">
                <a:solidFill>
                  <a:srgbClr val="3333FF"/>
                </a:solidFill>
              </a:rPr>
              <a:t>HALOTERAPIA</a:t>
            </a:r>
            <a:r>
              <a:rPr lang="es-ES_tradnl" sz="2800" b="1" dirty="0" smtClean="0">
                <a:solidFill>
                  <a:srgbClr val="3333FF"/>
                </a:solidFill>
              </a:rPr>
              <a:t/>
            </a:r>
            <a:br>
              <a:rPr lang="es-ES_tradnl" sz="2800" b="1" dirty="0" smtClean="0">
                <a:solidFill>
                  <a:srgbClr val="3333FF"/>
                </a:solidFill>
              </a:rPr>
            </a:br>
            <a:endParaRPr lang="es-ES" sz="3200" b="1" dirty="0">
              <a:solidFill>
                <a:srgbClr val="3333FF"/>
              </a:solidFill>
            </a:endParaRPr>
          </a:p>
        </p:txBody>
      </p:sp>
      <p:sp>
        <p:nvSpPr>
          <p:cNvPr id="3075" name="Rectangle 3"/>
          <p:cNvSpPr>
            <a:spLocks noGrp="1" noChangeArrowheads="1"/>
          </p:cNvSpPr>
          <p:nvPr>
            <p:ph type="subTitle" idx="1"/>
          </p:nvPr>
        </p:nvSpPr>
        <p:spPr>
          <a:xfrm>
            <a:off x="2555875" y="4508500"/>
            <a:ext cx="6400800" cy="1752600"/>
          </a:xfrm>
        </p:spPr>
        <p:txBody>
          <a:bodyPr/>
          <a:lstStyle/>
          <a:p>
            <a:pPr algn="l"/>
            <a:r>
              <a:rPr lang="es-ES" b="1" dirty="0" smtClean="0">
                <a:solidFill>
                  <a:srgbClr val="FF0000"/>
                </a:solidFill>
              </a:rPr>
              <a:t>Máster Empresas turísticas</a:t>
            </a:r>
          </a:p>
          <a:p>
            <a:endParaRPr lang="es-ES" sz="2000" b="1" dirty="0">
              <a:solidFill>
                <a:schemeClr val="accent2"/>
              </a:solidFill>
            </a:endParaRPr>
          </a:p>
          <a:p>
            <a:endParaRPr lang="es-ES" sz="1400" dirty="0"/>
          </a:p>
          <a:p>
            <a:pPr algn="r"/>
            <a:endParaRPr lang="es-ES" sz="1400" dirty="0" smtClean="0"/>
          </a:p>
          <a:p>
            <a:pPr algn="r"/>
            <a:r>
              <a:rPr lang="es-ES" sz="1400" dirty="0" smtClean="0"/>
              <a:t>Juan </a:t>
            </a:r>
            <a:r>
              <a:rPr lang="es-ES" sz="1400" dirty="0"/>
              <a:t>A. Márquez </a:t>
            </a:r>
          </a:p>
        </p:txBody>
      </p:sp>
      <p:pic>
        <p:nvPicPr>
          <p:cNvPr id="3076" name="Picture 4" descr="LOGOIDL"/>
          <p:cNvPicPr>
            <a:picLocks noChangeAspect="1" noChangeArrowheads="1"/>
          </p:cNvPicPr>
          <p:nvPr/>
        </p:nvPicPr>
        <p:blipFill>
          <a:blip r:embed="rId2" cstate="print"/>
          <a:srcRect/>
          <a:stretch>
            <a:fillRect/>
          </a:stretch>
        </p:blipFill>
        <p:spPr bwMode="auto">
          <a:xfrm>
            <a:off x="323850" y="4868863"/>
            <a:ext cx="2051050" cy="18256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p:txBody>
          <a:bodyPr/>
          <a:lstStyle/>
          <a:p>
            <a:endParaRPr lang="es-ES_tradnl"/>
          </a:p>
        </p:txBody>
      </p:sp>
      <p:pic>
        <p:nvPicPr>
          <p:cNvPr id="31748" name="Picture 4" descr="1Guerande"/>
          <p:cNvPicPr>
            <a:picLocks noChangeAspect="1" noChangeArrowheads="1"/>
          </p:cNvPicPr>
          <p:nvPr/>
        </p:nvPicPr>
        <p:blipFill>
          <a:blip r:embed="rId2" cstate="print"/>
          <a:srcRect/>
          <a:stretch>
            <a:fillRect/>
          </a:stretch>
        </p:blipFill>
        <p:spPr bwMode="auto">
          <a:xfrm>
            <a:off x="1258888" y="0"/>
            <a:ext cx="7885112" cy="6765925"/>
          </a:xfrm>
          <a:prstGeom prst="rect">
            <a:avLst/>
          </a:prstGeom>
          <a:noFill/>
        </p:spPr>
      </p:pic>
      <p:sp>
        <p:nvSpPr>
          <p:cNvPr id="31746" name="Rectangle 2"/>
          <p:cNvSpPr>
            <a:spLocks noGrp="1" noChangeArrowheads="1"/>
          </p:cNvSpPr>
          <p:nvPr>
            <p:ph type="title"/>
          </p:nvPr>
        </p:nvSpPr>
        <p:spPr/>
        <p:txBody>
          <a:bodyPr/>
          <a:lstStyle/>
          <a:p>
            <a:pPr algn="r"/>
            <a:r>
              <a:rPr lang="es-ES_tradnl">
                <a:solidFill>
                  <a:srgbClr val="FFFF00"/>
                </a:solidFill>
              </a:rPr>
              <a:t>1Guêrande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p:txBody>
          <a:bodyPr/>
          <a:lstStyle/>
          <a:p>
            <a:endParaRPr lang="es-ES_tradnl"/>
          </a:p>
        </p:txBody>
      </p:sp>
      <p:pic>
        <p:nvPicPr>
          <p:cNvPr id="32772" name="Picture 4" descr="2Guerande"/>
          <p:cNvPicPr>
            <a:picLocks noChangeAspect="1" noChangeArrowheads="1"/>
          </p:cNvPicPr>
          <p:nvPr/>
        </p:nvPicPr>
        <p:blipFill>
          <a:blip r:embed="rId2" cstate="print"/>
          <a:srcRect/>
          <a:stretch>
            <a:fillRect/>
          </a:stretch>
        </p:blipFill>
        <p:spPr bwMode="auto">
          <a:xfrm>
            <a:off x="1238250" y="74613"/>
            <a:ext cx="7905750" cy="6783387"/>
          </a:xfrm>
          <a:prstGeom prst="rect">
            <a:avLst/>
          </a:prstGeom>
          <a:noFill/>
        </p:spPr>
      </p:pic>
      <p:sp>
        <p:nvSpPr>
          <p:cNvPr id="32770" name="Rectangle 2"/>
          <p:cNvSpPr>
            <a:spLocks noGrp="1" noChangeArrowheads="1"/>
          </p:cNvSpPr>
          <p:nvPr>
            <p:ph type="title"/>
          </p:nvPr>
        </p:nvSpPr>
        <p:spPr>
          <a:xfrm>
            <a:off x="468313" y="260350"/>
            <a:ext cx="8229600" cy="1143000"/>
          </a:xfrm>
        </p:spPr>
        <p:txBody>
          <a:bodyPr/>
          <a:lstStyle/>
          <a:p>
            <a:pPr algn="r"/>
            <a:r>
              <a:rPr lang="es-ES_tradnl">
                <a:solidFill>
                  <a:srgbClr val="FFFF00"/>
                </a:solidFill>
              </a:rPr>
              <a:t>2Guêrande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s-ES"/>
              <a:t>Paisajes salinero</a:t>
            </a:r>
          </a:p>
        </p:txBody>
      </p:sp>
      <p:pic>
        <p:nvPicPr>
          <p:cNvPr id="19462" name="Picture 6" descr="Un saunier dans ses oeillets">
            <a:hlinkClick r:id="rId2" tooltip="&quot;Un saunier dans ses oeillets - 800 x 492 pixels&quot;"/>
          </p:cNvPr>
          <p:cNvPicPr>
            <a:picLocks noGrp="1" noChangeAspect="1" noChangeArrowheads="1"/>
          </p:cNvPicPr>
          <p:nvPr>
            <p:ph type="body" idx="1"/>
          </p:nvPr>
        </p:nvPicPr>
        <p:blipFill>
          <a:blip r:embed="rId3" cstate="print"/>
          <a:srcRect/>
          <a:stretch>
            <a:fillRect/>
          </a:stretch>
        </p:blipFill>
        <p:spPr>
          <a:xfrm>
            <a:off x="0" y="1343025"/>
            <a:ext cx="8820150" cy="5414963"/>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s-ES"/>
              <a:t>Paisajes salinero</a:t>
            </a:r>
          </a:p>
        </p:txBody>
      </p:sp>
      <p:pic>
        <p:nvPicPr>
          <p:cNvPr id="20483" name="Picture 3"/>
          <p:cNvPicPr>
            <a:picLocks noGrp="1" noChangeAspect="1" noChangeArrowheads="1"/>
          </p:cNvPicPr>
          <p:nvPr>
            <p:ph type="body" idx="1"/>
          </p:nvPr>
        </p:nvPicPr>
        <p:blipFill>
          <a:blip r:embed="rId2" cstate="print"/>
          <a:srcRect/>
          <a:stretch>
            <a:fillRect/>
          </a:stretch>
        </p:blipFill>
        <p:spPr>
          <a:xfrm>
            <a:off x="0" y="1916113"/>
            <a:ext cx="8686800" cy="4776787"/>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r"/>
            <a:r>
              <a:rPr lang="es-ES" b="1"/>
              <a:t>Sal Guerande</a:t>
            </a:r>
            <a:endParaRPr lang="es-ES_tradnl" b="1"/>
          </a:p>
        </p:txBody>
      </p:sp>
      <p:sp>
        <p:nvSpPr>
          <p:cNvPr id="21507" name="Rectangle 3"/>
          <p:cNvSpPr>
            <a:spLocks noGrp="1" noChangeArrowheads="1"/>
          </p:cNvSpPr>
          <p:nvPr>
            <p:ph type="body" idx="1"/>
          </p:nvPr>
        </p:nvSpPr>
        <p:spPr/>
        <p:txBody>
          <a:bodyPr/>
          <a:lstStyle/>
          <a:p>
            <a:pPr algn="just"/>
            <a:r>
              <a:rPr lang="es-ES" b="1"/>
              <a:t>Sal Guerande</a:t>
            </a:r>
            <a:r>
              <a:rPr lang="es-ES"/>
              <a:t> es una </a:t>
            </a:r>
            <a:r>
              <a:rPr lang="es-ES">
                <a:hlinkClick r:id="rId2" tooltip="Sal marina"/>
              </a:rPr>
              <a:t>sal marina</a:t>
            </a:r>
            <a:r>
              <a:rPr lang="es-ES"/>
              <a:t> procedente de la </a:t>
            </a:r>
            <a:r>
              <a:rPr lang="es-ES">
                <a:hlinkClick r:id="rId3" tooltip="Bretaña"/>
              </a:rPr>
              <a:t>Bretaña</a:t>
            </a:r>
            <a:r>
              <a:rPr lang="es-ES"/>
              <a:t> </a:t>
            </a:r>
            <a:r>
              <a:rPr lang="es-ES">
                <a:hlinkClick r:id="rId4" tooltip="Francia"/>
              </a:rPr>
              <a:t>Francesa</a:t>
            </a:r>
            <a:r>
              <a:rPr lang="es-ES"/>
              <a:t> en concreto de la península de </a:t>
            </a:r>
            <a:r>
              <a:rPr lang="es-ES">
                <a:hlinkClick r:id="rId5" tooltip="Guérande (aún no redactado)"/>
              </a:rPr>
              <a:t>Guérande</a:t>
            </a:r>
            <a:r>
              <a:rPr lang="es-ES"/>
              <a:t>, se considera otra sal de tipo </a:t>
            </a:r>
            <a:r>
              <a:rPr lang="es-ES">
                <a:hlinkClick r:id="rId6" tooltip="Salina"/>
              </a:rPr>
              <a:t>salina</a:t>
            </a:r>
            <a:r>
              <a:rPr lang="es-ES"/>
              <a:t> procedente del </a:t>
            </a:r>
            <a:r>
              <a:rPr lang="es-ES">
                <a:hlinkClick r:id="rId7" tooltip="Atlántico"/>
              </a:rPr>
              <a:t>atlántico</a:t>
            </a:r>
            <a:r>
              <a:rPr lang="es-ES"/>
              <a:t> al igual que otras sales como la </a:t>
            </a:r>
            <a:r>
              <a:rPr lang="es-ES">
                <a:hlinkClick r:id="rId8" tooltip="Sal maldón"/>
              </a:rPr>
              <a:t>sal maldón</a:t>
            </a:r>
            <a:r>
              <a:rPr lang="es-ES"/>
              <a:t> de </a:t>
            </a:r>
            <a:r>
              <a:rPr lang="es-ES">
                <a:hlinkClick r:id="rId9" tooltip="Gastronomía de Inglaterra"/>
              </a:rPr>
              <a:t>Inglaterra</a:t>
            </a:r>
            <a:r>
              <a:rPr lang="es-ES"/>
              <a:t> (Elaborada en </a:t>
            </a:r>
            <a:r>
              <a:rPr lang="es-ES">
                <a:hlinkClick r:id="rId10" tooltip="Essex"/>
              </a:rPr>
              <a:t>Essex</a:t>
            </a:r>
            <a:r>
              <a:rPr lang="es-ES"/>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s-ES"/>
              <a:t>Muerte de la sal tradicional</a:t>
            </a:r>
          </a:p>
        </p:txBody>
      </p:sp>
      <p:sp>
        <p:nvSpPr>
          <p:cNvPr id="27651" name="Rectangle 3"/>
          <p:cNvSpPr>
            <a:spLocks noGrp="1" noChangeArrowheads="1"/>
          </p:cNvSpPr>
          <p:nvPr>
            <p:ph type="body" idx="1"/>
          </p:nvPr>
        </p:nvSpPr>
        <p:spPr/>
        <p:txBody>
          <a:bodyPr/>
          <a:lstStyle/>
          <a:p>
            <a:pPr algn="just">
              <a:lnSpc>
                <a:spcPct val="90000"/>
              </a:lnSpc>
            </a:pPr>
            <a:r>
              <a:rPr lang="es-ES" sz="2400" b="1"/>
              <a:t>El caso de las salinas de Guérande (Francia)</a:t>
            </a:r>
            <a:endParaRPr lang="es-ES" sz="2400"/>
          </a:p>
          <a:p>
            <a:pPr algn="just">
              <a:lnSpc>
                <a:spcPct val="90000"/>
              </a:lnSpc>
            </a:pPr>
            <a:r>
              <a:rPr lang="es-ES" sz="2400"/>
              <a:t>A mediados del siglo XX, la sal industrial parecía haber ganado definitivamente la batalla contra la sal obtenida de modo artesanal, argumentando su peor calidad y aspecto. Así,las salinas de Guérande, cuya producción se hacía a mano, agonizaban. Su ubicación en plena costa occidental de Francia las hacía muy apetecibles como terrenos para la construcción de viviendas y de infraestructuras turísticas. Sin embargo, en los años 70</a:t>
            </a:r>
          </a:p>
          <a:p>
            <a:pPr algn="just">
              <a:lnSpc>
                <a:spcPct val="90000"/>
              </a:lnSpc>
            </a:pPr>
            <a:r>
              <a:rPr lang="es-ES" sz="2400"/>
              <a:t>del pasado siglo, hubo en Francia un movimiento  ciudadano que demandaba un regreso a las tradiciones, a los productos locales, a la recuperación de paisajes culturales. Las salinas de Guérande eran todo eso.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r"/>
            <a:r>
              <a:rPr lang="es-ES"/>
              <a:t>Iniciativas salineras</a:t>
            </a:r>
          </a:p>
        </p:txBody>
      </p:sp>
      <p:sp>
        <p:nvSpPr>
          <p:cNvPr id="28675" name="Rectangle 3"/>
          <p:cNvSpPr>
            <a:spLocks noGrp="1" noChangeArrowheads="1"/>
          </p:cNvSpPr>
          <p:nvPr>
            <p:ph type="body" idx="1"/>
          </p:nvPr>
        </p:nvSpPr>
        <p:spPr/>
        <p:txBody>
          <a:bodyPr/>
          <a:lstStyle/>
          <a:p>
            <a:pPr algn="just">
              <a:lnSpc>
                <a:spcPct val="80000"/>
              </a:lnSpc>
            </a:pPr>
            <a:r>
              <a:rPr lang="es-ES" sz="2400"/>
              <a:t>Un grupo de antiguos salineros, unidos a unos jóvenes con ganas de aprender el oficio, volvieron a producir sal de manera artesanal.</a:t>
            </a:r>
          </a:p>
          <a:p>
            <a:pPr algn="just">
              <a:lnSpc>
                <a:spcPct val="80000"/>
              </a:lnSpc>
            </a:pPr>
            <a:r>
              <a:rPr lang="es-ES" sz="2400"/>
              <a:t>Estos salineros pioneros se fueron organizando con el tiempo: Se creó la cooperativa de salineros y se buscaron canales de  comercialización y venta de la sal en los circuitos de productos de alta calidad y de origen ecológico. Debido al color grisáceo de la arcilla que cubre la superficie de las eras de evaporación, la sal adquiere esta tonalidad al secarse.</a:t>
            </a:r>
          </a:p>
          <a:p>
            <a:pPr algn="just">
              <a:lnSpc>
                <a:spcPct val="80000"/>
              </a:lnSpc>
            </a:pPr>
            <a:r>
              <a:rPr lang="es-ES" sz="2400"/>
              <a:t>Lo que en su día fue un argumento sólido en contra de la calidad de la sal artesanal es hoy un argumento de venta muy poderoso: La sal gris de Guérande tiene gracias a ese color el marchamo de </a:t>
            </a:r>
            <a:r>
              <a:rPr lang="es-ES" sz="2400" i="1"/>
              <a:t>tradicional</a:t>
            </a:r>
            <a:r>
              <a:rPr lang="es-ES" sz="240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r"/>
            <a:r>
              <a:rPr lang="es-ES"/>
              <a:t>250 salineros</a:t>
            </a:r>
          </a:p>
        </p:txBody>
      </p:sp>
      <p:sp>
        <p:nvSpPr>
          <p:cNvPr id="29699" name="Rectangle 3"/>
          <p:cNvSpPr>
            <a:spLocks noGrp="1" noChangeArrowheads="1"/>
          </p:cNvSpPr>
          <p:nvPr>
            <p:ph type="body" idx="1"/>
          </p:nvPr>
        </p:nvSpPr>
        <p:spPr/>
        <p:txBody>
          <a:bodyPr/>
          <a:lstStyle/>
          <a:p>
            <a:pPr algn="just">
              <a:lnSpc>
                <a:spcPct val="90000"/>
              </a:lnSpc>
            </a:pPr>
            <a:r>
              <a:rPr lang="es-ES" sz="2400"/>
              <a:t>Además ha obtenido diversos sellos de calidad reconocidos dentro y fuera de Francia (Label Rouge, Slow Food, denominación de origen). Hoy en día, las salinas producen </a:t>
            </a:r>
            <a:r>
              <a:rPr lang="es-ES" sz="2400">
                <a:solidFill>
                  <a:schemeClr val="hlink"/>
                </a:solidFill>
              </a:rPr>
              <a:t>9.000 T/año y tienen una facturación de 12 millones de Euros al año. La cooperativa aglutina a unos 250 salineros</a:t>
            </a:r>
            <a:r>
              <a:rPr lang="es-ES" sz="2400"/>
              <a:t> (o, como ellos se llaman a sí mismos, salicultores) de una edad media de 38 años y todos los años se incorporan a los cursos de formación entre 10 y 20 más. Las salinas de Guérande están tan sanas que comienzan a  preguntarse si no deben limitar la producción para no perder su imagen de artesanal.</a:t>
            </a:r>
          </a:p>
          <a:p>
            <a:pPr algn="just">
              <a:lnSpc>
                <a:spcPct val="90000"/>
              </a:lnSpc>
            </a:pPr>
            <a:endParaRPr lang="es-E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s-ES"/>
              <a:t>Imagen salinas</a:t>
            </a:r>
          </a:p>
        </p:txBody>
      </p:sp>
      <p:sp>
        <p:nvSpPr>
          <p:cNvPr id="30723" name="Rectangle 3"/>
          <p:cNvSpPr>
            <a:spLocks noGrp="1" noChangeArrowheads="1"/>
          </p:cNvSpPr>
          <p:nvPr>
            <p:ph type="body" idx="1"/>
          </p:nvPr>
        </p:nvSpPr>
        <p:spPr/>
        <p:txBody>
          <a:bodyPr/>
          <a:lstStyle/>
          <a:p>
            <a:endParaRPr lang="es-ES_tradnl"/>
          </a:p>
        </p:txBody>
      </p:sp>
      <p:pic>
        <p:nvPicPr>
          <p:cNvPr id="30724" name="Picture 4"/>
          <p:cNvPicPr>
            <a:picLocks noChangeAspect="1" noChangeArrowheads="1"/>
          </p:cNvPicPr>
          <p:nvPr/>
        </p:nvPicPr>
        <p:blipFill>
          <a:blip r:embed="rId2" cstate="print"/>
          <a:srcRect/>
          <a:stretch>
            <a:fillRect/>
          </a:stretch>
        </p:blipFill>
        <p:spPr bwMode="auto">
          <a:xfrm>
            <a:off x="0" y="1203325"/>
            <a:ext cx="8743950" cy="56546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r"/>
            <a:r>
              <a:rPr lang="es-ES" sz="4000" b="1"/>
              <a:t>SAL "Sal del Atlántico"</a:t>
            </a:r>
            <a:br>
              <a:rPr lang="es-ES" sz="4000" b="1"/>
            </a:br>
            <a:endParaRPr lang="es-ES" sz="4000" b="1"/>
          </a:p>
        </p:txBody>
      </p:sp>
      <p:sp>
        <p:nvSpPr>
          <p:cNvPr id="22531" name="Rectangle 3"/>
          <p:cNvSpPr>
            <a:spLocks noGrp="1" noChangeArrowheads="1"/>
          </p:cNvSpPr>
          <p:nvPr>
            <p:ph type="body" idx="1"/>
          </p:nvPr>
        </p:nvSpPr>
        <p:spPr/>
        <p:txBody>
          <a:bodyPr/>
          <a:lstStyle/>
          <a:p>
            <a:pPr>
              <a:lnSpc>
                <a:spcPct val="80000"/>
              </a:lnSpc>
            </a:pPr>
            <a:r>
              <a:rPr lang="es-ES" sz="2000" b="1"/>
              <a:t>SAL "Sal del Atlántico"</a:t>
            </a:r>
          </a:p>
          <a:p>
            <a:pPr>
              <a:lnSpc>
                <a:spcPct val="80000"/>
              </a:lnSpc>
            </a:pPr>
            <a:r>
              <a:rPr lang="es-ES" sz="2000"/>
              <a:t>Revalorización de la identidad de la salinas del Atlántico. Recuperación y promoción del potencial biológico, económico y cultural de las zonas húmedas costeras.</a:t>
            </a:r>
          </a:p>
          <a:p>
            <a:pPr>
              <a:lnSpc>
                <a:spcPct val="80000"/>
              </a:lnSpc>
            </a:pPr>
            <a:r>
              <a:rPr lang="es-ES" sz="2000"/>
              <a:t>La producción de sal utilizando métodos tradicionales está asociada a paisajes y a valores culturales, sociales, patrimoniales y medioambientales generados a lo largo de la historia. El proyecto pretende: </a:t>
            </a:r>
            <a:endParaRPr lang="es-ES" sz="2000" b="1"/>
          </a:p>
          <a:p>
            <a:pPr>
              <a:lnSpc>
                <a:spcPct val="80000"/>
              </a:lnSpc>
            </a:pPr>
            <a:r>
              <a:rPr lang="es-ES" sz="2000" b="1"/>
              <a:t>Mejorar el interés biológico de las zonas</a:t>
            </a:r>
            <a:r>
              <a:rPr lang="es-ES" sz="2000"/>
              <a:t> </a:t>
            </a:r>
          </a:p>
          <a:p>
            <a:pPr>
              <a:lnSpc>
                <a:spcPct val="80000"/>
              </a:lnSpc>
            </a:pPr>
            <a:r>
              <a:rPr lang="es-ES" sz="2000"/>
              <a:t>Mejorar el interés biológico de las zonas «velar, mantener y aumentar la biodiversidad». Las salinas son zonas con una importante biodiversidad; algunas especies de aves íntimamente ligadas a este tipo de hábitats se encuentran en una situación preocupante en el ámbito europeo. </a:t>
            </a:r>
            <a:endParaRPr lang="es-ES" sz="2000" b="1"/>
          </a:p>
          <a:p>
            <a:pPr>
              <a:lnSpc>
                <a:spcPct val="80000"/>
              </a:lnSpc>
            </a:pPr>
            <a:r>
              <a:rPr lang="es-ES" sz="200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algn="r"/>
            <a:r>
              <a:rPr lang="es-ES" sz="4000" b="1">
                <a:solidFill>
                  <a:srgbClr val="6600FF"/>
                </a:solidFill>
              </a:rPr>
              <a:t>Salvaguardar </a:t>
            </a:r>
            <a:r>
              <a:rPr lang="es-ES" sz="4000">
                <a:solidFill>
                  <a:srgbClr val="6600FF"/>
                </a:solidFill>
              </a:rPr>
              <a:t> </a:t>
            </a:r>
            <a:r>
              <a:rPr lang="es-ES" sz="4000" b="1">
                <a:solidFill>
                  <a:srgbClr val="6600FF"/>
                </a:solidFill>
              </a:rPr>
              <a:t>salud del planeta</a:t>
            </a:r>
            <a:endParaRPr lang="es-ES_tradnl" sz="4000" b="1">
              <a:solidFill>
                <a:srgbClr val="6600FF"/>
              </a:solidFill>
            </a:endParaRPr>
          </a:p>
        </p:txBody>
      </p:sp>
      <p:sp>
        <p:nvSpPr>
          <p:cNvPr id="7171" name="Rectangle 3"/>
          <p:cNvSpPr>
            <a:spLocks noChangeArrowheads="1"/>
          </p:cNvSpPr>
          <p:nvPr/>
        </p:nvSpPr>
        <p:spPr bwMode="auto">
          <a:xfrm>
            <a:off x="0" y="1557338"/>
            <a:ext cx="9144000" cy="4789487"/>
          </a:xfrm>
          <a:prstGeom prst="rect">
            <a:avLst/>
          </a:prstGeom>
          <a:noFill/>
          <a:ln w="9525">
            <a:noFill/>
            <a:miter lim="800000"/>
            <a:headEnd/>
            <a:tailEnd/>
          </a:ln>
          <a:effectLst/>
        </p:spPr>
        <p:txBody>
          <a:bodyPr lIns="91433" tIns="45717" rIns="91433" bIns="45717">
            <a:spAutoFit/>
          </a:bodyPr>
          <a:lstStyle/>
          <a:p>
            <a:pPr algn="just"/>
            <a:r>
              <a:rPr lang="es-ES" sz="2800" b="1">
                <a:solidFill>
                  <a:srgbClr val="6600FF"/>
                </a:solidFill>
                <a:cs typeface="Times New Roman" pitchFamily="18" charset="0"/>
              </a:rPr>
              <a:t>Entre los paradigmas de la ciencia y la vida del siglo XXI aparece la salud del planeta como tema de fondo.</a:t>
            </a:r>
          </a:p>
          <a:p>
            <a:pPr algn="l"/>
            <a:endParaRPr lang="es-ES" sz="2800">
              <a:solidFill>
                <a:srgbClr val="FF3300"/>
              </a:solidFill>
              <a:cs typeface="Times New Roman" pitchFamily="18" charset="0"/>
            </a:endParaRPr>
          </a:p>
          <a:p>
            <a:pPr algn="just"/>
            <a:r>
              <a:rPr lang="es-ES" sz="2800">
                <a:solidFill>
                  <a:srgbClr val="6600FF"/>
                </a:solidFill>
                <a:cs typeface="Times New Roman" pitchFamily="18" charset="0"/>
              </a:rPr>
              <a:t>La hipótesis de partida de esta ponencia sugiere que UNICAMENTE I</a:t>
            </a:r>
            <a:r>
              <a:rPr lang="es-ES" sz="2800" b="1">
                <a:solidFill>
                  <a:srgbClr val="6600FF"/>
                </a:solidFill>
              </a:rPr>
              <a:t>NCORPORANDO EL ENFOQUE AMBIENTAL EN LAS ESTRATEGIAS DE DESARROLLO se puede  salvaguardar la </a:t>
            </a:r>
            <a:r>
              <a:rPr lang="es-ES" sz="2800">
                <a:solidFill>
                  <a:srgbClr val="6600FF"/>
                </a:solidFill>
                <a:cs typeface="Times New Roman" pitchFamily="18" charset="0"/>
              </a:rPr>
              <a:t> </a:t>
            </a:r>
            <a:r>
              <a:rPr lang="es-ES" sz="2800" b="1">
                <a:solidFill>
                  <a:srgbClr val="6600FF"/>
                </a:solidFill>
                <a:cs typeface="Times New Roman" pitchFamily="18" charset="0"/>
              </a:rPr>
              <a:t>salud del planeta y esto sólo se puede hacer en los ámbitos locales-</a:t>
            </a:r>
          </a:p>
          <a:p>
            <a:pPr algn="just"/>
            <a:r>
              <a:rPr lang="es-ES" sz="2800" b="1">
                <a:solidFill>
                  <a:srgbClr val="6600FF"/>
                </a:solidFill>
                <a:cs typeface="Times New Roman"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ES" sz="4000" b="1"/>
              <a:t>La rehabilitación de las salinas</a:t>
            </a:r>
          </a:p>
        </p:txBody>
      </p:sp>
      <p:sp>
        <p:nvSpPr>
          <p:cNvPr id="23555" name="Rectangle 3"/>
          <p:cNvSpPr>
            <a:spLocks noGrp="1" noChangeArrowheads="1"/>
          </p:cNvSpPr>
          <p:nvPr>
            <p:ph type="body" idx="1"/>
          </p:nvPr>
        </p:nvSpPr>
        <p:spPr/>
        <p:txBody>
          <a:bodyPr/>
          <a:lstStyle/>
          <a:p>
            <a:pPr>
              <a:lnSpc>
                <a:spcPct val="80000"/>
              </a:lnSpc>
            </a:pPr>
            <a:r>
              <a:rPr lang="es-ES" sz="1600" b="1"/>
              <a:t>La rehabilitación de las salinas y/o su explotación</a:t>
            </a:r>
            <a:r>
              <a:rPr lang="es-ES" sz="1600"/>
              <a:t> </a:t>
            </a:r>
          </a:p>
          <a:p>
            <a:pPr>
              <a:lnSpc>
                <a:spcPct val="80000"/>
              </a:lnSpc>
            </a:pPr>
            <a:r>
              <a:rPr lang="es-ES" sz="1600"/>
              <a:t>La rehabilitación de las salinas y / o su explotación puede contribuir al mantenimiento de esta biodiversidad con la condición de integrar un proceso de acondicionamiento concertado entre productores e investigadores. Las zonas implicadas en el proyecto son zonas protegidas, lo que refuerza el interés de un desarrollo integrado y sostenible compatible con el método de recolección manual tradicional. </a:t>
            </a:r>
            <a:endParaRPr lang="es-ES" sz="1600" b="1"/>
          </a:p>
          <a:p>
            <a:pPr>
              <a:lnSpc>
                <a:spcPct val="80000"/>
              </a:lnSpc>
            </a:pPr>
            <a:r>
              <a:rPr lang="es-ES" sz="1600" b="1"/>
              <a:t>Organización y estructuración de la profesión / Reconocimiento y revalorización de la sal tradicional</a:t>
            </a:r>
            <a:r>
              <a:rPr lang="es-ES" sz="1600"/>
              <a:t> </a:t>
            </a:r>
          </a:p>
          <a:p>
            <a:pPr>
              <a:lnSpc>
                <a:spcPct val="80000"/>
              </a:lnSpc>
            </a:pPr>
            <a:r>
              <a:rPr lang="es-ES" sz="1600"/>
              <a:t>Organización y estructuración de la profesión / Reconocimiento y revalorización de la sal tradicional producida en las zonas del Espacio Atlóntico. Se trata de poner en marcha una serie de medidas a escala europea que permitirón el reconocimiento jurídico de la sal, el desarrollo de los diferentes tipos de sal producidos, la definición de las bases comunes con miras a la obtención de un sello de calidad, su potencial y comercialización. Para definir y garantizar mÁs allá del proyecto las características de la sal artesanal, el proyecto prevé poner en marcha asociaciones locales y una federación europea que reagrupe a los productores artesanales. </a:t>
            </a:r>
            <a:br>
              <a:rPr lang="es-ES" sz="1600"/>
            </a:br>
            <a:r>
              <a:rPr lang="es-ES" sz="1600"/>
              <a:t>También se trata de buscar alternativas económicas (p. ej. explotación de microalgas y microorganismos) a través del desarrollo de un proyecto piloto innovador que permita mantener el potencial económico y la biodiversidad de las salinas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s-ES" sz="4000" b="1"/>
              <a:t>Cultura de la actividad salinera</a:t>
            </a:r>
          </a:p>
        </p:txBody>
      </p:sp>
      <p:sp>
        <p:nvSpPr>
          <p:cNvPr id="24579" name="Rectangle 3"/>
          <p:cNvSpPr>
            <a:spLocks noGrp="1" noChangeArrowheads="1"/>
          </p:cNvSpPr>
          <p:nvPr>
            <p:ph type="body" idx="1"/>
          </p:nvPr>
        </p:nvSpPr>
        <p:spPr/>
        <p:txBody>
          <a:bodyPr/>
          <a:lstStyle/>
          <a:p>
            <a:pPr algn="just">
              <a:lnSpc>
                <a:spcPct val="90000"/>
              </a:lnSpc>
            </a:pPr>
            <a:r>
              <a:rPr lang="es-ES" sz="2400" b="1"/>
              <a:t>Fundación de una cultura de la actividad salinera tradicional del litoral atlántico / Organización de la transmisión del "saber- hacer".</a:t>
            </a:r>
            <a:r>
              <a:rPr lang="es-ES" sz="2400"/>
              <a:t> </a:t>
            </a:r>
          </a:p>
          <a:p>
            <a:pPr algn="just">
              <a:lnSpc>
                <a:spcPct val="90000"/>
              </a:lnSpc>
            </a:pPr>
            <a:r>
              <a:rPr lang="es-ES" sz="2400"/>
              <a:t>Fundación de una cultura de la actividad salinera tradicional del litoral atlántico / Organización de la transmisión del "saber- hacer". Se trata de captar de los salineros mayores y/o de sus familias el "saber hacer" técnico y de organización con el fin de transmitirlos a una nueva generación de salineros, con el fin de crear las bases de una herramienta pedagógica común. </a:t>
            </a:r>
            <a:endParaRPr lang="es-ES" sz="24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s-ES" b="1"/>
              <a:t>Puesta en valor turístico</a:t>
            </a:r>
          </a:p>
        </p:txBody>
      </p:sp>
      <p:sp>
        <p:nvSpPr>
          <p:cNvPr id="25603" name="Rectangle 3"/>
          <p:cNvSpPr>
            <a:spLocks noGrp="1" noChangeArrowheads="1"/>
          </p:cNvSpPr>
          <p:nvPr>
            <p:ph type="body" idx="1"/>
          </p:nvPr>
        </p:nvSpPr>
        <p:spPr/>
        <p:txBody>
          <a:bodyPr/>
          <a:lstStyle/>
          <a:p>
            <a:pPr>
              <a:lnSpc>
                <a:spcPct val="80000"/>
              </a:lnSpc>
            </a:pPr>
            <a:r>
              <a:rPr lang="es-ES" sz="2000" b="1"/>
              <a:t>Puesta en valor turístico de las Salinas Tradicionales del Arco Atlántico</a:t>
            </a:r>
            <a:r>
              <a:rPr lang="es-ES" sz="2000"/>
              <a:t> </a:t>
            </a:r>
          </a:p>
          <a:p>
            <a:pPr>
              <a:lnSpc>
                <a:spcPct val="80000"/>
              </a:lnSpc>
            </a:pPr>
            <a:r>
              <a:rPr lang="es-ES" sz="2000"/>
              <a:t>La sal artesanal del atlántico debe identificarse no sólo como producto de alta calidad gastronómica, sino también como vector de una tradición, de una cultura y de una historia. El proyecto, tiende a desarrollar una oferta turística con el conjunto de las zonas y en relación con el contenido cultural típico (descubrimiento de las técnicas tradicionales de producción, formación de guías, definición de una ruta de la sal, etc...), así como las infraestructuras básicas en todas las zonas en las que actualmente no existe ningún tipo de información relativa a las salinas locales (Castro Marim, Leiria e Figueira da Foz, etc.), de forma que las mismas se integren en la ruta de la sal, junto con otras donde dichas infraestructuras ya existen (Guerande, Ile de Ré, etc). </a:t>
            </a:r>
            <a:endParaRPr lang="es-ES" sz="2000" b="1"/>
          </a:p>
          <a:p>
            <a:pPr>
              <a:lnSpc>
                <a:spcPct val="80000"/>
              </a:lnSpc>
            </a:pPr>
            <a:r>
              <a:rPr lang="es-ES" sz="2000" b="1"/>
              <a:t>Acercamiento espacial para el desarrollo de una gestión integrada</a:t>
            </a:r>
            <a:r>
              <a:rPr lang="es-ES" sz="2000"/>
              <a:t> </a:t>
            </a:r>
          </a:p>
          <a:p>
            <a:pPr>
              <a:lnSpc>
                <a:spcPct val="80000"/>
              </a:lnSpc>
            </a:pPr>
            <a:endParaRPr lang="es-ES"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r"/>
            <a:r>
              <a:rPr lang="es-ES" b="1"/>
              <a:t>Objetivo y destinatarios</a:t>
            </a:r>
          </a:p>
        </p:txBody>
      </p:sp>
      <p:sp>
        <p:nvSpPr>
          <p:cNvPr id="62468" name="Rectangle 4"/>
          <p:cNvSpPr>
            <a:spLocks noGrp="1" noChangeArrowheads="1"/>
          </p:cNvSpPr>
          <p:nvPr>
            <p:ph type="body" idx="1"/>
          </p:nvPr>
        </p:nvSpPr>
        <p:spPr>
          <a:xfrm>
            <a:off x="-252413" y="1341438"/>
            <a:ext cx="9396413" cy="5516562"/>
          </a:xfrm>
        </p:spPr>
        <p:txBody>
          <a:bodyPr/>
          <a:lstStyle/>
          <a:p>
            <a:pPr lvl="1" algn="just">
              <a:buFontTx/>
              <a:buNone/>
            </a:pPr>
            <a:endParaRPr lang="es-ES" sz="2400"/>
          </a:p>
          <a:p>
            <a:pPr lvl="4" algn="just"/>
            <a:r>
              <a:rPr lang="es-ES" sz="1800" b="1"/>
              <a:t>Objetivo y destinatarios</a:t>
            </a:r>
            <a:endParaRPr lang="es-ES" sz="1800"/>
          </a:p>
          <a:p>
            <a:pPr lvl="4" algn="just"/>
            <a:r>
              <a:rPr lang="es-ES" sz="1800"/>
              <a:t>El objetivo general de esta acción es dar a conocer, a una representación de los habitantes de cada municipio, estas instalaciones como ejemplo educativo y de difusión en el campo de la sostenibilidad energética.</a:t>
            </a:r>
          </a:p>
          <a:p>
            <a:pPr lvl="4" algn="just"/>
            <a:r>
              <a:rPr lang="es-ES" sz="1800"/>
              <a:t>Como objetivo específico estaría el dar a conocer el Parque Dunar y sus instalaciones como futuro centro de referencia energético en la Comarca de Doñana. A la iniciativa del Bosque Solar hay que sumar la incorporación de una cátedra de Desarrollo Sostenible, Paisaje y Energías Renovables de la Universidad de Huelva con sede en el CIECEM (Centro Internacional de Estudios y Convenciones Ecológicas y Medioambientales, ubicado en el Parque Dunar) y el establecimiento de la sede, en este mismo centro, del Consejo de Energía Sostenible de Doñana.</a:t>
            </a:r>
          </a:p>
          <a:p>
            <a:pPr lvl="4" algn="just"/>
            <a:r>
              <a:rPr lang="es-ES" sz="1800"/>
              <a:t>Por lo tanto, los destinatarios de esta acción son los habitantes de la Comarca de Doñana y todos aquellos que visiten este enclave geográfico al suroeste de la península ibérica.</a:t>
            </a:r>
          </a:p>
          <a:p>
            <a:pPr algn="just"/>
            <a:endParaRPr lang="es-E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6"/>
          <p:cNvSpPr>
            <a:spLocks noGrp="1" noChangeArrowheads="1"/>
          </p:cNvSpPr>
          <p:nvPr>
            <p:ph type="ctrTitle"/>
          </p:nvPr>
        </p:nvSpPr>
        <p:spPr>
          <a:xfrm>
            <a:off x="1371600" y="0"/>
            <a:ext cx="7772400" cy="1470025"/>
          </a:xfrm>
        </p:spPr>
        <p:txBody>
          <a:bodyPr/>
          <a:lstStyle/>
          <a:p>
            <a:r>
              <a:rPr lang="es-ES" b="1">
                <a:solidFill>
                  <a:schemeClr val="tx1"/>
                </a:solidFill>
              </a:rPr>
              <a:t>Proyecto pionero</a:t>
            </a:r>
          </a:p>
        </p:txBody>
      </p:sp>
      <p:sp>
        <p:nvSpPr>
          <p:cNvPr id="58373" name="Text Box 5"/>
          <p:cNvSpPr txBox="1">
            <a:spLocks noChangeArrowheads="1"/>
          </p:cNvSpPr>
          <p:nvPr/>
        </p:nvSpPr>
        <p:spPr bwMode="auto">
          <a:xfrm>
            <a:off x="0" y="1412875"/>
            <a:ext cx="9144000" cy="5173663"/>
          </a:xfrm>
          <a:prstGeom prst="rect">
            <a:avLst/>
          </a:prstGeom>
          <a:noFill/>
          <a:ln w="9525">
            <a:noFill/>
            <a:miter lim="800000"/>
            <a:headEnd/>
            <a:tailEnd/>
          </a:ln>
          <a:effectLst/>
        </p:spPr>
        <p:txBody>
          <a:bodyPr>
            <a:spAutoFit/>
          </a:bodyPr>
          <a:lstStyle/>
          <a:p>
            <a:pPr lvl="4" algn="just"/>
            <a:r>
              <a:rPr lang="es-ES" b="1"/>
              <a:t>Proyecto pionero</a:t>
            </a:r>
          </a:p>
          <a:p>
            <a:pPr lvl="4" algn="just"/>
            <a:r>
              <a:rPr lang="es-ES"/>
              <a:t>El Bosque Solar es una de las líneas de trabajo que componen el Plan de Acción de Energía Sostenible de Doñana, surgido del programa europeo denominado WISE-Plans en el que participa la Comarca de Doñana a través de la Fundación Doñana21, iniciado en enero de 2006.</a:t>
            </a:r>
          </a:p>
          <a:p>
            <a:pPr lvl="4" algn="just"/>
            <a:endParaRPr lang="es-ES"/>
          </a:p>
          <a:p>
            <a:pPr lvl="4" algn="just"/>
            <a:r>
              <a:rPr lang="es-ES"/>
              <a:t>Este programa, encuadrado dentro de las </a:t>
            </a:r>
            <a:r>
              <a:rPr lang="es-ES" b="1">
                <a:solidFill>
                  <a:schemeClr val="hlink"/>
                </a:solidFill>
              </a:rPr>
              <a:t>acciones de Energía Inteligente para Europa</a:t>
            </a:r>
            <a:r>
              <a:rPr lang="es-ES"/>
              <a:t>, trabaja junto con otros 3 socios (galeses, suecos e italianos) ha diseñado Planes de Acción de Energía Sostenible locales en cada comunidad atendiendo a las distintas características geográficas, climatológicas y socioeconómicas de cada socio.</a:t>
            </a:r>
          </a:p>
          <a:p>
            <a:pPr lvl="4" algn="just"/>
            <a:r>
              <a:rPr lang="es-ES"/>
              <a:t>Volviendo al Bosque Solar, equipado con un itinerario interpretativo señalizado, se integrará dentro de la oferta didáctica del vecino Museo del Mundo Marino, que recibe anualmente más de 35.000 personas y una amplia representación de la comunidad escolar de las provincias de Huelva y Sevilla, se realizarán talleres y actividades interpretativas entorno a él y </a:t>
            </a:r>
            <a:r>
              <a:rPr lang="es-ES" b="1">
                <a:solidFill>
                  <a:schemeClr val="hlink"/>
                </a:solidFill>
              </a:rPr>
              <a:t>enfatizará en los contenidos relacionados con la lucha contra el Cambio Climático.</a:t>
            </a:r>
          </a:p>
          <a:p>
            <a:pPr algn="just"/>
            <a:endParaRPr lang="es-ES" b="1">
              <a:solidFill>
                <a:schemeClr val="hlink"/>
              </a:solidFill>
            </a:endParaRPr>
          </a:p>
          <a:p>
            <a:pPr algn="just">
              <a:spcBef>
                <a:spcPct val="50000"/>
              </a:spcBef>
            </a:pPr>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r"/>
            <a:r>
              <a:rPr lang="es-ES"/>
              <a:t>Bosque solar y sinergias</a:t>
            </a:r>
          </a:p>
        </p:txBody>
      </p:sp>
      <p:sp>
        <p:nvSpPr>
          <p:cNvPr id="59395" name="Rectangle 3"/>
          <p:cNvSpPr>
            <a:spLocks noGrp="1" noChangeArrowheads="1"/>
          </p:cNvSpPr>
          <p:nvPr>
            <p:ph type="body" idx="1"/>
          </p:nvPr>
        </p:nvSpPr>
        <p:spPr/>
        <p:txBody>
          <a:bodyPr/>
          <a:lstStyle/>
          <a:p>
            <a:pPr lvl="4">
              <a:buFontTx/>
              <a:buNone/>
            </a:pPr>
            <a:r>
              <a:rPr lang="es-ES"/>
              <a:t>Equipado con un itinerario interpretativo señalizado, se integrará dentro de la oferta didáctica del vecino Museo del Mundo Marino, que recibe </a:t>
            </a:r>
            <a:r>
              <a:rPr lang="es-ES" b="1">
                <a:solidFill>
                  <a:schemeClr val="hlink"/>
                </a:solidFill>
              </a:rPr>
              <a:t>anualmente más de 35.000 personas y una amplia</a:t>
            </a:r>
            <a:r>
              <a:rPr lang="es-ES"/>
              <a:t> representación de la comunidad escolar de las provincias de Huelva y Sevilla, se realizarán talleres y actividades interpretativas entorno a él y enfatizará en los contenidos relacionados con la lucha contra el Cambio Climático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8600" y="1600200"/>
            <a:ext cx="8534400" cy="5021263"/>
          </a:xfrm>
          <a:prstGeom prst="rect">
            <a:avLst/>
          </a:prstGeom>
          <a:noFill/>
          <a:ln w="12700" cap="sq">
            <a:noFill/>
            <a:miter lim="800000"/>
            <a:headEnd type="none" w="sm" len="sm"/>
            <a:tailEnd type="none" w="sm" len="sm"/>
          </a:ln>
          <a:effectLst/>
        </p:spPr>
        <p:txBody>
          <a:bodyPr lIns="91433" tIns="45717" rIns="91433" bIns="45717">
            <a:spAutoFit/>
          </a:bodyPr>
          <a:lstStyle/>
          <a:p>
            <a:pPr algn="ctr">
              <a:spcBef>
                <a:spcPct val="50000"/>
              </a:spcBef>
            </a:pPr>
            <a:r>
              <a:rPr lang="es-ES" sz="2400">
                <a:solidFill>
                  <a:srgbClr val="000000"/>
                </a:solidFill>
                <a:latin typeface="Times New Roman" pitchFamily="18" charset="0"/>
                <a:cs typeface="Times New Roman" pitchFamily="18" charset="0"/>
              </a:rPr>
              <a:t>Palabra fetiche, slogan, consigna... , que adjetiviza al proceso de desarrollo, ningún adjetivo tuvo nunca tanto éxito (económico, social, regional, local...)</a:t>
            </a:r>
          </a:p>
          <a:p>
            <a:pPr algn="ctr">
              <a:spcBef>
                <a:spcPct val="50000"/>
              </a:spcBef>
            </a:pPr>
            <a:r>
              <a:rPr lang="es-ES" sz="2400">
                <a:solidFill>
                  <a:srgbClr val="000000"/>
                </a:solidFill>
                <a:latin typeface="Times New Roman" pitchFamily="18" charset="0"/>
                <a:cs typeface="Times New Roman" pitchFamily="18" charset="0"/>
              </a:rPr>
              <a:t>Fue definido por la</a:t>
            </a:r>
            <a:r>
              <a:rPr lang="es-ES" sz="2400">
                <a:latin typeface="Times New Roman" pitchFamily="18" charset="0"/>
                <a:cs typeface="Times New Roman" pitchFamily="18" charset="0"/>
              </a:rPr>
              <a:t> </a:t>
            </a:r>
            <a:r>
              <a:rPr lang="es-ES" sz="2400">
                <a:solidFill>
                  <a:srgbClr val="000000"/>
                </a:solidFill>
                <a:latin typeface="Times New Roman" pitchFamily="18" charset="0"/>
                <a:cs typeface="Times New Roman" pitchFamily="18" charset="0"/>
              </a:rPr>
              <a:t>Word Comisión on Environmet and Development: Our Common Future, Oxford University Press, 1987: </a:t>
            </a:r>
            <a:r>
              <a:rPr lang="es-ES" sz="2400" b="1">
                <a:solidFill>
                  <a:srgbClr val="FF3300"/>
                </a:solidFill>
                <a:latin typeface="Times New Roman" pitchFamily="18" charset="0"/>
                <a:cs typeface="Times New Roman" pitchFamily="18" charset="0"/>
              </a:rPr>
              <a:t>como aquel que asegura que se satisfagan  las necesidades actuales sin comprometer la capacidad de las futuras generaciones para satisfacer sus propias necesidades”</a:t>
            </a:r>
          </a:p>
          <a:p>
            <a:pPr algn="ctr">
              <a:spcBef>
                <a:spcPct val="50000"/>
              </a:spcBef>
            </a:pPr>
            <a:r>
              <a:rPr lang="es-ES" sz="2400">
                <a:solidFill>
                  <a:srgbClr val="000000"/>
                </a:solidFill>
                <a:latin typeface="Times New Roman" pitchFamily="18" charset="0"/>
                <a:cs typeface="Times New Roman" pitchFamily="18" charset="0"/>
              </a:rPr>
              <a:t>Sostenible, de tanto usarlo pierde su valor y surgen conceptos como ecodesarrollo, desarrollo inteligente, desarrollo sustentable, desarrollo durable...</a:t>
            </a:r>
            <a:endParaRPr lang="es-ES" sz="2400" i="1">
              <a:solidFill>
                <a:srgbClr val="000000"/>
              </a:solidFill>
              <a:latin typeface="Times New Roman" pitchFamily="18" charset="0"/>
              <a:cs typeface="Times New Roman" pitchFamily="18" charset="0"/>
            </a:endParaRPr>
          </a:p>
          <a:p>
            <a:pPr algn="ctr">
              <a:spcBef>
                <a:spcPct val="50000"/>
              </a:spcBef>
            </a:pPr>
            <a:endParaRPr lang="es-ES" sz="2400">
              <a:solidFill>
                <a:srgbClr val="000000"/>
              </a:solidFill>
              <a:latin typeface="Times New Roman" pitchFamily="18" charset="0"/>
            </a:endParaRPr>
          </a:p>
        </p:txBody>
      </p:sp>
      <p:sp>
        <p:nvSpPr>
          <p:cNvPr id="4099" name="Rectangle 3"/>
          <p:cNvSpPr>
            <a:spLocks noGrp="1" noChangeArrowheads="1"/>
          </p:cNvSpPr>
          <p:nvPr>
            <p:ph type="title" idx="4294967295"/>
          </p:nvPr>
        </p:nvSpPr>
        <p:spPr>
          <a:xfrm>
            <a:off x="914400" y="0"/>
            <a:ext cx="8229600" cy="1143000"/>
          </a:xfrm>
        </p:spPr>
        <p:txBody>
          <a:bodyPr/>
          <a:lstStyle/>
          <a:p>
            <a:pPr algn="r"/>
            <a:r>
              <a:rPr lang="es-ES">
                <a:solidFill>
                  <a:srgbClr val="000000"/>
                </a:solidFill>
              </a:rPr>
              <a:t>Desarrollo sostenible</a:t>
            </a: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noChangeAspect="1"/>
          </p:cNvGrpSpPr>
          <p:nvPr/>
        </p:nvGrpSpPr>
        <p:grpSpPr bwMode="auto">
          <a:xfrm>
            <a:off x="2339975" y="1916113"/>
            <a:ext cx="5184775" cy="4752975"/>
            <a:chOff x="2995" y="3825"/>
            <a:chExt cx="6124" cy="5659"/>
          </a:xfrm>
        </p:grpSpPr>
        <p:sp>
          <p:nvSpPr>
            <p:cNvPr id="17411" name="AutoShape 3"/>
            <p:cNvSpPr>
              <a:spLocks noChangeAspect="1" noChangeArrowheads="1"/>
            </p:cNvSpPr>
            <p:nvPr/>
          </p:nvSpPr>
          <p:spPr bwMode="auto">
            <a:xfrm>
              <a:off x="2995" y="3825"/>
              <a:ext cx="6124" cy="5659"/>
            </a:xfrm>
            <a:prstGeom prst="rect">
              <a:avLst/>
            </a:prstGeom>
            <a:noFill/>
            <a:ln w="9525">
              <a:noFill/>
              <a:miter lim="800000"/>
              <a:headEnd/>
              <a:tailEnd/>
            </a:ln>
          </p:spPr>
          <p:txBody>
            <a:bodyPr/>
            <a:lstStyle/>
            <a:p>
              <a:endParaRPr lang="es-ES"/>
            </a:p>
          </p:txBody>
        </p:sp>
        <p:sp>
          <p:nvSpPr>
            <p:cNvPr id="17412" name="Oval 4" descr="50%"/>
            <p:cNvSpPr>
              <a:spLocks noChangeArrowheads="1"/>
            </p:cNvSpPr>
            <p:nvPr/>
          </p:nvSpPr>
          <p:spPr bwMode="auto">
            <a:xfrm>
              <a:off x="2995" y="3825"/>
              <a:ext cx="6124" cy="5659"/>
            </a:xfrm>
            <a:prstGeom prst="ellipse">
              <a:avLst/>
            </a:prstGeom>
            <a:noFill/>
            <a:ln w="28575">
              <a:solidFill>
                <a:srgbClr val="339966"/>
              </a:solidFill>
              <a:round/>
              <a:headEnd/>
              <a:tailEnd/>
            </a:ln>
          </p:spPr>
          <p:txBody>
            <a:bodyPr anchor="ctr"/>
            <a:lstStyle/>
            <a:p>
              <a:endParaRPr lang="es-ES"/>
            </a:p>
          </p:txBody>
        </p:sp>
        <p:sp>
          <p:nvSpPr>
            <p:cNvPr id="17413" name="Oval 5" descr="50%"/>
            <p:cNvSpPr>
              <a:spLocks noChangeArrowheads="1"/>
            </p:cNvSpPr>
            <p:nvPr/>
          </p:nvSpPr>
          <p:spPr bwMode="auto">
            <a:xfrm>
              <a:off x="4125" y="6121"/>
              <a:ext cx="3294" cy="2871"/>
            </a:xfrm>
            <a:prstGeom prst="ellipse">
              <a:avLst/>
            </a:prstGeom>
            <a:noFill/>
            <a:ln w="28575">
              <a:solidFill>
                <a:srgbClr val="3333CC"/>
              </a:solidFill>
              <a:round/>
              <a:headEnd/>
              <a:tailEnd/>
            </a:ln>
          </p:spPr>
          <p:txBody>
            <a:bodyPr anchor="ctr"/>
            <a:lstStyle/>
            <a:p>
              <a:endParaRPr lang="es-ES"/>
            </a:p>
          </p:txBody>
        </p:sp>
        <p:sp>
          <p:nvSpPr>
            <p:cNvPr id="17414" name="Oval 6" descr="50%"/>
            <p:cNvSpPr>
              <a:spLocks noChangeArrowheads="1"/>
            </p:cNvSpPr>
            <p:nvPr/>
          </p:nvSpPr>
          <p:spPr bwMode="auto">
            <a:xfrm>
              <a:off x="5114" y="4686"/>
              <a:ext cx="3293" cy="2871"/>
            </a:xfrm>
            <a:prstGeom prst="ellipse">
              <a:avLst/>
            </a:prstGeom>
            <a:noFill/>
            <a:ln w="28575">
              <a:solidFill>
                <a:srgbClr val="FF0000"/>
              </a:solidFill>
              <a:round/>
              <a:headEnd/>
              <a:tailEnd/>
            </a:ln>
          </p:spPr>
          <p:txBody>
            <a:bodyPr anchor="ctr"/>
            <a:lstStyle/>
            <a:p>
              <a:endParaRPr lang="es-ES"/>
            </a:p>
          </p:txBody>
        </p:sp>
        <p:sp>
          <p:nvSpPr>
            <p:cNvPr id="17415" name="Text Box 7"/>
            <p:cNvSpPr txBox="1">
              <a:spLocks noChangeArrowheads="1"/>
            </p:cNvSpPr>
            <p:nvPr/>
          </p:nvSpPr>
          <p:spPr bwMode="auto">
            <a:xfrm>
              <a:off x="5559" y="6531"/>
              <a:ext cx="1139" cy="544"/>
            </a:xfrm>
            <a:prstGeom prst="rect">
              <a:avLst/>
            </a:prstGeom>
            <a:noFill/>
            <a:ln w="9525">
              <a:noFill/>
              <a:miter lim="800000"/>
              <a:headEnd/>
              <a:tailEnd/>
            </a:ln>
          </p:spPr>
          <p:txBody>
            <a:bodyPr lIns="91433" tIns="45717" rIns="91433" bIns="45717"/>
            <a:lstStyle/>
            <a:p>
              <a:pPr algn="ctr"/>
              <a:r>
                <a:rPr lang="es-ES" sz="2400">
                  <a:solidFill>
                    <a:srgbClr val="000000"/>
                  </a:solidFill>
                  <a:latin typeface="Tahoma" pitchFamily="34" charset="0"/>
                </a:rPr>
                <a:t>DS</a:t>
              </a:r>
              <a:endParaRPr lang="es-ES" sz="2000">
                <a:latin typeface="Times New Roman" pitchFamily="18" charset="0"/>
              </a:endParaRPr>
            </a:p>
          </p:txBody>
        </p:sp>
        <p:sp>
          <p:nvSpPr>
            <p:cNvPr id="17416" name="Text Box 8"/>
            <p:cNvSpPr txBox="1">
              <a:spLocks noChangeArrowheads="1"/>
            </p:cNvSpPr>
            <p:nvPr/>
          </p:nvSpPr>
          <p:spPr bwMode="auto">
            <a:xfrm>
              <a:off x="3280" y="5327"/>
              <a:ext cx="1709" cy="979"/>
            </a:xfrm>
            <a:prstGeom prst="rect">
              <a:avLst/>
            </a:prstGeom>
            <a:noFill/>
            <a:ln w="9525">
              <a:noFill/>
              <a:miter lim="800000"/>
              <a:headEnd/>
              <a:tailEnd/>
            </a:ln>
          </p:spPr>
          <p:txBody>
            <a:bodyPr lIns="91433" tIns="45717" rIns="91433" bIns="45717"/>
            <a:lstStyle/>
            <a:p>
              <a:pPr algn="ctr"/>
              <a:r>
                <a:rPr lang="es-ES" sz="2400" b="1">
                  <a:solidFill>
                    <a:srgbClr val="800000"/>
                  </a:solidFill>
                  <a:latin typeface="Times New Roman" pitchFamily="18" charset="0"/>
                </a:rPr>
                <a:t>Medio ambiente</a:t>
              </a:r>
              <a:endParaRPr lang="es-ES" sz="2000">
                <a:latin typeface="Times New Roman" pitchFamily="18" charset="0"/>
              </a:endParaRPr>
            </a:p>
          </p:txBody>
        </p:sp>
        <p:sp>
          <p:nvSpPr>
            <p:cNvPr id="17417" name="Text Box 9"/>
            <p:cNvSpPr txBox="1">
              <a:spLocks noChangeArrowheads="1"/>
            </p:cNvSpPr>
            <p:nvPr/>
          </p:nvSpPr>
          <p:spPr bwMode="auto">
            <a:xfrm>
              <a:off x="6555" y="5424"/>
              <a:ext cx="1710" cy="436"/>
            </a:xfrm>
            <a:prstGeom prst="rect">
              <a:avLst/>
            </a:prstGeom>
            <a:noFill/>
            <a:ln w="9525">
              <a:noFill/>
              <a:miter lim="800000"/>
              <a:headEnd/>
              <a:tailEnd/>
            </a:ln>
          </p:spPr>
          <p:txBody>
            <a:bodyPr lIns="91433" tIns="45717" rIns="91433" bIns="45717"/>
            <a:lstStyle/>
            <a:p>
              <a:pPr algn="ctr"/>
              <a:r>
                <a:rPr lang="es-ES" b="1">
                  <a:solidFill>
                    <a:srgbClr val="800000"/>
                  </a:solidFill>
                  <a:latin typeface="Tahoma" pitchFamily="34" charset="0"/>
                </a:rPr>
                <a:t>Sociedad</a:t>
              </a:r>
              <a:endParaRPr lang="es-ES" sz="2000">
                <a:latin typeface="Times New Roman" pitchFamily="18" charset="0"/>
              </a:endParaRPr>
            </a:p>
          </p:txBody>
        </p:sp>
        <p:sp>
          <p:nvSpPr>
            <p:cNvPr id="17418" name="Text Box 10"/>
            <p:cNvSpPr txBox="1">
              <a:spLocks noChangeArrowheads="1"/>
            </p:cNvSpPr>
            <p:nvPr/>
          </p:nvSpPr>
          <p:spPr bwMode="auto">
            <a:xfrm>
              <a:off x="4989" y="7885"/>
              <a:ext cx="1851" cy="435"/>
            </a:xfrm>
            <a:prstGeom prst="rect">
              <a:avLst/>
            </a:prstGeom>
            <a:noFill/>
            <a:ln w="9525">
              <a:noFill/>
              <a:miter lim="800000"/>
              <a:headEnd/>
              <a:tailEnd/>
            </a:ln>
          </p:spPr>
          <p:txBody>
            <a:bodyPr lIns="91433" tIns="45717" rIns="91433" bIns="45717"/>
            <a:lstStyle/>
            <a:p>
              <a:pPr algn="ctr"/>
              <a:r>
                <a:rPr lang="es-ES" b="1">
                  <a:solidFill>
                    <a:srgbClr val="800000"/>
                  </a:solidFill>
                  <a:latin typeface="Tahoma" pitchFamily="34" charset="0"/>
                </a:rPr>
                <a:t>Economía</a:t>
              </a:r>
              <a:endParaRPr lang="es-ES" sz="2000">
                <a:latin typeface="Times New Roman" pitchFamily="18" charset="0"/>
              </a:endParaRPr>
            </a:p>
          </p:txBody>
        </p:sp>
      </p:grpSp>
      <p:sp>
        <p:nvSpPr>
          <p:cNvPr id="17419" name="Rectangle 11"/>
          <p:cNvSpPr>
            <a:spLocks noChangeArrowheads="1"/>
          </p:cNvSpPr>
          <p:nvPr/>
        </p:nvSpPr>
        <p:spPr bwMode="auto">
          <a:xfrm>
            <a:off x="1117600" y="1041400"/>
            <a:ext cx="7772400" cy="1143000"/>
          </a:xfrm>
          <a:prstGeom prst="rect">
            <a:avLst/>
          </a:prstGeom>
          <a:noFill/>
          <a:ln w="9525">
            <a:noFill/>
            <a:miter lim="800000"/>
            <a:headEnd/>
            <a:tailEnd/>
          </a:ln>
          <a:effectLst/>
        </p:spPr>
        <p:txBody>
          <a:bodyPr lIns="91433" tIns="45717" rIns="91433" bIns="45717" anchor="ctr"/>
          <a:lstStyle/>
          <a:p>
            <a:pPr algn="ctr"/>
            <a:endParaRPr lang="es-ES" sz="4400">
              <a:solidFill>
                <a:schemeClr val="tx2"/>
              </a:solidFill>
            </a:endParaRPr>
          </a:p>
        </p:txBody>
      </p:sp>
      <p:sp>
        <p:nvSpPr>
          <p:cNvPr id="17420" name="Text Box 12"/>
          <p:cNvSpPr txBox="1">
            <a:spLocks noChangeArrowheads="1"/>
          </p:cNvSpPr>
          <p:nvPr/>
        </p:nvSpPr>
        <p:spPr bwMode="auto">
          <a:xfrm>
            <a:off x="2116138" y="474663"/>
            <a:ext cx="157162" cy="374650"/>
          </a:xfrm>
          <a:prstGeom prst="rect">
            <a:avLst/>
          </a:prstGeom>
          <a:noFill/>
          <a:ln w="9525">
            <a:noFill/>
            <a:miter lim="800000"/>
            <a:headEnd/>
            <a:tailEnd/>
          </a:ln>
          <a:effectLst/>
        </p:spPr>
        <p:txBody>
          <a:bodyPr wrap="none" lIns="79681" tIns="39840" rIns="79681" bIns="39840">
            <a:spAutoFit/>
          </a:bodyPr>
          <a:lstStyle/>
          <a:p>
            <a:endParaRPr lang="es-ES"/>
          </a:p>
        </p:txBody>
      </p:sp>
      <p:sp>
        <p:nvSpPr>
          <p:cNvPr id="17421" name="Rectangle 13"/>
          <p:cNvSpPr>
            <a:spLocks noGrp="1" noChangeArrowheads="1"/>
          </p:cNvSpPr>
          <p:nvPr>
            <p:ph type="title" idx="4294967295"/>
          </p:nvPr>
        </p:nvSpPr>
        <p:spPr>
          <a:xfrm>
            <a:off x="457200" y="304800"/>
            <a:ext cx="8229600" cy="1143000"/>
          </a:xfrm>
        </p:spPr>
        <p:txBody>
          <a:bodyPr/>
          <a:lstStyle/>
          <a:p>
            <a:r>
              <a:rPr lang="es-ES"/>
              <a:t>Desarrollo durable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14480" y="1428736"/>
            <a:ext cx="6572296" cy="4524315"/>
          </a:xfrm>
          <a:prstGeom prst="rect">
            <a:avLst/>
          </a:prstGeom>
          <a:solidFill>
            <a:srgbClr val="29D74A"/>
          </a:solidFill>
        </p:spPr>
        <p:txBody>
          <a:bodyPr wrap="square" rtlCol="0">
            <a:spAutoFit/>
          </a:bodyPr>
          <a:lstStyle/>
          <a:p>
            <a:pPr algn="l"/>
            <a:r>
              <a:rPr lang="es-ES" sz="4800" dirty="0" smtClean="0"/>
              <a:t>La sal de la vida</a:t>
            </a:r>
          </a:p>
          <a:p>
            <a:pPr algn="l"/>
            <a:r>
              <a:rPr lang="es-ES" sz="4800" dirty="0" smtClean="0"/>
              <a:t>El estanco de la sal</a:t>
            </a:r>
          </a:p>
          <a:p>
            <a:pPr algn="l"/>
            <a:r>
              <a:rPr lang="es-ES" sz="4800" dirty="0" smtClean="0"/>
              <a:t>Sal marina</a:t>
            </a:r>
          </a:p>
          <a:p>
            <a:pPr algn="l"/>
            <a:r>
              <a:rPr lang="es-ES" sz="4800" dirty="0" smtClean="0"/>
              <a:t>Sal de minas</a:t>
            </a:r>
          </a:p>
          <a:p>
            <a:pPr algn="l"/>
            <a:r>
              <a:rPr lang="es-ES" sz="4800" dirty="0" err="1" smtClean="0"/>
              <a:t>Gastronomia</a:t>
            </a:r>
            <a:endParaRPr lang="es-ES" sz="4800" dirty="0" smtClean="0"/>
          </a:p>
          <a:p>
            <a:pPr algn="l"/>
            <a:r>
              <a:rPr lang="es-ES" sz="4800" dirty="0" err="1" smtClean="0"/>
              <a:t>Haloterapia</a:t>
            </a:r>
            <a:endParaRPr lang="es-ES" sz="4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0508" t="8333" r="4492" b="7291"/>
          <a:stretch>
            <a:fillRect/>
          </a:stretch>
        </p:blipFill>
        <p:spPr bwMode="auto">
          <a:xfrm>
            <a:off x="0" y="357166"/>
            <a:ext cx="9144000" cy="578647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0508" t="7291" r="8007" b="6250"/>
          <a:stretch>
            <a:fillRect/>
          </a:stretch>
        </p:blipFill>
        <p:spPr bwMode="auto">
          <a:xfrm>
            <a:off x="0" y="0"/>
            <a:ext cx="8715436" cy="592935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427538" y="274638"/>
            <a:ext cx="4259262" cy="1930400"/>
          </a:xfrm>
        </p:spPr>
        <p:txBody>
          <a:bodyPr/>
          <a:lstStyle/>
          <a:p>
            <a:pPr algn="r"/>
            <a:r>
              <a:rPr lang="es-ES" sz="3600"/>
              <a:t>Guerande</a:t>
            </a:r>
            <a:br>
              <a:rPr lang="es-ES" sz="3600"/>
            </a:br>
            <a:r>
              <a:rPr lang="es-ES" sz="3600"/>
              <a:t>Economía. 13. 603 Habitantes</a:t>
            </a:r>
            <a:r>
              <a:rPr lang="es-ES"/>
              <a:t>  </a:t>
            </a:r>
          </a:p>
        </p:txBody>
      </p:sp>
      <p:sp>
        <p:nvSpPr>
          <p:cNvPr id="33795" name="Rectangle 3"/>
          <p:cNvSpPr>
            <a:spLocks noGrp="1" noChangeArrowheads="1"/>
          </p:cNvSpPr>
          <p:nvPr>
            <p:ph type="body" idx="1"/>
          </p:nvPr>
        </p:nvSpPr>
        <p:spPr>
          <a:xfrm>
            <a:off x="914400" y="2332038"/>
            <a:ext cx="8229600" cy="4525962"/>
          </a:xfrm>
        </p:spPr>
        <p:txBody>
          <a:bodyPr/>
          <a:lstStyle/>
          <a:p>
            <a:pPr>
              <a:lnSpc>
                <a:spcPct val="80000"/>
              </a:lnSpc>
            </a:pPr>
            <a:endParaRPr lang="es-ES" sz="2000"/>
          </a:p>
          <a:p>
            <a:pPr algn="just">
              <a:lnSpc>
                <a:spcPct val="80000"/>
              </a:lnSpc>
            </a:pPr>
            <a:r>
              <a:rPr lang="es-ES" sz="2000"/>
              <a:t>L'économie locale actuellement est toujours majoritairement orientée, par la superficie qui lui est consacrée, vers l'agricultura (élevage de bovins et maraîchage, ce dernier en cours de régression, </a:t>
            </a:r>
            <a:r>
              <a:rPr lang="es-ES" sz="2000" b="1">
                <a:solidFill>
                  <a:schemeClr val="hlink"/>
                </a:solidFill>
              </a:rPr>
              <a:t>salicole industrie et avec ses dérivés).</a:t>
            </a:r>
            <a:r>
              <a:rPr lang="es-ES" sz="2000"/>
              <a:t>  Le remembrement récent de la comuna un toutefois Porté un arrêt aux producciones d'intérêt local, un permiso et l'extensión de las grandes explotaciones.  Les activités tertiaires et l'artisanat (PME-PMI) sont particulièrement dynamiques.  Les activités liées au tourisme et aux loisirs (HOSTELLERIE, restauración, comercios et associés) sont en constante aumento depuis 20 ans et Forment le bassin d'emploi majoritaire de la comuna.  La ville voit dans ses Murs, chaque semaine le «grand marché» Samedi du sous et Les Halles en centre ville (autour de la Collégiale) et le «petit» mercredi le marché.  e siècle) toujours vivante, et toute l'année. Le marché de Guérande est une institución pluricentenaire (celui du Samedi est antérieur au XII e siècle) toujours Vivante, et toute l'année. </a:t>
            </a:r>
            <a:r>
              <a:rPr lang="es-ES" sz="2000" b="1"/>
              <a:t>  </a:t>
            </a:r>
            <a:endParaRPr lang="es-ES" sz="2000"/>
          </a:p>
        </p:txBody>
      </p:sp>
      <p:pic>
        <p:nvPicPr>
          <p:cNvPr id="33801" name="Picture 9" descr="Imagen: Ubicación Guérande.svg">
            <a:hlinkClick r:id="rId2"/>
          </p:cNvPr>
          <p:cNvPicPr>
            <a:picLocks noChangeAspect="1" noChangeArrowheads="1"/>
          </p:cNvPicPr>
          <p:nvPr/>
        </p:nvPicPr>
        <p:blipFill>
          <a:blip r:embed="rId3" cstate="print"/>
          <a:srcRect/>
          <a:stretch>
            <a:fillRect/>
          </a:stretch>
        </p:blipFill>
        <p:spPr bwMode="auto">
          <a:xfrm>
            <a:off x="395288" y="0"/>
            <a:ext cx="3414712" cy="27320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r"/>
            <a:r>
              <a:rPr lang="es-ES" b="1"/>
              <a:t>Agricultura</a:t>
            </a:r>
          </a:p>
        </p:txBody>
      </p:sp>
      <p:sp>
        <p:nvSpPr>
          <p:cNvPr id="34819" name="Rectangle 3"/>
          <p:cNvSpPr>
            <a:spLocks noGrp="1" noChangeArrowheads="1"/>
          </p:cNvSpPr>
          <p:nvPr>
            <p:ph type="body" idx="1"/>
          </p:nvPr>
        </p:nvSpPr>
        <p:spPr/>
        <p:txBody>
          <a:bodyPr/>
          <a:lstStyle/>
          <a:p>
            <a:pPr algn="just">
              <a:lnSpc>
                <a:spcPct val="80000"/>
              </a:lnSpc>
            </a:pPr>
            <a:r>
              <a:rPr lang="es-ES" sz="1600" b="1"/>
              <a:t>Agricultura: </a:t>
            </a:r>
          </a:p>
          <a:p>
            <a:pPr algn="just">
              <a:lnSpc>
                <a:spcPct val="80000"/>
              </a:lnSpc>
            </a:pPr>
            <a:r>
              <a:rPr lang="es-ES" sz="1600"/>
              <a:t> Les Coteaux de Guérande, Exposé au sud-ouest un terroir sont favorables aux maraîchers qui produisaient une carotte-rouge orangé, moyenne et de gros diamètre: "la carotte guérandaise", encore au conservatorio cultivée des espèces végétales de l'INRA.  Sur ce COTEAU était aussi produit des vin rouge réputé, de bonne garde pour l'epoque - 3 à 5 ans selon les Années -, qui était vendu dans le reste de la </a:t>
            </a:r>
            <a:r>
              <a:rPr lang="es-ES" sz="1600">
                <a:hlinkClick r:id="rId2" tooltip="Bretagne"/>
              </a:rPr>
              <a:t>Bretagne</a:t>
            </a:r>
            <a:r>
              <a:rPr lang="es-ES" sz="1600"/>
              <a:t> et exporté vers l'Angleterre.  e pour disparaître au début du XX e siècle. Cette una producción régressé au cours du XVIII e pour disparaître au début du XX e siècle.  Il traversé un néanmoins la crise du </a:t>
            </a:r>
            <a:r>
              <a:rPr lang="es-ES" sz="1600" b="1" i="1">
                <a:hlinkClick r:id="rId3" tooltip="Phyloxera"/>
              </a:rPr>
              <a:t>Phyloxera,</a:t>
            </a:r>
            <a:r>
              <a:rPr lang="es-ES" sz="1600"/>
              <a:t> et quelques ceps survivent encore dans des parcelles abandonnées ou dans des astrágalo.  Les Vignes étaient plantées en bajorrelieve de COTEAU, de Trescalan à Careil principalement, sur des sols colluvionnés argileux et profonds.  5  . Les parcelles les plus réputées étaient le "Clos Saint Aubin", (ou Clos de la Pierre) entre Guérande et Saillé, et le "Clos de Marsillé"   6  dans l'arrière-pays, avec notamment quelques plans de </a:t>
            </a:r>
            <a:r>
              <a:rPr lang="es-ES" sz="1600">
                <a:hlinkClick r:id="rId4" tooltip="Noé (cépage)"/>
              </a:rPr>
              <a:t>Noah</a:t>
            </a:r>
            <a:r>
              <a:rPr lang="es-ES" sz="1600"/>
              <a:t> qui ont échappé à l'arrachage et à la vigilance des « douanes ». El trouve encore par-ci par-là quelques rangs de Vignes (à uso personal)  dans l'arrière-pays, notamment avec quelques planes de </a:t>
            </a:r>
            <a:r>
              <a:rPr lang="es-ES" sz="1600">
                <a:hlinkClick r:id="rId4" tooltip="Noé (cépage)"/>
              </a:rPr>
              <a:t>Noé</a:t>
            </a:r>
            <a:r>
              <a:rPr lang="es-ES" sz="1600"/>
              <a:t> qui ont échappé à l'arrachage et à la vigilancia des «douanes».  La policultura es en régression générale dans la Presqu'île guérandaise, la presión foncière et la rentabilité économique ayant eu en grande partie de cette raison activité.  L'élevage bovin est en extensión, particulièrement depuis le remembrement </a:t>
            </a:r>
          </a:p>
          <a:p>
            <a:pPr algn="just">
              <a:lnSpc>
                <a:spcPct val="80000"/>
              </a:lnSpc>
            </a:pPr>
            <a:endParaRPr lang="es-ES" sz="1600"/>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2034</Words>
  <Application>Microsoft Office PowerPoint</Application>
  <PresentationFormat>Presentación en pantalla (4:3)</PresentationFormat>
  <Paragraphs>85</Paragraphs>
  <Slides>25</Slides>
  <Notes>3</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Diseño predeterminado</vt:lpstr>
      <vt:lpstr> ESTRATEGIAS DE GLOCALIZACION Factor Timonel: Recursos naturales Perfil: Paisajes y calidad de vida Imagen: Territorios mejorados Sal de Guerande, Sal de Maldon, Castro Marim  GASTRONOMIA HALOTERAPIA </vt:lpstr>
      <vt:lpstr>Salvaguardar  salud del planeta</vt:lpstr>
      <vt:lpstr>Desarrollo sostenible</vt:lpstr>
      <vt:lpstr>Desarrollo durable</vt:lpstr>
      <vt:lpstr>Diapositiva 5</vt:lpstr>
      <vt:lpstr>Diapositiva 6</vt:lpstr>
      <vt:lpstr>Diapositiva 7</vt:lpstr>
      <vt:lpstr>Guerande Economía. 13. 603 Habitantes  </vt:lpstr>
      <vt:lpstr>Agricultura</vt:lpstr>
      <vt:lpstr>1Guêrande</vt:lpstr>
      <vt:lpstr>2Guêrande</vt:lpstr>
      <vt:lpstr>Paisajes salinero</vt:lpstr>
      <vt:lpstr>Paisajes salinero</vt:lpstr>
      <vt:lpstr>Sal Guerande</vt:lpstr>
      <vt:lpstr>Muerte de la sal tradicional</vt:lpstr>
      <vt:lpstr>Iniciativas salineras</vt:lpstr>
      <vt:lpstr>250 salineros</vt:lpstr>
      <vt:lpstr>Imagen salinas</vt:lpstr>
      <vt:lpstr>SAL "Sal del Atlántico" </vt:lpstr>
      <vt:lpstr>La rehabilitación de las salinas</vt:lpstr>
      <vt:lpstr>Cultura de la actividad salinera</vt:lpstr>
      <vt:lpstr>Puesta en valor turístico</vt:lpstr>
      <vt:lpstr>Objetivo y destinatarios</vt:lpstr>
      <vt:lpstr>Proyecto pionero</vt:lpstr>
      <vt:lpstr>Bosque solar y sinergias</vt:lpstr>
    </vt:vector>
  </TitlesOfParts>
  <Company>Departamento de Historia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aplicación del desarrollo local. Contextos, experiencias y estudios de casos en el ámbito europeo y de América latina. Paisajes y calidad de vida Territorios mejorados Guerande,</dc:title>
  <dc:creator>Juan Antonio Márquez</dc:creator>
  <cp:lastModifiedBy>Evo7 2011</cp:lastModifiedBy>
  <cp:revision>17</cp:revision>
  <dcterms:created xsi:type="dcterms:W3CDTF">2008-05-14T15:12:30Z</dcterms:created>
  <dcterms:modified xsi:type="dcterms:W3CDTF">2013-12-10T06:23:48Z</dcterms:modified>
</cp:coreProperties>
</file>