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24" r:id="rId2"/>
    <p:sldId id="446" r:id="rId3"/>
    <p:sldId id="427" r:id="rId4"/>
    <p:sldId id="444" r:id="rId5"/>
    <p:sldId id="445" r:id="rId6"/>
    <p:sldId id="441" r:id="rId7"/>
    <p:sldId id="465" r:id="rId8"/>
    <p:sldId id="466" r:id="rId9"/>
    <p:sldId id="467" r:id="rId10"/>
    <p:sldId id="464" r:id="rId11"/>
    <p:sldId id="448" r:id="rId12"/>
    <p:sldId id="468" r:id="rId13"/>
    <p:sldId id="447" r:id="rId14"/>
    <p:sldId id="469" r:id="rId15"/>
    <p:sldId id="471" r:id="rId16"/>
    <p:sldId id="470" r:id="rId17"/>
    <p:sldId id="462" r:id="rId18"/>
    <p:sldId id="449" r:id="rId19"/>
    <p:sldId id="450" r:id="rId20"/>
    <p:sldId id="451" r:id="rId21"/>
    <p:sldId id="452" r:id="rId22"/>
    <p:sldId id="453" r:id="rId23"/>
    <p:sldId id="454" r:id="rId24"/>
    <p:sldId id="455" r:id="rId25"/>
    <p:sldId id="456" r:id="rId26"/>
    <p:sldId id="457" r:id="rId27"/>
    <p:sldId id="458" r:id="rId28"/>
    <p:sldId id="459" r:id="rId29"/>
    <p:sldId id="460" r:id="rId30"/>
    <p:sldId id="461" r:id="rId31"/>
    <p:sldId id="472" r:id="rId32"/>
  </p:sldIdLst>
  <p:sldSz cx="9144000" cy="6858000" type="screen4x3"/>
  <p:notesSz cx="6858000" cy="9945688"/>
  <p:defaultTextStyle>
    <a:defPPr>
      <a:defRPr lang="es-ES"/>
    </a:defPPr>
    <a:lvl1pPr algn="r" rtl="0" fontAlgn="base">
      <a:spcBef>
        <a:spcPct val="0"/>
      </a:spcBef>
      <a:spcAft>
        <a:spcPct val="0"/>
      </a:spcAft>
      <a:defRPr sz="2400" kern="1200">
        <a:solidFill>
          <a:schemeClr val="tx1"/>
        </a:solidFill>
        <a:latin typeface="Times New Roman" pitchFamily="18" charset="0"/>
        <a:ea typeface="+mn-ea"/>
        <a:cs typeface="+mn-cs"/>
      </a:defRPr>
    </a:lvl1pPr>
    <a:lvl2pPr marL="457200" algn="r" rtl="0" fontAlgn="base">
      <a:spcBef>
        <a:spcPct val="0"/>
      </a:spcBef>
      <a:spcAft>
        <a:spcPct val="0"/>
      </a:spcAft>
      <a:defRPr sz="2400" kern="1200">
        <a:solidFill>
          <a:schemeClr val="tx1"/>
        </a:solidFill>
        <a:latin typeface="Times New Roman" pitchFamily="18" charset="0"/>
        <a:ea typeface="+mn-ea"/>
        <a:cs typeface="+mn-cs"/>
      </a:defRPr>
    </a:lvl2pPr>
    <a:lvl3pPr marL="914400" algn="r" rtl="0" fontAlgn="base">
      <a:spcBef>
        <a:spcPct val="0"/>
      </a:spcBef>
      <a:spcAft>
        <a:spcPct val="0"/>
      </a:spcAft>
      <a:defRPr sz="2400" kern="1200">
        <a:solidFill>
          <a:schemeClr val="tx1"/>
        </a:solidFill>
        <a:latin typeface="Times New Roman" pitchFamily="18" charset="0"/>
        <a:ea typeface="+mn-ea"/>
        <a:cs typeface="+mn-cs"/>
      </a:defRPr>
    </a:lvl3pPr>
    <a:lvl4pPr marL="1371600" algn="r" rtl="0" fontAlgn="base">
      <a:spcBef>
        <a:spcPct val="0"/>
      </a:spcBef>
      <a:spcAft>
        <a:spcPct val="0"/>
      </a:spcAft>
      <a:defRPr sz="2400" kern="1200">
        <a:solidFill>
          <a:schemeClr val="tx1"/>
        </a:solidFill>
        <a:latin typeface="Times New Roman" pitchFamily="18" charset="0"/>
        <a:ea typeface="+mn-ea"/>
        <a:cs typeface="+mn-cs"/>
      </a:defRPr>
    </a:lvl4pPr>
    <a:lvl5pPr marL="1828800" algn="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FF"/>
    <a:srgbClr val="3333FF"/>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69" autoAdjust="0"/>
    <p:restoredTop sz="94213" autoAdjust="0"/>
  </p:normalViewPr>
  <p:slideViewPr>
    <p:cSldViewPr>
      <p:cViewPr>
        <p:scale>
          <a:sx n="66" d="100"/>
          <a:sy n="66" d="100"/>
        </p:scale>
        <p:origin x="-372"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s-ES"/>
          </a:p>
        </p:txBody>
      </p:sp>
      <p:sp>
        <p:nvSpPr>
          <p:cNvPr id="79875" name="Rectangle 3"/>
          <p:cNvSpPr>
            <a:spLocks noGrp="1" noChangeArrowheads="1"/>
          </p:cNvSpPr>
          <p:nvPr>
            <p:ph type="dt"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79876"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ffectLst/>
        </p:spPr>
      </p:sp>
      <p:sp>
        <p:nvSpPr>
          <p:cNvPr id="79877" name="Rectangle 5"/>
          <p:cNvSpPr>
            <a:spLocks noGrp="1" noChangeArrowheads="1"/>
          </p:cNvSpPr>
          <p:nvPr>
            <p:ph type="body" sz="quarter" idx="3"/>
          </p:nvPr>
        </p:nvSpPr>
        <p:spPr bwMode="auto">
          <a:xfrm>
            <a:off x="685800" y="4724400"/>
            <a:ext cx="5486400" cy="4475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79878" name="Rectangle 6"/>
          <p:cNvSpPr>
            <a:spLocks noGrp="1" noChangeArrowheads="1"/>
          </p:cNvSpPr>
          <p:nvPr>
            <p:ph type="ftr" sz="quarter" idx="4"/>
          </p:nvPr>
        </p:nvSpPr>
        <p:spPr bwMode="auto">
          <a:xfrm>
            <a:off x="0"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s-ES"/>
          </a:p>
        </p:txBody>
      </p:sp>
      <p:sp>
        <p:nvSpPr>
          <p:cNvPr id="79879" name="Rectangle 7"/>
          <p:cNvSpPr>
            <a:spLocks noGrp="1" noChangeArrowheads="1"/>
          </p:cNvSpPr>
          <p:nvPr>
            <p:ph type="sldNum" sz="quarter" idx="5"/>
          </p:nvPr>
        </p:nvSpPr>
        <p:spPr bwMode="auto">
          <a:xfrm>
            <a:off x="3884613" y="944721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F8D0C1E5-4BC4-409E-8E7E-A8CDB62D8C24}"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F8D0C1E5-4BC4-409E-8E7E-A8CDB62D8C24}"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29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9E6CA5A-7406-4EAD-A206-78EDF4AD7DB1}" type="slidenum">
              <a:rPr lang="es-E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30</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31</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0CF35B3A-BA71-402E-B6F3-CBAF426D26D6}"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E3A1A402-E6E0-4363-B3E6-149568F5FE7E}"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40C6E9A0-39DF-48FE-A68E-ED32AA384197}"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D0961FE-B143-4BF9-87A9-56077FA7745A}"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1C3DF9D8-58EB-450F-AF31-94846DC3A78E}"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469E52F8-3B75-4766-91BB-583084E5E50B}"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9F3D925D-8BCE-470E-BCDC-58088ABCFB6D}"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D97872B0-1420-4326-AA17-1449DD0693C7}"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9232C139-A338-4BD9-9AEC-F7D80DD57BBA}"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E25079A2-772E-4EF3-A7C6-11E88A446FEA}"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165BAF47-6819-4F09-8D6C-00B759C65BBC}"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90818075-3D34-45C8-B467-6D52973EE9E6}"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00D10964-C246-4849-B983-2DB3333F400B}"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www.ourensedixital.com/_hemeroteca/portas/11/10/111031.ht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allariz.com/index.as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turgalicia.es/fotos/IMAGENES/010204/01020412/20079_Mu&#237;&#241;o%20do%20Burato_1-49QD47.jp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9/92/Situacion_Allariz.PNG" TargetMode="External"/><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www.flickr.com/photos/12391831@N05/1409100892/"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hyperlink" Target="http://www.galicia360.com/comarca-de-allariz-maceda/allariz-festa-do-boi-concello.html" TargetMode="External"/><Relationship Id="rId3" Type="http://schemas.openxmlformats.org/officeDocument/2006/relationships/hyperlink" Target="http://www.allariz.com/index.asp" TargetMode="External"/><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hyperlink" Target="http://es.wikipedia.org/wiki/Instituto_Nacional_de_Estad%C3%ADstica_de_Espa%C3%B1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es.wikipedia.org/w/index.php?title=Allariz&amp;action=edit&amp;section=4" TargetMode="External"/><Relationship Id="rId4" Type="http://schemas.openxmlformats.org/officeDocument/2006/relationships/hyperlink" Target="http://es.wikipedia.org/wiki/2007"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es.wikipedia.org/wiki/Provincia_de_Orense" TargetMode="External"/><Relationship Id="rId7" Type="http://schemas.openxmlformats.org/officeDocument/2006/relationships/hyperlink" Target="http://es.wikipedia.org/wiki/199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es.wikipedia.org/wiki/R%C3%ADo_Arnoia" TargetMode="External"/><Relationship Id="rId5" Type="http://schemas.openxmlformats.org/officeDocument/2006/relationships/hyperlink" Target="http://es.wikipedia.org/wiki/Conjunto_Hist%C3%B3rico-Art%C3%ADstico" TargetMode="External"/><Relationship Id="rId4" Type="http://schemas.openxmlformats.org/officeDocument/2006/relationships/hyperlink" Target="http://es.wikipedia.org/wiki/Km%C2%B2"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1"/>
          <p:cNvSpPr>
            <a:spLocks noChangeArrowheads="1"/>
          </p:cNvSpPr>
          <p:nvPr/>
        </p:nvSpPr>
        <p:spPr bwMode="auto">
          <a:xfrm>
            <a:off x="0" y="3236203"/>
            <a:ext cx="3707904" cy="1754326"/>
          </a:xfrm>
          <a:prstGeom prst="rect">
            <a:avLst/>
          </a:prstGeom>
          <a:solidFill>
            <a:srgbClr val="92D05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smtClean="0">
                <a:ln>
                  <a:noFill/>
                </a:ln>
                <a:solidFill>
                  <a:schemeClr val="tx1"/>
                </a:solidFill>
                <a:effectLst/>
                <a:latin typeface="Garamond" pitchFamily="18" charset="0"/>
                <a:ea typeface="Times New Roman" pitchFamily="18" charset="0"/>
              </a:rPr>
              <a:t>DESARROLLO </a:t>
            </a:r>
            <a:r>
              <a:rPr kumimoji="0" lang="es-ES" sz="2800" b="1" i="0" u="none" strike="noStrike" cap="none" normalizeH="0" baseline="0" dirty="0" smtClean="0">
                <a:ln>
                  <a:noFill/>
                </a:ln>
                <a:solidFill>
                  <a:schemeClr val="tx1"/>
                </a:solidFill>
                <a:effectLst/>
                <a:latin typeface="Garamond" pitchFamily="18" charset="0"/>
                <a:ea typeface="Times New Roman" pitchFamily="18" charset="0"/>
              </a:rPr>
              <a:t>ENDOGENO. </a:t>
            </a:r>
            <a:r>
              <a:rPr kumimoji="0" lang="es-ES" sz="2800" b="1" i="0" u="none" strike="noStrike" cap="none" normalizeH="0" baseline="0" dirty="0" smtClean="0">
                <a:ln>
                  <a:noFill/>
                </a:ln>
                <a:solidFill>
                  <a:schemeClr val="tx1"/>
                </a:solidFill>
                <a:effectLst/>
                <a:latin typeface="Garamond" pitchFamily="18" charset="0"/>
                <a:ea typeface="Times New Roman" pitchFamily="18" charset="0"/>
              </a:rPr>
              <a:t>ALLARIZ</a:t>
            </a:r>
            <a:r>
              <a:rPr kumimoji="0" lang="es-ES" sz="2800" b="1" i="0" u="none" strike="noStrike" cap="none" normalizeH="0" baseline="0" dirty="0" smtClean="0">
                <a:ln>
                  <a:noFill/>
                </a:ln>
                <a:solidFill>
                  <a:schemeClr val="tx1"/>
                </a:solidFill>
                <a:effectLst/>
                <a:latin typeface="Garamond" pitchFamily="18" charset="0"/>
                <a:ea typeface="Times New Roman" pitchFamily="18" charset="0"/>
              </a:rPr>
              <a:t>, ESPAÑA. </a:t>
            </a:r>
            <a:endParaRPr kumimoji="0" lang="es-ES" sz="2800" b="0" i="0" u="none" strike="noStrike" cap="none" normalizeH="0" baseline="0" dirty="0" smtClean="0">
              <a:ln>
                <a:noFill/>
              </a:ln>
              <a:solidFill>
                <a:schemeClr val="tx1"/>
              </a:solidFill>
              <a:effectLst/>
              <a:latin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New Roman" pitchFamily="18" charset="0"/>
            </a:endParaRPr>
          </a:p>
        </p:txBody>
      </p:sp>
      <p:pic>
        <p:nvPicPr>
          <p:cNvPr id="249858" name="Picture 2" descr="http://t2.gstatic.com/images?q=tbn:ANd9GcQy4XYuMiQ1AeyirpkngFIXwpEv8j5gfhZmLViP6rm8gLsKdZ0aXg"/>
          <p:cNvPicPr>
            <a:picLocks noChangeAspect="1" noChangeArrowheads="1"/>
          </p:cNvPicPr>
          <p:nvPr/>
        </p:nvPicPr>
        <p:blipFill>
          <a:blip r:embed="rId3" cstate="print"/>
          <a:srcRect/>
          <a:stretch>
            <a:fillRect/>
          </a:stretch>
        </p:blipFill>
        <p:spPr bwMode="auto">
          <a:xfrm>
            <a:off x="179512" y="0"/>
            <a:ext cx="3742463" cy="2996952"/>
          </a:xfrm>
          <a:prstGeom prst="rect">
            <a:avLst/>
          </a:prstGeom>
          <a:noFill/>
        </p:spPr>
      </p:pic>
      <p:sp>
        <p:nvSpPr>
          <p:cNvPr id="4" name="3 Rectángulo"/>
          <p:cNvSpPr/>
          <p:nvPr/>
        </p:nvSpPr>
        <p:spPr>
          <a:xfrm>
            <a:off x="4283968" y="404664"/>
            <a:ext cx="4572000" cy="1200329"/>
          </a:xfrm>
          <a:prstGeom prst="rect">
            <a:avLst/>
          </a:prstGeom>
        </p:spPr>
        <p:txBody>
          <a:bodyPr>
            <a:spAutoFit/>
          </a:bodyPr>
          <a:lstStyle/>
          <a:p>
            <a:r>
              <a:rPr lang="es-ES" dirty="0" smtClean="0"/>
              <a:t>El hombre lobo, </a:t>
            </a:r>
            <a:r>
              <a:rPr lang="es-ES" i="1" dirty="0" smtClean="0"/>
              <a:t>O </a:t>
            </a:r>
            <a:r>
              <a:rPr lang="es-ES" i="1" dirty="0" err="1" smtClean="0"/>
              <a:t>lobishome</a:t>
            </a:r>
            <a:r>
              <a:rPr lang="es-ES" dirty="0" smtClean="0"/>
              <a:t>, murió el 14 de diciembre de 1863</a:t>
            </a:r>
            <a:r>
              <a:rPr lang="es-ES" dirty="0" smtClean="0"/>
              <a:t>.</a:t>
            </a:r>
          </a:p>
          <a:p>
            <a:r>
              <a:rPr lang="es-ES" dirty="0" smtClean="0"/>
              <a:t> </a:t>
            </a:r>
            <a:endParaRPr lang="es-ES" dirty="0"/>
          </a:p>
        </p:txBody>
      </p:sp>
      <p:sp>
        <p:nvSpPr>
          <p:cNvPr id="5" name="4 Rectángulo"/>
          <p:cNvSpPr/>
          <p:nvPr/>
        </p:nvSpPr>
        <p:spPr>
          <a:xfrm>
            <a:off x="3995936" y="1268760"/>
            <a:ext cx="4572000" cy="584775"/>
          </a:xfrm>
          <a:prstGeom prst="rect">
            <a:avLst/>
          </a:prstGeom>
        </p:spPr>
        <p:txBody>
          <a:bodyPr>
            <a:spAutoFit/>
          </a:bodyPr>
          <a:lstStyle/>
          <a:p>
            <a:r>
              <a:rPr lang="es-ES" sz="1600" dirty="0" smtClean="0">
                <a:hlinkClick r:id="rId4"/>
              </a:rPr>
              <a:t>http://www.ourensedixital.com/_</a:t>
            </a:r>
            <a:r>
              <a:rPr lang="es-ES" sz="1600" dirty="0" smtClean="0">
                <a:hlinkClick r:id="rId4"/>
              </a:rPr>
              <a:t>hemeroteca/portas/11/10/111031.htm</a:t>
            </a:r>
            <a:r>
              <a:rPr lang="es-ES" sz="1600" dirty="0" smtClean="0"/>
              <a:t>. En línea 21-11-2011</a:t>
            </a:r>
            <a:endParaRPr lang="es-ES" sz="1600" dirty="0"/>
          </a:p>
        </p:txBody>
      </p:sp>
      <p:pic>
        <p:nvPicPr>
          <p:cNvPr id="249860" name="Picture 4" descr="https://lh5.googleusercontent.com/-70FNhEbyfKk/TdAz0s53GJE/AAAAAAAAAwg/zXoIOIo4tDg/Allariz.jpg"/>
          <p:cNvPicPr>
            <a:picLocks noChangeAspect="1" noChangeArrowheads="1"/>
          </p:cNvPicPr>
          <p:nvPr/>
        </p:nvPicPr>
        <p:blipFill>
          <a:blip r:embed="rId5" cstate="print"/>
          <a:srcRect/>
          <a:stretch>
            <a:fillRect/>
          </a:stretch>
        </p:blipFill>
        <p:spPr bwMode="auto">
          <a:xfrm>
            <a:off x="3369514" y="2996953"/>
            <a:ext cx="5774486" cy="386104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l"/>
            <a:r>
              <a:rPr lang="es-ES"/>
              <a:t>“Morte anunciada”. </a:t>
            </a:r>
            <a:br>
              <a:rPr lang="es-ES"/>
            </a:br>
            <a:endParaRPr lang="es-ES"/>
          </a:p>
        </p:txBody>
      </p:sp>
      <p:sp>
        <p:nvSpPr>
          <p:cNvPr id="67587" name="Rectangle 3"/>
          <p:cNvSpPr>
            <a:spLocks noGrp="1" noChangeArrowheads="1"/>
          </p:cNvSpPr>
          <p:nvPr>
            <p:ph type="body" idx="1"/>
          </p:nvPr>
        </p:nvSpPr>
        <p:spPr/>
        <p:txBody>
          <a:bodyPr/>
          <a:lstStyle/>
          <a:p>
            <a:r>
              <a:rPr lang="es-ES"/>
              <a:t>A</a:t>
            </a:r>
            <a:r>
              <a:rPr lang="es-ES" b="1"/>
              <a:t> finais dos anos oitenta</a:t>
            </a:r>
            <a:r>
              <a:rPr lang="es-ES"/>
              <a:t>, calquera que acudise a Allariz, así como a outras moitas vilas do interior de Galicia nun día laboral calquera, íase encontrar unha </a:t>
            </a:r>
            <a:r>
              <a:rPr lang="es-ES" b="1"/>
              <a:t>vila semi-deserta</a:t>
            </a:r>
            <a:r>
              <a:rPr lang="es-ES"/>
              <a:t>, sen xente polas rúas, coa maioría do comercio pechado e en decadencia, cun río ocultado pola maleza..., era o reflexo dunha “morte anunciada”. </a:t>
            </a:r>
          </a:p>
        </p:txBody>
      </p:sp>
      <p:pic>
        <p:nvPicPr>
          <p:cNvPr id="67588" name="Picture 4" descr="Concello de Allariz">
            <a:hlinkClick r:id="rId3"/>
          </p:cNvPr>
          <p:cNvPicPr>
            <a:picLocks noChangeAspect="1" noChangeArrowheads="1"/>
          </p:cNvPicPr>
          <p:nvPr/>
        </p:nvPicPr>
        <p:blipFill>
          <a:blip r:embed="rId4" cstate="print"/>
          <a:srcRect/>
          <a:stretch>
            <a:fillRect/>
          </a:stretch>
        </p:blipFill>
        <p:spPr bwMode="auto">
          <a:xfrm>
            <a:off x="7239000" y="0"/>
            <a:ext cx="1905000" cy="16668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s-ES" b="1"/>
              <a:t>Situación anterior</a:t>
            </a:r>
          </a:p>
        </p:txBody>
      </p:sp>
      <p:sp>
        <p:nvSpPr>
          <p:cNvPr id="53251" name="Rectangle 3"/>
          <p:cNvSpPr>
            <a:spLocks noGrp="1" noChangeArrowheads="1"/>
          </p:cNvSpPr>
          <p:nvPr>
            <p:ph type="body" idx="1"/>
          </p:nvPr>
        </p:nvSpPr>
        <p:spPr/>
        <p:txBody>
          <a:bodyPr/>
          <a:lstStyle/>
          <a:p>
            <a:pPr>
              <a:lnSpc>
                <a:spcPct val="80000"/>
              </a:lnSpc>
              <a:buFontTx/>
              <a:buNone/>
            </a:pPr>
            <a:r>
              <a:rPr lang="es-ES" sz="1600" dirty="0"/>
              <a:t>Fuerte proceso migratorio.</a:t>
            </a:r>
          </a:p>
          <a:p>
            <a:pPr>
              <a:lnSpc>
                <a:spcPct val="80000"/>
              </a:lnSpc>
              <a:buFontTx/>
              <a:buNone/>
            </a:pPr>
            <a:r>
              <a:rPr lang="es-ES" sz="1600" dirty="0"/>
              <a:t>Dificultades de comunicación entre los diferentes núcleos y parroquias del </a:t>
            </a:r>
            <a:r>
              <a:rPr lang="es-ES" sz="1600" dirty="0" err="1"/>
              <a:t>concello</a:t>
            </a:r>
            <a:r>
              <a:rPr lang="es-ES" sz="1600" dirty="0"/>
              <a:t>.</a:t>
            </a:r>
            <a:br>
              <a:rPr lang="es-ES" sz="1600" dirty="0"/>
            </a:br>
            <a:r>
              <a:rPr lang="es-ES" sz="1600" dirty="0"/>
              <a:t>Abandono de las construcciones por parte de sus propietarios. Especial deterioro en los molinos de la margen del río, al perder su uso habitual. </a:t>
            </a:r>
            <a:br>
              <a:rPr lang="es-ES" sz="1600" dirty="0"/>
            </a:br>
            <a:r>
              <a:rPr lang="es-ES" sz="1600" dirty="0"/>
              <a:t>Márgenes del </a:t>
            </a:r>
            <a:r>
              <a:rPr lang="es-ES" sz="1600" dirty="0" err="1"/>
              <a:t>Arnoia</a:t>
            </a:r>
            <a:r>
              <a:rPr lang="es-ES" sz="1600" dirty="0"/>
              <a:t> con abundante vegetación que impedía su acceso en muchos puntos; repercusiones negativas para su fauna y flora. Abandono total de las construcciones de uso industrial al borde del río.</a:t>
            </a:r>
            <a:br>
              <a:rPr lang="es-ES" sz="1600" dirty="0"/>
            </a:br>
            <a:r>
              <a:rPr lang="es-ES" sz="1600" dirty="0"/>
              <a:t>Dispersión de la población, con falta de acceso a los servicios ofertados por el núcleo de Allariz, sobre todo para los menos capacitados y más desfavorecidos económicamente.</a:t>
            </a:r>
            <a:br>
              <a:rPr lang="es-ES" sz="1600" dirty="0"/>
            </a:br>
            <a:r>
              <a:rPr lang="es-ES" sz="1600" dirty="0"/>
              <a:t>El abastecimiento de agua a la población provenía de manantial en su totalidad, siendo insuficiente y provocándose cortes de su suministro en épocas estivales.</a:t>
            </a:r>
            <a:br>
              <a:rPr lang="es-ES" sz="1600" dirty="0"/>
            </a:br>
            <a:r>
              <a:rPr lang="es-ES" sz="1600" dirty="0"/>
              <a:t>Vertido directo al río de las aguas residuales sin ningún tipo de tratamiento.</a:t>
            </a:r>
            <a:br>
              <a:rPr lang="es-ES" sz="1600" dirty="0"/>
            </a:br>
            <a:r>
              <a:rPr lang="es-ES" sz="1600" dirty="0"/>
              <a:t>Carencia de mecanismos de participación de los ciudadanos en la vida municipal, limitándose éstos al ejercicio de derecho al voto cada cuatro años.</a:t>
            </a:r>
            <a:br>
              <a:rPr lang="es-ES" sz="1600" dirty="0"/>
            </a:br>
            <a:r>
              <a:rPr lang="es-ES" sz="1600" dirty="0"/>
              <a:t>Carencia de normativa para regular las intervenciones urbanísticas en los núcleos rurales y casco urbano del Concello de Allariz.</a:t>
            </a:r>
            <a:br>
              <a:rPr lang="es-ES" sz="1600" dirty="0"/>
            </a:br>
            <a:r>
              <a:rPr lang="es-ES" sz="1600" dirty="0"/>
              <a:t>Tanto el papel como el vidrio eran desechados en la basura particular, perjudicando con ello el entorno natural.</a:t>
            </a:r>
            <a:br>
              <a:rPr lang="es-ES" sz="1600" dirty="0"/>
            </a:br>
            <a:endParaRPr lang="es-ES" sz="1600" b="1" dirty="0"/>
          </a:p>
          <a:p>
            <a:pPr>
              <a:lnSpc>
                <a:spcPct val="80000"/>
              </a:lnSpc>
            </a:pPr>
            <a:endParaRPr lang="es-E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gn="r"/>
            <a:r>
              <a:rPr lang="es-ES_tradnl" sz="4000" b="1"/>
              <a:t>Características previas</a:t>
            </a:r>
            <a:endParaRPr lang="es-ES" sz="4000" b="1"/>
          </a:p>
        </p:txBody>
      </p:sp>
      <p:sp>
        <p:nvSpPr>
          <p:cNvPr id="71683" name="Rectangle 3"/>
          <p:cNvSpPr>
            <a:spLocks noGrp="1" noChangeArrowheads="1"/>
          </p:cNvSpPr>
          <p:nvPr>
            <p:ph type="body" idx="1"/>
          </p:nvPr>
        </p:nvSpPr>
        <p:spPr>
          <a:xfrm>
            <a:off x="0" y="1412875"/>
            <a:ext cx="8964613" cy="4525963"/>
          </a:xfrm>
        </p:spPr>
        <p:txBody>
          <a:bodyPr/>
          <a:lstStyle/>
          <a:p>
            <a:pPr algn="just">
              <a:lnSpc>
                <a:spcPct val="80000"/>
              </a:lnSpc>
            </a:pPr>
            <a:r>
              <a:rPr lang="es-ES_tradnl" sz="2400"/>
              <a:t>Economía tradicionalmente vinculada a las actividades primarias y secundarias, siendo la superficie cultivable del 50% del territorio municipal. La estructura de la propiedad ha sido tradicionalmente minifundista, con preeminencia de la pequeña explotación familiar agroganadera de autoabastecimiento. Hasta mediados del siglo XX hubo un activo y consolidado tejido industrial, vinculado a sus numerosos molinos harineros, industria linera y más de veinte fábricas de cuero.</a:t>
            </a:r>
          </a:p>
          <a:p>
            <a:pPr algn="just">
              <a:lnSpc>
                <a:spcPct val="80000"/>
              </a:lnSpc>
            </a:pPr>
            <a:r>
              <a:rPr lang="es-ES_tradnl" sz="2400"/>
              <a:t>En el momento de implementar las actuaciones la economía de Allariz estaba dominada por el sector primario escasamente modernizado, que ocupa al 35,5% de la población activa, con una renta baja. El secundario ocupa al 32% de la población activa, con cierta importancia de la construcción (16%). El terciario se concentra en la cabecera municipal y se refiere a la escasa administración pública y empresas de tipo familiar.</a:t>
            </a:r>
          </a:p>
          <a:p>
            <a:pPr algn="just">
              <a:lnSpc>
                <a:spcPct val="80000"/>
              </a:lnSpc>
            </a:pPr>
            <a:endParaRPr lang="es-E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s-ES"/>
              <a:t>Proceso de transformación</a:t>
            </a:r>
          </a:p>
        </p:txBody>
      </p:sp>
      <p:sp>
        <p:nvSpPr>
          <p:cNvPr id="52227" name="Rectangle 3"/>
          <p:cNvSpPr>
            <a:spLocks noGrp="1" noChangeArrowheads="1"/>
          </p:cNvSpPr>
          <p:nvPr>
            <p:ph type="body" idx="1"/>
          </p:nvPr>
        </p:nvSpPr>
        <p:spPr/>
        <p:txBody>
          <a:bodyPr/>
          <a:lstStyle/>
          <a:p>
            <a:pPr algn="just">
              <a:lnSpc>
                <a:spcPct val="90000"/>
              </a:lnSpc>
            </a:pPr>
            <a:r>
              <a:rPr lang="es-ES" sz="2400"/>
              <a:t>En el Concello de Allariz se impulsa un programa coordinado de actuaciones cuyo objetivo central es mejorar sustancialmente las condiciones de vida y los atractivos locales. En un habitat en proceso de despoblación y abandono la iniciativa del Ayuntamiento del Concello, bajo el lema "Allariz un lugar para vivir", encierra un importante potencial. Las prácticas puestas en marcha abarcan desde la ordenación territorial, la rehabilitación del casco histórico, abastecimiento de agua, iniciativas de ahorro energético, tratamiento de residuos, transporte para enlazar los distintos núcleos. Allariz recibió el Premio Europeo de Urbanismo.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r"/>
            <a:r>
              <a:rPr lang="es-ES_tradnl" b="1"/>
              <a:t>Iniciativas</a:t>
            </a:r>
            <a:br>
              <a:rPr lang="es-ES_tradnl" b="1"/>
            </a:br>
            <a:endParaRPr lang="es-ES" b="1"/>
          </a:p>
        </p:txBody>
      </p:sp>
      <p:sp>
        <p:nvSpPr>
          <p:cNvPr id="72707" name="Rectangle 3"/>
          <p:cNvSpPr>
            <a:spLocks noGrp="1" noChangeArrowheads="1"/>
          </p:cNvSpPr>
          <p:nvPr>
            <p:ph type="body" idx="1"/>
          </p:nvPr>
        </p:nvSpPr>
        <p:spPr>
          <a:xfrm>
            <a:off x="0" y="1052513"/>
            <a:ext cx="9144000" cy="4525962"/>
          </a:xfrm>
        </p:spPr>
        <p:txBody>
          <a:bodyPr/>
          <a:lstStyle/>
          <a:p>
            <a:pPr algn="just">
              <a:lnSpc>
                <a:spcPct val="80000"/>
              </a:lnSpc>
            </a:pPr>
            <a:r>
              <a:rPr lang="es-ES_tradnl" sz="2000"/>
              <a:t>Diagnosis previa e integral del territorioEstablecimiento de un programa de desarrollo (en torno a dos ejes fundamentales: el río y la villa)Plan estratégicoRedacción de Normas Subsidiarias Municipales (planificación urbanística)</a:t>
            </a:r>
          </a:p>
          <a:p>
            <a:pPr algn="just">
              <a:lnSpc>
                <a:spcPct val="80000"/>
              </a:lnSpc>
            </a:pPr>
            <a:r>
              <a:rPr lang="es-ES_tradnl" sz="2000" b="1"/>
              <a:t>Promoción y financiación</a:t>
            </a:r>
          </a:p>
          <a:p>
            <a:pPr algn="just">
              <a:lnSpc>
                <a:spcPct val="80000"/>
              </a:lnSpc>
            </a:pPr>
            <a:r>
              <a:rPr lang="es-ES_tradnl" sz="2000"/>
              <a:t>Aprovechando subvenciones de la Diputación Provincial, la Xunta de Galicia, Gobierno Central y Unión Europea (no se encuentra enmarcado en programas generales estatales o comunitarios). Estrecha colaboración entre el sector público (Concello) y privado (empresas).</a:t>
            </a:r>
          </a:p>
          <a:p>
            <a:pPr algn="just">
              <a:lnSpc>
                <a:spcPct val="80000"/>
              </a:lnSpc>
            </a:pPr>
            <a:r>
              <a:rPr lang="es-ES_tradnl" sz="2000" b="1"/>
              <a:t>Fecha de actuación</a:t>
            </a:r>
          </a:p>
          <a:p>
            <a:pPr algn="just">
              <a:lnSpc>
                <a:spcPct val="80000"/>
              </a:lnSpc>
            </a:pPr>
            <a:r>
              <a:rPr lang="es-ES_tradnl" sz="2000"/>
              <a:t>Desde 1989 (implementación de proyectos desde 1991)</a:t>
            </a:r>
          </a:p>
          <a:p>
            <a:pPr algn="just">
              <a:lnSpc>
                <a:spcPct val="80000"/>
              </a:lnSpc>
            </a:pPr>
            <a:r>
              <a:rPr lang="es-ES_tradnl" sz="2000" b="1"/>
              <a:t>Descripción de la actuación</a:t>
            </a:r>
          </a:p>
          <a:p>
            <a:pPr algn="just">
              <a:lnSpc>
                <a:spcPct val="80000"/>
              </a:lnSpc>
            </a:pPr>
            <a:r>
              <a:rPr lang="es-ES_tradnl" sz="2000"/>
              <a:t>Adopción de una política urbanística y territorial basada en la recuperación del patrimonio arquitectónico, agrario y forestal. Implementación de una amplia normativa que regula aspectos urbanísticos, patrimoniales y ambientales.Base en la creación de un importante marco asociativo (Asociación de Productores, Asociación de Comerciantes, Patronato de Medio Ambiente, Patronato del Parque Etnográfico del Río Arnoia y asociaciones culturales) en el que colaboran la población local y los técnicos municipales.</a:t>
            </a:r>
          </a:p>
          <a:p>
            <a:pPr algn="just">
              <a:lnSpc>
                <a:spcPct val="80000"/>
              </a:lnSpc>
            </a:pPr>
            <a:endParaRPr lang="es-ES"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74638"/>
            <a:ext cx="8435975" cy="1143000"/>
          </a:xfrm>
        </p:spPr>
        <p:txBody>
          <a:bodyPr/>
          <a:lstStyle/>
          <a:p>
            <a:pPr algn="r"/>
            <a:r>
              <a:rPr lang="es-ES" sz="4000" b="1"/>
              <a:t>ORDENACIÓN DO TERRITORIO</a:t>
            </a:r>
          </a:p>
        </p:txBody>
      </p:sp>
      <p:sp>
        <p:nvSpPr>
          <p:cNvPr id="74755" name="Rectangle 3"/>
          <p:cNvSpPr>
            <a:spLocks noGrp="1" noChangeArrowheads="1"/>
          </p:cNvSpPr>
          <p:nvPr>
            <p:ph type="body" idx="1"/>
          </p:nvPr>
        </p:nvSpPr>
        <p:spPr/>
        <p:txBody>
          <a:bodyPr/>
          <a:lstStyle/>
          <a:p>
            <a:pPr algn="just">
              <a:lnSpc>
                <a:spcPct val="80000"/>
              </a:lnSpc>
            </a:pPr>
            <a:r>
              <a:rPr lang="es-ES" sz="2400"/>
              <a:t>No </a:t>
            </a:r>
            <a:r>
              <a:rPr lang="es-ES" sz="2400" b="1"/>
              <a:t>verán de 1989</a:t>
            </a:r>
            <a:r>
              <a:rPr lang="es-ES" sz="2400"/>
              <a:t> prodúcese un conflicto social en Allariz que remata cun cambio de goberno municipal. A primeira actuación desta nova equipa gobernante foi proceder canto antes á </a:t>
            </a:r>
            <a:r>
              <a:rPr lang="es-ES" sz="2400" b="1"/>
              <a:t>ORDENACIÓN DO TERRITORIO</a:t>
            </a:r>
            <a:r>
              <a:rPr lang="es-ES" sz="2400"/>
              <a:t>, que amosaba o seu abandono por todas partes. Ao quedar fóra dos circuitos económicos do chamado “desarrollismo” dos anos sesenta e setenta, Allariz conservou, relativamente, un importante patrimonio natural e construído de carácter histórico-artístico, arqueolóxico e etnográfico. O mellor modo de recuperalo e conservalo, era a súa posta en valor, a súa conversión en recurso económico.</a:t>
            </a:r>
          </a:p>
          <a:p>
            <a:pPr algn="just">
              <a:lnSpc>
                <a:spcPct val="80000"/>
              </a:lnSpc>
            </a:pPr>
            <a:r>
              <a:rPr lang="es-ES" sz="2400"/>
              <a:t> </a:t>
            </a:r>
            <a:br>
              <a:rPr lang="es-ES" sz="2400"/>
            </a:br>
            <a:endParaRPr lang="es-ES"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539750" y="765175"/>
            <a:ext cx="8229600" cy="1143000"/>
          </a:xfrm>
        </p:spPr>
        <p:txBody>
          <a:bodyPr/>
          <a:lstStyle/>
          <a:p>
            <a:pPr algn="r"/>
            <a:r>
              <a:rPr lang="es-ES_tradnl" sz="6000" b="1"/>
              <a:t>Resultados</a:t>
            </a:r>
            <a:br>
              <a:rPr lang="es-ES_tradnl" sz="6000" b="1"/>
            </a:br>
            <a:endParaRPr lang="es-ES" sz="6000" b="1"/>
          </a:p>
        </p:txBody>
      </p:sp>
      <p:sp>
        <p:nvSpPr>
          <p:cNvPr id="73731" name="Rectangle 3"/>
          <p:cNvSpPr>
            <a:spLocks noGrp="1" noChangeArrowheads="1"/>
          </p:cNvSpPr>
          <p:nvPr>
            <p:ph type="body" idx="1"/>
          </p:nvPr>
        </p:nvSpPr>
        <p:spPr>
          <a:xfrm>
            <a:off x="457200" y="1268413"/>
            <a:ext cx="8229600" cy="5256212"/>
          </a:xfrm>
        </p:spPr>
        <p:txBody>
          <a:bodyPr/>
          <a:lstStyle/>
          <a:p>
            <a:pPr algn="just">
              <a:lnSpc>
                <a:spcPct val="90000"/>
              </a:lnSpc>
            </a:pPr>
            <a:r>
              <a:rPr lang="es-ES_tradnl" sz="2400"/>
              <a:t>Concienciación (a través de formación/educación) de la población sobre sus necesidades.Mejora sustancial del entorno físico: paisaje rural y urbano.Dinamización, sensibilización y concienciación de la población local hacia el proyecto (creación de asambleas vecinales).Diversificación y dinamización económica a raíz de la puesta en valor del patrimonio, con el desarrollo de la actividad turística y recreativa.Mejora de la calidad de vida de los habitantes.Estabilización de la población local, vinculada a: descenso del desempleo, dotación de servicios y aumento del presupuesto municipal.Reposicionamiento socio-económico y cultural del municipio en el contexto comarcal, provincial y regional.Protección y promoción de los valores más significativos de su tradición cultural.</a:t>
            </a:r>
          </a:p>
          <a:p>
            <a:pPr algn="just">
              <a:lnSpc>
                <a:spcPct val="90000"/>
              </a:lnSpc>
            </a:pPr>
            <a:r>
              <a:rPr lang="es-ES_tradnl" sz="1000" b="1"/>
              <a:t>Fuente: </a:t>
            </a:r>
            <a:r>
              <a:rPr lang="es-ES_tradnl" sz="1000"/>
              <a:t>DAP, 2000; 15-25</a:t>
            </a:r>
            <a:r>
              <a:rPr lang="es-ES_tradnl" sz="2400"/>
              <a:t>.</a:t>
            </a:r>
            <a:endParaRPr lang="es-ES" sz="2400"/>
          </a:p>
          <a:p>
            <a:pPr>
              <a:lnSpc>
                <a:spcPct val="90000"/>
              </a:lnSpc>
            </a:pPr>
            <a:endParaRPr lang="es-E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endParaRPr lang="es-ES"/>
          </a:p>
        </p:txBody>
      </p:sp>
      <p:sp>
        <p:nvSpPr>
          <p:cNvPr id="65539" name="Rectangle 3"/>
          <p:cNvSpPr>
            <a:spLocks noGrp="1" noChangeArrowheads="1"/>
          </p:cNvSpPr>
          <p:nvPr>
            <p:ph type="body" idx="1"/>
          </p:nvPr>
        </p:nvSpPr>
        <p:spPr/>
        <p:txBody>
          <a:bodyPr/>
          <a:lstStyle/>
          <a:p>
            <a:pPr algn="ctr"/>
            <a:endParaRPr lang="es-ES"/>
          </a:p>
          <a:p>
            <a:pPr algn="ctr"/>
            <a:endParaRPr lang="es-ES"/>
          </a:p>
          <a:p>
            <a:pPr algn="ctr"/>
            <a:r>
              <a:rPr lang="es-ES"/>
              <a:t>El agua es el elemento motor de este precioso pueblo perfectamente rehabilitado, gracias al rio arnoia innumerables fabricas y talleres podian producir pieles, tejidos o grano. </a:t>
            </a:r>
          </a:p>
        </p:txBody>
      </p:sp>
      <p:pic>
        <p:nvPicPr>
          <p:cNvPr id="65540" name="Picture 4" descr="fotolarga"/>
          <p:cNvPicPr>
            <a:picLocks noChangeAspect="1" noChangeArrowheads="1"/>
          </p:cNvPicPr>
          <p:nvPr/>
        </p:nvPicPr>
        <p:blipFill>
          <a:blip r:embed="rId3" cstate="print"/>
          <a:srcRect/>
          <a:stretch>
            <a:fillRect/>
          </a:stretch>
        </p:blipFill>
        <p:spPr bwMode="auto">
          <a:xfrm>
            <a:off x="1331913" y="260350"/>
            <a:ext cx="7426325" cy="18573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187624" y="0"/>
            <a:ext cx="7772400" cy="1143000"/>
          </a:xfrm>
          <a:solidFill>
            <a:srgbClr val="FFFF00"/>
          </a:solidFill>
        </p:spPr>
        <p:txBody>
          <a:bodyPr/>
          <a:lstStyle/>
          <a:p>
            <a:r>
              <a:rPr lang="es-ES" b="1" dirty="0"/>
              <a:t>1Situación posterior</a:t>
            </a:r>
          </a:p>
        </p:txBody>
      </p:sp>
      <p:sp>
        <p:nvSpPr>
          <p:cNvPr id="54275" name="Rectangle 3"/>
          <p:cNvSpPr>
            <a:spLocks noGrp="1" noChangeArrowheads="1"/>
          </p:cNvSpPr>
          <p:nvPr>
            <p:ph type="body" idx="1"/>
          </p:nvPr>
        </p:nvSpPr>
        <p:spPr>
          <a:xfrm>
            <a:off x="0" y="1241723"/>
            <a:ext cx="9144000" cy="5616277"/>
          </a:xfrm>
        </p:spPr>
        <p:txBody>
          <a:bodyPr/>
          <a:lstStyle/>
          <a:p>
            <a:pPr algn="just">
              <a:spcBef>
                <a:spcPct val="0"/>
              </a:spcBef>
              <a:buFontTx/>
              <a:buNone/>
            </a:pPr>
            <a:r>
              <a:rPr lang="es-ES" sz="1400" dirty="0">
                <a:latin typeface="Garamond" pitchFamily="18" charset="0"/>
              </a:rPr>
              <a:t>Consecución del abastecimiento total de la población</a:t>
            </a:r>
            <a:r>
              <a:rPr lang="es-ES" sz="1400" dirty="0" smtClean="0">
                <a:latin typeface="Garamond" pitchFamily="18" charset="0"/>
              </a:rPr>
              <a:t>.</a:t>
            </a:r>
          </a:p>
          <a:p>
            <a:pPr algn="just">
              <a:spcBef>
                <a:spcPct val="0"/>
              </a:spcBef>
              <a:buFontTx/>
              <a:buNone/>
            </a:pPr>
            <a:r>
              <a:rPr lang="es-ES" sz="1400" dirty="0">
                <a:latin typeface="Garamond" pitchFamily="18" charset="0"/>
              </a:rPr>
              <a:t/>
            </a:r>
            <a:br>
              <a:rPr lang="es-ES" sz="1400" dirty="0">
                <a:latin typeface="Garamond" pitchFamily="18" charset="0"/>
              </a:rPr>
            </a:br>
            <a:endParaRPr lang="es-ES" sz="1400" dirty="0">
              <a:latin typeface="Garamond" pitchFamily="18" charset="0"/>
            </a:endParaRPr>
          </a:p>
          <a:p>
            <a:pPr algn="just">
              <a:spcBef>
                <a:spcPct val="0"/>
              </a:spcBef>
              <a:buFontTx/>
              <a:buNone/>
            </a:pPr>
            <a:r>
              <a:rPr lang="es-ES" sz="1400" dirty="0">
                <a:latin typeface="Garamond" pitchFamily="18" charset="0"/>
              </a:rPr>
              <a:t>Desaparición de cortes en el suministro.</a:t>
            </a:r>
          </a:p>
          <a:p>
            <a:pPr algn="just">
              <a:spcBef>
                <a:spcPct val="0"/>
              </a:spcBef>
              <a:buFontTx/>
              <a:buNone/>
            </a:pPr>
            <a:r>
              <a:rPr lang="es-ES" sz="1400" dirty="0">
                <a:latin typeface="Garamond" pitchFamily="18" charset="0"/>
              </a:rPr>
              <a:t/>
            </a:r>
            <a:br>
              <a:rPr lang="es-ES" sz="1400" dirty="0">
                <a:latin typeface="Garamond" pitchFamily="18" charset="0"/>
              </a:rPr>
            </a:br>
            <a:endParaRPr lang="es-ES" sz="1400" dirty="0">
              <a:latin typeface="Garamond" pitchFamily="18" charset="0"/>
            </a:endParaRPr>
          </a:p>
          <a:p>
            <a:pPr algn="just">
              <a:spcBef>
                <a:spcPct val="0"/>
              </a:spcBef>
              <a:buFontTx/>
              <a:buNone/>
            </a:pPr>
            <a:r>
              <a:rPr lang="es-ES" sz="1400" dirty="0">
                <a:latin typeface="Garamond" pitchFamily="18" charset="0"/>
              </a:rPr>
              <a:t>Disminución de la contaminación del río </a:t>
            </a:r>
            <a:r>
              <a:rPr lang="es-ES" sz="1400" dirty="0" err="1">
                <a:latin typeface="Garamond" pitchFamily="18" charset="0"/>
              </a:rPr>
              <a:t>Arnoia</a:t>
            </a:r>
            <a:r>
              <a:rPr lang="es-ES" sz="1400" dirty="0">
                <a:latin typeface="Garamond" pitchFamily="18" charset="0"/>
              </a:rPr>
              <a:t>.</a:t>
            </a:r>
          </a:p>
          <a:p>
            <a:pPr algn="just">
              <a:spcBef>
                <a:spcPct val="0"/>
              </a:spcBef>
              <a:buFontTx/>
              <a:buNone/>
            </a:pPr>
            <a:r>
              <a:rPr lang="es-ES" sz="1400" dirty="0">
                <a:latin typeface="Garamond" pitchFamily="18" charset="0"/>
              </a:rPr>
              <a:t/>
            </a:r>
            <a:br>
              <a:rPr lang="es-ES" sz="1400" dirty="0">
                <a:latin typeface="Garamond" pitchFamily="18" charset="0"/>
              </a:rPr>
            </a:br>
            <a:endParaRPr lang="es-ES" sz="1400" dirty="0">
              <a:latin typeface="Garamond" pitchFamily="18" charset="0"/>
            </a:endParaRPr>
          </a:p>
          <a:p>
            <a:pPr algn="just">
              <a:spcBef>
                <a:spcPct val="0"/>
              </a:spcBef>
              <a:buFontTx/>
              <a:buNone/>
            </a:pPr>
            <a:r>
              <a:rPr lang="es-ES" sz="1400" dirty="0">
                <a:latin typeface="Garamond" pitchFamily="18" charset="0"/>
              </a:rPr>
              <a:t>Obtención de lodos para abono agrícola.</a:t>
            </a:r>
          </a:p>
          <a:p>
            <a:pPr algn="just">
              <a:spcBef>
                <a:spcPct val="0"/>
              </a:spcBef>
              <a:buFontTx/>
              <a:buNone/>
            </a:pPr>
            <a:r>
              <a:rPr lang="es-ES" sz="1400" dirty="0">
                <a:latin typeface="Garamond" pitchFamily="18" charset="0"/>
              </a:rPr>
              <a:t/>
            </a:r>
            <a:br>
              <a:rPr lang="es-ES" sz="1400" dirty="0">
                <a:latin typeface="Garamond" pitchFamily="18" charset="0"/>
              </a:rPr>
            </a:br>
            <a:endParaRPr lang="es-ES" sz="1400" dirty="0">
              <a:latin typeface="Garamond" pitchFamily="18" charset="0"/>
            </a:endParaRPr>
          </a:p>
          <a:p>
            <a:pPr algn="just">
              <a:spcBef>
                <a:spcPct val="0"/>
              </a:spcBef>
              <a:buFontTx/>
              <a:buNone/>
            </a:pPr>
            <a:r>
              <a:rPr lang="es-ES" sz="1400" dirty="0">
                <a:latin typeface="Garamond" pitchFamily="18" charset="0"/>
              </a:rPr>
              <a:t>Promoción de los mecanismos de participación debido al reglamento de participación ciudadana</a:t>
            </a:r>
          </a:p>
          <a:p>
            <a:pPr algn="just">
              <a:spcBef>
                <a:spcPct val="0"/>
              </a:spcBef>
              <a:buFontTx/>
              <a:buNone/>
            </a:pPr>
            <a:endParaRPr lang="es-ES" sz="1400" dirty="0">
              <a:latin typeface="Garamond" pitchFamily="18" charset="0"/>
            </a:endParaRPr>
          </a:p>
          <a:p>
            <a:pPr algn="just">
              <a:spcBef>
                <a:spcPct val="0"/>
              </a:spcBef>
              <a:buFontTx/>
              <a:buNone/>
            </a:pPr>
            <a:r>
              <a:rPr lang="es-ES" sz="1400" dirty="0">
                <a:latin typeface="Garamond" pitchFamily="18" charset="0"/>
              </a:rPr>
              <a:t>Rehabilitación paisajística y arquitectónica de las márgenes del río </a:t>
            </a:r>
            <a:r>
              <a:rPr lang="es-ES" sz="1400" dirty="0" err="1">
                <a:latin typeface="Garamond" pitchFamily="18" charset="0"/>
              </a:rPr>
              <a:t>Arnoia</a:t>
            </a:r>
            <a:r>
              <a:rPr lang="es-ES" sz="1400" dirty="0">
                <a:latin typeface="Garamond" pitchFamily="18" charset="0"/>
              </a:rPr>
              <a:t>.</a:t>
            </a:r>
          </a:p>
          <a:p>
            <a:pPr algn="just">
              <a:spcBef>
                <a:spcPct val="0"/>
              </a:spcBef>
              <a:buFontTx/>
              <a:buNone/>
            </a:pPr>
            <a:r>
              <a:rPr lang="es-ES" sz="1400" dirty="0">
                <a:latin typeface="Garamond" pitchFamily="18" charset="0"/>
              </a:rPr>
              <a:t/>
            </a:r>
            <a:br>
              <a:rPr lang="es-ES" sz="1400" dirty="0">
                <a:latin typeface="Garamond" pitchFamily="18" charset="0"/>
              </a:rPr>
            </a:br>
            <a:endParaRPr lang="es-ES" sz="1400" dirty="0">
              <a:latin typeface="Garamond" pitchFamily="18" charset="0"/>
            </a:endParaRPr>
          </a:p>
          <a:p>
            <a:pPr algn="just">
              <a:spcBef>
                <a:spcPct val="0"/>
              </a:spcBef>
              <a:buFontTx/>
              <a:buNone/>
            </a:pPr>
            <a:r>
              <a:rPr lang="es-ES" sz="1400" dirty="0">
                <a:latin typeface="Garamond" pitchFamily="18" charset="0"/>
              </a:rPr>
              <a:t>Rehabilitación de molinos de agua y fábricas de curtidos antiguas para uso museístico etnográfico.</a:t>
            </a:r>
          </a:p>
          <a:p>
            <a:pPr algn="just">
              <a:spcBef>
                <a:spcPct val="0"/>
              </a:spcBef>
              <a:buFontTx/>
              <a:buNone/>
            </a:pPr>
            <a:r>
              <a:rPr lang="es-ES" sz="1400" dirty="0">
                <a:latin typeface="Garamond" pitchFamily="18" charset="0"/>
              </a:rPr>
              <a:t/>
            </a:r>
            <a:br>
              <a:rPr lang="es-ES" sz="1400" dirty="0">
                <a:latin typeface="Garamond" pitchFamily="18" charset="0"/>
              </a:rPr>
            </a:br>
            <a:endParaRPr lang="es-ES" sz="1400" dirty="0">
              <a:latin typeface="Garamond" pitchFamily="18" charset="0"/>
            </a:endParaRPr>
          </a:p>
          <a:p>
            <a:pPr algn="just">
              <a:spcBef>
                <a:spcPct val="0"/>
              </a:spcBef>
              <a:buFontTx/>
              <a:buNone/>
            </a:pPr>
            <a:r>
              <a:rPr lang="es-ES" sz="1400" dirty="0">
                <a:latin typeface="Garamond" pitchFamily="18" charset="0"/>
              </a:rPr>
              <a:t>Colocación de contenedores de papel (de fabricación propia) para su recogida dos veces por semana y colocación por una empresa privada de contenedores de vidrio.</a:t>
            </a:r>
          </a:p>
          <a:p>
            <a:pPr algn="just">
              <a:spcBef>
                <a:spcPct val="0"/>
              </a:spcBef>
              <a:buFontTx/>
              <a:buNone/>
            </a:pPr>
            <a:endParaRPr lang="es-ES" sz="1400" dirty="0">
              <a:latin typeface="Garamond" pitchFamily="18" charset="0"/>
            </a:endParaRPr>
          </a:p>
          <a:p>
            <a:pPr algn="just">
              <a:spcBef>
                <a:spcPct val="0"/>
              </a:spcBef>
              <a:buFontTx/>
              <a:buNone/>
            </a:pPr>
            <a:r>
              <a:rPr lang="es-ES" sz="1400" dirty="0">
                <a:latin typeface="Garamond" pitchFamily="18" charset="0"/>
              </a:rPr>
              <a:t>Rehabilitación de tres molinos de agua, que han perdido su utilidad anterior pero de gran interés etnográfico. Uno de ellos se dedica como pieza del museo etnográfico; en otro se ha instalado un restaurante y en el </a:t>
            </a:r>
            <a:r>
              <a:rPr lang="es-ES" sz="1400" dirty="0" err="1">
                <a:latin typeface="Garamond" pitchFamily="18" charset="0"/>
              </a:rPr>
              <a:t>útlimo</a:t>
            </a:r>
            <a:r>
              <a:rPr lang="es-ES" sz="1400" dirty="0">
                <a:latin typeface="Garamond" pitchFamily="18" charset="0"/>
              </a:rPr>
              <a:t> se han creado plazas hoteleras destinadas a colectivos que pretendan realizar actividades de tiempo libre</a:t>
            </a:r>
          </a:p>
          <a:p>
            <a:pPr algn="just">
              <a:spcBef>
                <a:spcPct val="0"/>
              </a:spcBef>
              <a:buFontTx/>
              <a:buNone/>
            </a:pPr>
            <a:r>
              <a:rPr lang="es-ES" sz="1400" dirty="0">
                <a:latin typeface="Garamond" pitchFamily="18" charset="0"/>
              </a:rPr>
              <a:t>.</a:t>
            </a:r>
            <a:br>
              <a:rPr lang="es-ES" sz="1400" dirty="0">
                <a:latin typeface="Garamond" pitchFamily="18" charset="0"/>
              </a:rPr>
            </a:br>
            <a:endParaRPr lang="es-ES" sz="1400" dirty="0">
              <a:latin typeface="Garamond" pitchFamily="18" charset="0"/>
            </a:endParaRPr>
          </a:p>
          <a:p>
            <a:pPr algn="just">
              <a:lnSpc>
                <a:spcPct val="85000"/>
              </a:lnSpc>
              <a:spcBef>
                <a:spcPct val="0"/>
              </a:spcBef>
              <a:buFontTx/>
              <a:buNone/>
            </a:pPr>
            <a:endParaRPr lang="es-ES" sz="1400" dirty="0">
              <a:latin typeface="Garamond" pitchFamily="18" charset="0"/>
            </a:endParaRPr>
          </a:p>
          <a:p>
            <a:pPr algn="just">
              <a:lnSpc>
                <a:spcPct val="85000"/>
              </a:lnSpc>
              <a:spcBef>
                <a:spcPct val="0"/>
              </a:spcBef>
              <a:buFontTx/>
              <a:buNone/>
            </a:pPr>
            <a:endParaRPr lang="es-ES" sz="1400" dirty="0">
              <a:latin typeface="Garamond" pitchFamily="18" charset="0"/>
            </a:endParaRPr>
          </a:p>
          <a:p>
            <a:pPr algn="just">
              <a:lnSpc>
                <a:spcPct val="85000"/>
              </a:lnSpc>
              <a:spcBef>
                <a:spcPct val="0"/>
              </a:spcBef>
              <a:buFontTx/>
              <a:buNone/>
            </a:pPr>
            <a:endParaRPr lang="es-ES" sz="1400" dirty="0">
              <a:latin typeface="Garamond" pitchFamily="18" charset="0"/>
            </a:endParaRPr>
          </a:p>
          <a:p>
            <a:pPr algn="just">
              <a:lnSpc>
                <a:spcPct val="85000"/>
              </a:lnSpc>
              <a:spcBef>
                <a:spcPct val="0"/>
              </a:spcBef>
              <a:buFontTx/>
              <a:buNone/>
            </a:pPr>
            <a:endParaRPr lang="es-ES" sz="1400" dirty="0">
              <a:latin typeface="Garamond" pitchFamily="18" charset="0"/>
            </a:endParaRPr>
          </a:p>
          <a:p>
            <a:pPr>
              <a:lnSpc>
                <a:spcPct val="85000"/>
              </a:lnSpc>
              <a:spcBef>
                <a:spcPct val="0"/>
              </a:spcBef>
            </a:pPr>
            <a:r>
              <a:rPr lang="es-ES" sz="1400" dirty="0"/>
              <a:t/>
            </a:r>
            <a:br>
              <a:rPr lang="es-ES" sz="1400" dirty="0"/>
            </a:br>
            <a:endParaRPr lang="es-E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371600" y="0"/>
            <a:ext cx="7772400" cy="1143000"/>
          </a:xfrm>
          <a:solidFill>
            <a:srgbClr val="FFFF00"/>
          </a:solidFill>
        </p:spPr>
        <p:txBody>
          <a:bodyPr/>
          <a:lstStyle/>
          <a:p>
            <a:r>
              <a:rPr lang="es-ES" b="1" dirty="0"/>
              <a:t>2Situación posterior</a:t>
            </a:r>
          </a:p>
        </p:txBody>
      </p:sp>
      <p:sp>
        <p:nvSpPr>
          <p:cNvPr id="55299" name="Rectangle 3"/>
          <p:cNvSpPr>
            <a:spLocks noGrp="1" noChangeArrowheads="1"/>
          </p:cNvSpPr>
          <p:nvPr>
            <p:ph type="body" idx="1"/>
          </p:nvPr>
        </p:nvSpPr>
        <p:spPr/>
        <p:txBody>
          <a:bodyPr/>
          <a:lstStyle/>
          <a:p>
            <a:pPr algn="just">
              <a:lnSpc>
                <a:spcPct val="85000"/>
              </a:lnSpc>
              <a:spcBef>
                <a:spcPct val="0"/>
              </a:spcBef>
              <a:buFontTx/>
              <a:buNone/>
            </a:pPr>
            <a:r>
              <a:rPr lang="es-ES" sz="1600" dirty="0">
                <a:latin typeface="Garamond" pitchFamily="18" charset="0"/>
              </a:rPr>
              <a:t>Elaboración del proyecto de ordenación del territorio y del casco histórico de Allariz, contemplados en las Normas Subsidiarias y el PERI respectivamente.</a:t>
            </a:r>
          </a:p>
          <a:p>
            <a:pPr algn="just">
              <a:lnSpc>
                <a:spcPct val="85000"/>
              </a:lnSpc>
              <a:spcBef>
                <a:spcPct val="0"/>
              </a:spcBef>
              <a:buFontTx/>
              <a:buNone/>
            </a:pPr>
            <a:r>
              <a:rPr lang="es-ES" sz="1600" dirty="0">
                <a:latin typeface="Garamond" pitchFamily="18" charset="0"/>
              </a:rPr>
              <a:t/>
            </a:r>
            <a:br>
              <a:rPr lang="es-ES" sz="1600" dirty="0">
                <a:latin typeface="Garamond" pitchFamily="18" charset="0"/>
              </a:rPr>
            </a:br>
            <a:endParaRPr lang="es-ES" sz="1600" dirty="0">
              <a:latin typeface="Garamond" pitchFamily="18" charset="0"/>
            </a:endParaRPr>
          </a:p>
          <a:p>
            <a:pPr algn="just">
              <a:lnSpc>
                <a:spcPct val="85000"/>
              </a:lnSpc>
              <a:spcBef>
                <a:spcPct val="0"/>
              </a:spcBef>
              <a:buFontTx/>
              <a:buNone/>
            </a:pPr>
            <a:r>
              <a:rPr lang="es-ES" sz="1600" dirty="0">
                <a:latin typeface="Garamond" pitchFamily="18" charset="0"/>
              </a:rPr>
              <a:t>Facilidad, por parte de un gran sector de población, de trasladarse a otros puntos del municipio gracias al servicio de transporte </a:t>
            </a:r>
            <a:r>
              <a:rPr lang="es-ES" sz="1600" dirty="0" err="1">
                <a:latin typeface="Garamond" pitchFamily="18" charset="0"/>
              </a:rPr>
              <a:t>Allarbus</a:t>
            </a:r>
            <a:r>
              <a:rPr lang="es-ES" sz="1600" dirty="0">
                <a:latin typeface="Garamond" pitchFamily="18" charset="0"/>
              </a:rPr>
              <a:t> (40.000 viajes generados aparte de la utilización de abonos)</a:t>
            </a:r>
          </a:p>
          <a:p>
            <a:pPr algn="just">
              <a:lnSpc>
                <a:spcPct val="85000"/>
              </a:lnSpc>
              <a:spcBef>
                <a:spcPct val="0"/>
              </a:spcBef>
              <a:buFontTx/>
              <a:buNone/>
            </a:pPr>
            <a:r>
              <a:rPr lang="es-ES" sz="1600" dirty="0">
                <a:latin typeface="Garamond" pitchFamily="18" charset="0"/>
              </a:rPr>
              <a:t>.</a:t>
            </a:r>
            <a:br>
              <a:rPr lang="es-ES" sz="1600" dirty="0">
                <a:latin typeface="Garamond" pitchFamily="18" charset="0"/>
              </a:rPr>
            </a:br>
            <a:endParaRPr lang="es-ES" sz="1600" dirty="0">
              <a:latin typeface="Garamond" pitchFamily="18" charset="0"/>
            </a:endParaRPr>
          </a:p>
          <a:p>
            <a:pPr algn="just">
              <a:lnSpc>
                <a:spcPct val="85000"/>
              </a:lnSpc>
              <a:spcBef>
                <a:spcPct val="0"/>
              </a:spcBef>
              <a:buFontTx/>
              <a:buNone/>
            </a:pPr>
            <a:r>
              <a:rPr lang="es-ES" sz="1600" dirty="0">
                <a:latin typeface="Garamond" pitchFamily="18" charset="0"/>
              </a:rPr>
              <a:t>El abastecimiento del agua al núcleo de Allariz es abundante durante todo el año, consiguiendo una gran calidad, al mismo tiempo que se han reducido los vertidos contaminantes al río.</a:t>
            </a:r>
          </a:p>
          <a:p>
            <a:pPr algn="just">
              <a:lnSpc>
                <a:spcPct val="85000"/>
              </a:lnSpc>
              <a:spcBef>
                <a:spcPct val="0"/>
              </a:spcBef>
              <a:buFontTx/>
              <a:buNone/>
            </a:pPr>
            <a:r>
              <a:rPr lang="es-ES" sz="1600" dirty="0">
                <a:latin typeface="Garamond" pitchFamily="18" charset="0"/>
              </a:rPr>
              <a:t/>
            </a:r>
            <a:br>
              <a:rPr lang="es-ES" sz="1600" dirty="0">
                <a:latin typeface="Garamond" pitchFamily="18" charset="0"/>
              </a:rPr>
            </a:br>
            <a:endParaRPr lang="es-ES" sz="1600" dirty="0">
              <a:latin typeface="Garamond" pitchFamily="18" charset="0"/>
            </a:endParaRPr>
          </a:p>
          <a:p>
            <a:pPr algn="just">
              <a:lnSpc>
                <a:spcPct val="85000"/>
              </a:lnSpc>
              <a:spcBef>
                <a:spcPct val="0"/>
              </a:spcBef>
              <a:buFontTx/>
              <a:buNone/>
            </a:pPr>
            <a:r>
              <a:rPr lang="es-ES" sz="1600" dirty="0">
                <a:latin typeface="Garamond" pitchFamily="18" charset="0"/>
              </a:rPr>
              <a:t>A través de los sistemas de participación se establece el procedimiento por el que los particulares y las entidades legalmente constituidas pueden informarse y opinar en las distintas fases del proceso político de toma de decisiones y de ejecuciones administrativas de la misma.</a:t>
            </a:r>
          </a:p>
          <a:p>
            <a:pPr algn="just">
              <a:lnSpc>
                <a:spcPct val="85000"/>
              </a:lnSpc>
              <a:spcBef>
                <a:spcPct val="0"/>
              </a:spcBef>
              <a:buFontTx/>
              <a:buNone/>
            </a:pPr>
            <a:r>
              <a:rPr lang="es-ES" sz="1600" dirty="0">
                <a:latin typeface="Garamond" pitchFamily="18" charset="0"/>
              </a:rPr>
              <a:t/>
            </a:r>
            <a:br>
              <a:rPr lang="es-ES" sz="1600" dirty="0">
                <a:latin typeface="Garamond" pitchFamily="18" charset="0"/>
              </a:rPr>
            </a:br>
            <a:endParaRPr lang="es-ES" sz="1600" dirty="0">
              <a:latin typeface="Garamond" pitchFamily="18" charset="0"/>
            </a:endParaRPr>
          </a:p>
          <a:p>
            <a:pPr>
              <a:lnSpc>
                <a:spcPct val="85000"/>
              </a:lnSpc>
              <a:spcBef>
                <a:spcPct val="0"/>
              </a:spcBef>
              <a:buFontTx/>
              <a:buNone/>
            </a:pPr>
            <a:r>
              <a:rPr lang="es-ES" sz="1600" dirty="0">
                <a:latin typeface="Garamond" pitchFamily="18" charset="0"/>
              </a:rPr>
              <a:t>Normalización de las intervenciones de construcción, especialmente en el casco, que conlleva una pauta común para todos los vecinos del Concello en el momento de obrar, por lo que se logra una homogeneización urbana y paisajística. </a:t>
            </a:r>
          </a:p>
          <a:p>
            <a:pPr>
              <a:lnSpc>
                <a:spcPct val="80000"/>
              </a:lnSpc>
            </a:pPr>
            <a:endParaRPr lang="es-E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s-ES_tradnl" b="1"/>
              <a:t>Localización geográfica</a:t>
            </a:r>
            <a:endParaRPr lang="es-ES" b="1"/>
          </a:p>
        </p:txBody>
      </p:sp>
      <p:sp>
        <p:nvSpPr>
          <p:cNvPr id="51203" name="Rectangle 3"/>
          <p:cNvSpPr>
            <a:spLocks noGrp="1" noChangeArrowheads="1"/>
          </p:cNvSpPr>
          <p:nvPr>
            <p:ph type="body" idx="1"/>
          </p:nvPr>
        </p:nvSpPr>
        <p:spPr/>
        <p:txBody>
          <a:bodyPr/>
          <a:lstStyle/>
          <a:p>
            <a:pPr>
              <a:lnSpc>
                <a:spcPct val="80000"/>
              </a:lnSpc>
            </a:pPr>
            <a:endParaRPr lang="es-ES_tradnl" sz="2400" b="1"/>
          </a:p>
          <a:p>
            <a:pPr algn="just">
              <a:lnSpc>
                <a:spcPct val="80000"/>
              </a:lnSpc>
            </a:pPr>
            <a:r>
              <a:rPr lang="es-ES_tradnl" sz="2400"/>
              <a:t>El concello (municipio) de Allariz se sitúa en la mitad occidental de la provincia de Orense (Comunidad Autónoma de Galicia). Paisajísticamente se identifican dos unidades: los sistemas montañosos y las tierras fluviales </a:t>
            </a:r>
            <a:r>
              <a:rPr lang="es-ES_tradnl" sz="2400" b="1">
                <a:solidFill>
                  <a:schemeClr val="accent2"/>
                </a:solidFill>
              </a:rPr>
              <a:t>del río Arnoia. La</a:t>
            </a:r>
            <a:r>
              <a:rPr lang="es-ES_tradnl" sz="2400"/>
              <a:t> extensión superficial del municipio es de 85 km2. </a:t>
            </a:r>
          </a:p>
          <a:p>
            <a:pPr>
              <a:lnSpc>
                <a:spcPct val="80000"/>
              </a:lnSpc>
            </a:pPr>
            <a:r>
              <a:rPr lang="es-ES_tradnl" sz="2400" b="1"/>
              <a:t>Población afectada</a:t>
            </a:r>
          </a:p>
          <a:p>
            <a:pPr algn="just">
              <a:lnSpc>
                <a:spcPct val="80000"/>
              </a:lnSpc>
            </a:pPr>
            <a:r>
              <a:rPr lang="es-ES_tradnl" sz="2400"/>
              <a:t>El poblamiento es disperso, con unos 5.400 habitantes distribuidos entre 92 aldeas y la cabecera municipal (40% de la población). Las entidades menores tienen entre 4 y 115 habitantes.Procesos de emigración masiva (más del 50% de emigrantes) de la población en el período 1960-1981. Envejecimiento de la población.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Puente Románico 01 - "/>
          <p:cNvPicPr>
            <a:picLocks noChangeAspect="1" noChangeArrowheads="1"/>
          </p:cNvPicPr>
          <p:nvPr/>
        </p:nvPicPr>
        <p:blipFill>
          <a:blip r:embed="rId3" cstate="print"/>
          <a:srcRect/>
          <a:stretch>
            <a:fillRect/>
          </a:stretch>
        </p:blipFill>
        <p:spPr bwMode="auto">
          <a:xfrm>
            <a:off x="1763713" y="1322388"/>
            <a:ext cx="7380287" cy="5535612"/>
          </a:xfrm>
          <a:prstGeom prst="rect">
            <a:avLst/>
          </a:prstGeom>
          <a:noFill/>
        </p:spPr>
      </p:pic>
      <p:sp>
        <p:nvSpPr>
          <p:cNvPr id="56323" name="Rectangle 3"/>
          <p:cNvSpPr>
            <a:spLocks noGrp="1" noChangeArrowheads="1"/>
          </p:cNvSpPr>
          <p:nvPr>
            <p:ph type="title"/>
          </p:nvPr>
        </p:nvSpPr>
        <p:spPr>
          <a:xfrm>
            <a:off x="1371600" y="0"/>
            <a:ext cx="7772400" cy="1143000"/>
          </a:xfrm>
          <a:solidFill>
            <a:srgbClr val="FFFF00"/>
          </a:solidFill>
        </p:spPr>
        <p:txBody>
          <a:bodyPr/>
          <a:lstStyle/>
          <a:p>
            <a:r>
              <a:rPr lang="es-ES" dirty="0"/>
              <a:t>Puente románico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s-ES"/>
              <a:t>Ayuntamiento Allariz</a:t>
            </a:r>
          </a:p>
        </p:txBody>
      </p:sp>
      <p:sp>
        <p:nvSpPr>
          <p:cNvPr id="57347" name="Rectangle 3"/>
          <p:cNvSpPr>
            <a:spLocks noGrp="1" noChangeArrowheads="1"/>
          </p:cNvSpPr>
          <p:nvPr>
            <p:ph type="body" idx="1"/>
          </p:nvPr>
        </p:nvSpPr>
        <p:spPr/>
        <p:txBody>
          <a:bodyPr/>
          <a:lstStyle/>
          <a:p>
            <a:endParaRPr lang="es-ES"/>
          </a:p>
        </p:txBody>
      </p:sp>
      <p:pic>
        <p:nvPicPr>
          <p:cNvPr id="57348" name="Picture 4" descr="Ayuntamiento 2 - Fotografías de Allariz"/>
          <p:cNvPicPr>
            <a:picLocks noChangeAspect="1" noChangeArrowheads="1"/>
          </p:cNvPicPr>
          <p:nvPr/>
        </p:nvPicPr>
        <p:blipFill>
          <a:blip r:embed="rId3" cstate="print"/>
          <a:srcRect/>
          <a:stretch>
            <a:fillRect/>
          </a:stretch>
        </p:blipFill>
        <p:spPr bwMode="auto">
          <a:xfrm>
            <a:off x="2085975" y="1565275"/>
            <a:ext cx="7058025" cy="529272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1143000"/>
          </a:xfrm>
          <a:solidFill>
            <a:srgbClr val="FFFF00"/>
          </a:solidFill>
        </p:spPr>
        <p:txBody>
          <a:bodyPr/>
          <a:lstStyle/>
          <a:p>
            <a:r>
              <a:rPr lang="es-ES" sz="3200" b="1" dirty="0"/>
              <a:t>PARQUE ETNOGRÁFICO DO RIO ARNOIA</a:t>
            </a:r>
          </a:p>
        </p:txBody>
      </p:sp>
      <p:sp>
        <p:nvSpPr>
          <p:cNvPr id="58371" name="Rectangle 3"/>
          <p:cNvSpPr>
            <a:spLocks noGrp="1" noChangeArrowheads="1"/>
          </p:cNvSpPr>
          <p:nvPr>
            <p:ph type="body" idx="1"/>
          </p:nvPr>
        </p:nvSpPr>
        <p:spPr/>
        <p:txBody>
          <a:bodyPr/>
          <a:lstStyle/>
          <a:p>
            <a:endParaRPr lang="es-ES"/>
          </a:p>
        </p:txBody>
      </p:sp>
      <p:pic>
        <p:nvPicPr>
          <p:cNvPr id="58372" name="Picture 4" descr="y1peEEWdq7xR54a8lTWynwg5u8U7RQpgpkllToHm-6M9kkuRqORfSakkBI1K8d1CgQpd-Nb-6Ig1Oc"/>
          <p:cNvPicPr>
            <a:picLocks noChangeAspect="1" noChangeArrowheads="1"/>
          </p:cNvPicPr>
          <p:nvPr/>
        </p:nvPicPr>
        <p:blipFill>
          <a:blip r:embed="rId3" cstate="print"/>
          <a:srcRect/>
          <a:stretch>
            <a:fillRect/>
          </a:stretch>
        </p:blipFill>
        <p:spPr bwMode="auto">
          <a:xfrm>
            <a:off x="2160588" y="1617663"/>
            <a:ext cx="6983412" cy="524033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371600" y="0"/>
            <a:ext cx="7772400" cy="1143000"/>
          </a:xfrm>
          <a:solidFill>
            <a:srgbClr val="FFFF00"/>
          </a:solidFill>
          <a:ln>
            <a:solidFill>
              <a:schemeClr val="accent1"/>
            </a:solidFill>
          </a:ln>
        </p:spPr>
        <p:txBody>
          <a:bodyPr/>
          <a:lstStyle/>
          <a:p>
            <a:r>
              <a:rPr lang="es-ES" dirty="0" err="1"/>
              <a:t>Muiño</a:t>
            </a:r>
            <a:r>
              <a:rPr lang="es-ES" dirty="0"/>
              <a:t> do burato</a:t>
            </a:r>
          </a:p>
        </p:txBody>
      </p:sp>
      <p:sp>
        <p:nvSpPr>
          <p:cNvPr id="80899" name="Rectangle 3"/>
          <p:cNvSpPr>
            <a:spLocks noGrp="1" noChangeArrowheads="1"/>
          </p:cNvSpPr>
          <p:nvPr>
            <p:ph type="body" idx="1"/>
          </p:nvPr>
        </p:nvSpPr>
        <p:spPr/>
        <p:txBody>
          <a:bodyPr/>
          <a:lstStyle/>
          <a:p>
            <a:endParaRPr lang="es-ES" dirty="0"/>
          </a:p>
        </p:txBody>
      </p:sp>
      <p:pic>
        <p:nvPicPr>
          <p:cNvPr id="80901" name="Picture 5" descr="20079_Muíño%20do%20Burato_1-49QD47_small">
            <a:hlinkClick r:id="rId3" tooltip="Molino Muíño do Burato"/>
          </p:cNvPr>
          <p:cNvPicPr>
            <a:picLocks noChangeAspect="1" noChangeArrowheads="1"/>
          </p:cNvPicPr>
          <p:nvPr/>
        </p:nvPicPr>
        <p:blipFill>
          <a:blip r:embed="rId4" cstate="print"/>
          <a:srcRect/>
          <a:stretch>
            <a:fillRect/>
          </a:stretch>
        </p:blipFill>
        <p:spPr bwMode="auto">
          <a:xfrm>
            <a:off x="0" y="1162384"/>
            <a:ext cx="6300192" cy="544391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solidFill>
            <a:srgbClr val="FFFF00"/>
          </a:solidFill>
        </p:spPr>
        <p:txBody>
          <a:bodyPr/>
          <a:lstStyle/>
          <a:p>
            <a:r>
              <a:rPr lang="es-ES" dirty="0" smtClean="0"/>
              <a:t>O </a:t>
            </a:r>
            <a:r>
              <a:rPr lang="es-ES" dirty="0" err="1" smtClean="0"/>
              <a:t>Muiño</a:t>
            </a:r>
            <a:r>
              <a:rPr lang="es-ES" dirty="0" smtClean="0"/>
              <a:t> de O Burato </a:t>
            </a:r>
            <a:endParaRPr lang="es-ES" dirty="0"/>
          </a:p>
        </p:txBody>
      </p:sp>
      <p:sp>
        <p:nvSpPr>
          <p:cNvPr id="79875" name="Rectangle 3"/>
          <p:cNvSpPr>
            <a:spLocks noGrp="1" noChangeArrowheads="1"/>
          </p:cNvSpPr>
          <p:nvPr>
            <p:ph type="body" idx="1"/>
          </p:nvPr>
        </p:nvSpPr>
        <p:spPr/>
        <p:txBody>
          <a:bodyPr/>
          <a:lstStyle/>
          <a:p>
            <a:pPr>
              <a:lnSpc>
                <a:spcPct val="90000"/>
              </a:lnSpc>
            </a:pPr>
            <a:r>
              <a:rPr lang="es-ES" sz="2400" dirty="0" smtClean="0"/>
              <a:t>se </a:t>
            </a:r>
            <a:r>
              <a:rPr lang="es-ES" sz="2400" dirty="0"/>
              <a:t>localiza a un lado del puente de San Isidro, siendo uno de los tres molinos que todavía se mantienen en pie en villa </a:t>
            </a:r>
            <a:r>
              <a:rPr lang="es-ES" sz="2400" dirty="0" err="1"/>
              <a:t>alaricana</a:t>
            </a:r>
            <a:r>
              <a:rPr lang="es-ES" sz="2400" dirty="0"/>
              <a:t>. Fue rehabilitado e inaugurado en 1992. Su maquinaria integra la utilización de las dos energías, eléctrica e hidráulica, accionando mediante un motor las dos "</a:t>
            </a:r>
            <a:r>
              <a:rPr lang="es-ES" sz="2400" dirty="0" err="1"/>
              <a:t>moas</a:t>
            </a:r>
            <a:r>
              <a:rPr lang="es-ES" sz="2400" dirty="0"/>
              <a:t>" . Se realizan actividades educativas y culturales, ofreciendo material didáctico, informativo y divulgativo, así como preparación de visitas, explicación y demostración de su mecanismo, dado que este molino, convertido en museo, forma parte del Parque etnográfico.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371600" y="0"/>
            <a:ext cx="7772400" cy="1143000"/>
          </a:xfrm>
          <a:solidFill>
            <a:srgbClr val="FFFF00"/>
          </a:solidFill>
        </p:spPr>
        <p:txBody>
          <a:bodyPr/>
          <a:lstStyle/>
          <a:p>
            <a:pPr algn="r"/>
            <a:r>
              <a:rPr lang="es-ES" dirty="0"/>
              <a:t>Molino</a:t>
            </a:r>
          </a:p>
        </p:txBody>
      </p:sp>
      <p:sp>
        <p:nvSpPr>
          <p:cNvPr id="59395" name="Rectangle 3"/>
          <p:cNvSpPr>
            <a:spLocks noGrp="1" noChangeArrowheads="1"/>
          </p:cNvSpPr>
          <p:nvPr>
            <p:ph type="body" idx="1"/>
          </p:nvPr>
        </p:nvSpPr>
        <p:spPr/>
        <p:txBody>
          <a:bodyPr/>
          <a:lstStyle/>
          <a:p>
            <a:endParaRPr lang="es-ES"/>
          </a:p>
        </p:txBody>
      </p:sp>
      <p:pic>
        <p:nvPicPr>
          <p:cNvPr id="59396" name="Picture 4" descr="Allariz Molino"/>
          <p:cNvPicPr>
            <a:picLocks noChangeAspect="1" noChangeArrowheads="1"/>
          </p:cNvPicPr>
          <p:nvPr/>
        </p:nvPicPr>
        <p:blipFill>
          <a:blip r:embed="rId3" cstate="print"/>
          <a:srcRect/>
          <a:stretch>
            <a:fillRect/>
          </a:stretch>
        </p:blipFill>
        <p:spPr bwMode="auto">
          <a:xfrm>
            <a:off x="2268538" y="1628775"/>
            <a:ext cx="6875462" cy="516096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solidFill>
            <a:srgbClr val="FFFF00"/>
          </a:solidFill>
        </p:spPr>
        <p:txBody>
          <a:bodyPr/>
          <a:lstStyle/>
          <a:p>
            <a:r>
              <a:rPr lang="es-ES" dirty="0"/>
              <a:t>Museo do </a:t>
            </a:r>
            <a:r>
              <a:rPr lang="es-ES" dirty="0" err="1"/>
              <a:t>tecido</a:t>
            </a:r>
            <a:r>
              <a:rPr lang="es-ES" dirty="0"/>
              <a:t> </a:t>
            </a:r>
          </a:p>
        </p:txBody>
      </p:sp>
      <p:sp>
        <p:nvSpPr>
          <p:cNvPr id="60419" name="Rectangle 3"/>
          <p:cNvSpPr>
            <a:spLocks noGrp="1" noChangeArrowheads="1"/>
          </p:cNvSpPr>
          <p:nvPr>
            <p:ph type="body" idx="1"/>
          </p:nvPr>
        </p:nvSpPr>
        <p:spPr/>
        <p:txBody>
          <a:bodyPr/>
          <a:lstStyle/>
          <a:p>
            <a:r>
              <a:rPr lang="es-ES" sz="1400"/>
              <a:t>Las prendas de lino se extraen del tallo de la planta del mismo nombre, creando unas fibras más o menos suaves y limpias, dependiendo del trabajo realizado, que lleva bastante tiempo en su elaboración artesanal. Lo que se consigue después de estos primeros pasos es una fibra parecida a la lana que, posteriormente, se pasa a hilar para crear las prendas. Fue una industria bastante importante, no solamente en Galicia sino también en Europa </a:t>
            </a:r>
          </a:p>
        </p:txBody>
      </p:sp>
      <p:pic>
        <p:nvPicPr>
          <p:cNvPr id="60420" name="Picture 4" descr="y1peEEWdq7xR571hTtlvcQAsqs5kua-7peL2Rna5J7oCd2Ept8NAAyKZj5pc93UEUWVfqFlbhKQ1dA"/>
          <p:cNvPicPr>
            <a:picLocks noChangeAspect="1" noChangeArrowheads="1"/>
          </p:cNvPicPr>
          <p:nvPr/>
        </p:nvPicPr>
        <p:blipFill>
          <a:blip r:embed="rId3" cstate="print"/>
          <a:srcRect/>
          <a:stretch>
            <a:fillRect/>
          </a:stretch>
        </p:blipFill>
        <p:spPr bwMode="auto">
          <a:xfrm>
            <a:off x="4067175" y="3048000"/>
            <a:ext cx="5076825" cy="3810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solidFill>
            <a:srgbClr val="FFFF00"/>
          </a:solidFill>
        </p:spPr>
        <p:txBody>
          <a:bodyPr/>
          <a:lstStyle/>
          <a:p>
            <a:r>
              <a:rPr lang="es-ES" sz="4000" dirty="0"/>
              <a:t>Museo do </a:t>
            </a:r>
            <a:r>
              <a:rPr lang="es-ES" sz="4000" dirty="0" err="1"/>
              <a:t>coiro</a:t>
            </a:r>
            <a:r>
              <a:rPr lang="es-ES" sz="4000" dirty="0"/>
              <a:t/>
            </a:r>
            <a:br>
              <a:rPr lang="es-ES" sz="4000" dirty="0"/>
            </a:br>
            <a:endParaRPr lang="es-ES" sz="4000" dirty="0"/>
          </a:p>
        </p:txBody>
      </p:sp>
      <p:sp>
        <p:nvSpPr>
          <p:cNvPr id="61443" name="Rectangle 3"/>
          <p:cNvSpPr>
            <a:spLocks noGrp="1" noChangeArrowheads="1"/>
          </p:cNvSpPr>
          <p:nvPr>
            <p:ph type="body" idx="1"/>
          </p:nvPr>
        </p:nvSpPr>
        <p:spPr/>
        <p:txBody>
          <a:bodyPr/>
          <a:lstStyle/>
          <a:p>
            <a:pPr algn="just">
              <a:lnSpc>
                <a:spcPct val="90000"/>
              </a:lnSpc>
              <a:buFontTx/>
              <a:buNone/>
            </a:pPr>
            <a:r>
              <a:rPr lang="es-ES" sz="2400"/>
              <a:t> Ultimo de los museos de este conjunto etnográfico. El dedicado a la elaboración del cuero.El edificio está restaurado como museo y tambien tiene habilitado un restaurante con hermosas vistas al río Arnoia y Allariz.</a:t>
            </a:r>
            <a:br>
              <a:rPr lang="es-ES" sz="2400"/>
            </a:br>
            <a:endParaRPr lang="es-ES" sz="2400"/>
          </a:p>
          <a:p>
            <a:pPr algn="just">
              <a:lnSpc>
                <a:spcPct val="90000"/>
              </a:lnSpc>
              <a:buFontTx/>
              <a:buNone/>
            </a:pPr>
            <a:endParaRPr lang="es-ES" sz="2400"/>
          </a:p>
          <a:p>
            <a:pPr algn="just">
              <a:lnSpc>
                <a:spcPct val="90000"/>
              </a:lnSpc>
              <a:buFontTx/>
              <a:buNone/>
            </a:pPr>
            <a:r>
              <a:rPr lang="es-ES" sz="2400"/>
              <a:t>El interior del museo se divide en varias habitaciones repartidas en dos plantas, donde te van mostrando el delicado procedimiento de elaboración del cuero. Desde el lavado y pelado, hasta el engrasado y rematado. Mostrandote las diferentes herramientas que se utilizaban para su realización.</a:t>
            </a:r>
          </a:p>
          <a:p>
            <a:pPr algn="just">
              <a:lnSpc>
                <a:spcPct val="90000"/>
              </a:lnSpc>
              <a:buFontTx/>
              <a:buNone/>
            </a:pPr>
            <a:endParaRPr lang="es-ES" sz="2400"/>
          </a:p>
          <a:p>
            <a:pPr algn="just">
              <a:lnSpc>
                <a:spcPct val="90000"/>
              </a:lnSpc>
              <a:buFontTx/>
              <a:buNone/>
            </a:pPr>
            <a:endParaRPr lang="es-ES"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s-ES"/>
              <a:t>Museo del cuero</a:t>
            </a:r>
          </a:p>
        </p:txBody>
      </p:sp>
      <p:sp>
        <p:nvSpPr>
          <p:cNvPr id="62467" name="Rectangle 3"/>
          <p:cNvSpPr>
            <a:spLocks noGrp="1" noChangeArrowheads="1"/>
          </p:cNvSpPr>
          <p:nvPr>
            <p:ph type="body" idx="1"/>
          </p:nvPr>
        </p:nvSpPr>
        <p:spPr/>
        <p:txBody>
          <a:bodyPr/>
          <a:lstStyle/>
          <a:p>
            <a:endParaRPr lang="es-ES"/>
          </a:p>
        </p:txBody>
      </p:sp>
      <p:pic>
        <p:nvPicPr>
          <p:cNvPr id="62468" name="Picture 4" descr="Allariz"/>
          <p:cNvPicPr>
            <a:picLocks noChangeAspect="1" noChangeArrowheads="1"/>
          </p:cNvPicPr>
          <p:nvPr/>
        </p:nvPicPr>
        <p:blipFill>
          <a:blip r:embed="rId3" cstate="print"/>
          <a:srcRect/>
          <a:stretch>
            <a:fillRect/>
          </a:stretch>
        </p:blipFill>
        <p:spPr bwMode="auto">
          <a:xfrm>
            <a:off x="2033588" y="1524000"/>
            <a:ext cx="7110412" cy="533558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s-ES" sz="4000"/>
              <a:t>Cubas de lavado y teñido</a:t>
            </a:r>
            <a:br>
              <a:rPr lang="es-ES" sz="4000"/>
            </a:br>
            <a:endParaRPr lang="es-ES" sz="4000"/>
          </a:p>
        </p:txBody>
      </p:sp>
      <p:sp>
        <p:nvSpPr>
          <p:cNvPr id="63491" name="Rectangle 3"/>
          <p:cNvSpPr>
            <a:spLocks noGrp="1" noChangeArrowheads="1"/>
          </p:cNvSpPr>
          <p:nvPr>
            <p:ph type="body" idx="1"/>
          </p:nvPr>
        </p:nvSpPr>
        <p:spPr/>
        <p:txBody>
          <a:bodyPr/>
          <a:lstStyle/>
          <a:p>
            <a:endParaRPr lang="es-ES"/>
          </a:p>
        </p:txBody>
      </p:sp>
      <p:pic>
        <p:nvPicPr>
          <p:cNvPr id="63492" name="Picture 4" descr="Allariz cuero"/>
          <p:cNvPicPr>
            <a:picLocks noChangeAspect="1" noChangeArrowheads="1"/>
          </p:cNvPicPr>
          <p:nvPr/>
        </p:nvPicPr>
        <p:blipFill>
          <a:blip r:embed="rId3" cstate="print"/>
          <a:srcRect/>
          <a:stretch>
            <a:fillRect/>
          </a:stretch>
        </p:blipFill>
        <p:spPr bwMode="auto">
          <a:xfrm>
            <a:off x="2051050" y="1535113"/>
            <a:ext cx="7092950" cy="532288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468313" y="404813"/>
            <a:ext cx="7772400" cy="1470025"/>
          </a:xfrm>
        </p:spPr>
        <p:txBody>
          <a:bodyPr/>
          <a:lstStyle/>
          <a:p>
            <a:pPr algn="r"/>
            <a:r>
              <a:rPr lang="es-ES"/>
              <a:t>Allariz</a:t>
            </a:r>
          </a:p>
        </p:txBody>
      </p:sp>
      <p:sp>
        <p:nvSpPr>
          <p:cNvPr id="48131" name="Rectangle 3"/>
          <p:cNvSpPr>
            <a:spLocks noGrp="1" noChangeArrowheads="1"/>
          </p:cNvSpPr>
          <p:nvPr>
            <p:ph type="subTitle" idx="1"/>
          </p:nvPr>
        </p:nvSpPr>
        <p:spPr/>
        <p:txBody>
          <a:bodyPr/>
          <a:lstStyle/>
          <a:p>
            <a:endParaRPr lang="es-ES_tradnl" dirty="0"/>
          </a:p>
        </p:txBody>
      </p:sp>
      <p:pic>
        <p:nvPicPr>
          <p:cNvPr id="48132" name="Picture 4" descr="Imagen:Situacion Allariz.PNG">
            <a:hlinkClick r:id="rId3"/>
          </p:cNvPr>
          <p:cNvPicPr>
            <a:picLocks noChangeAspect="1" noChangeArrowheads="1"/>
          </p:cNvPicPr>
          <p:nvPr/>
        </p:nvPicPr>
        <p:blipFill>
          <a:blip r:embed="rId4" cstate="print"/>
          <a:srcRect/>
          <a:stretch>
            <a:fillRect/>
          </a:stretch>
        </p:blipFill>
        <p:spPr bwMode="auto">
          <a:xfrm>
            <a:off x="4381500" y="1916113"/>
            <a:ext cx="4762500" cy="4762500"/>
          </a:xfrm>
          <a:prstGeom prst="rect">
            <a:avLst/>
          </a:prstGeom>
          <a:noFill/>
        </p:spPr>
      </p:pic>
      <p:pic>
        <p:nvPicPr>
          <p:cNvPr id="247810" name="Picture 2" descr="http://www.bookaris.com/images/HB/giata/06/062061/062061a_hb_a_001.jpg"/>
          <p:cNvPicPr>
            <a:picLocks noChangeAspect="1" noChangeArrowheads="1"/>
          </p:cNvPicPr>
          <p:nvPr/>
        </p:nvPicPr>
        <p:blipFill>
          <a:blip r:embed="rId5" cstate="print"/>
          <a:srcRect/>
          <a:stretch>
            <a:fillRect/>
          </a:stretch>
        </p:blipFill>
        <p:spPr bwMode="auto">
          <a:xfrm>
            <a:off x="0" y="0"/>
            <a:ext cx="4364135" cy="4624250"/>
          </a:xfrm>
          <a:prstGeom prst="rect">
            <a:avLst/>
          </a:prstGeom>
          <a:noFill/>
        </p:spPr>
      </p:pic>
      <p:pic>
        <p:nvPicPr>
          <p:cNvPr id="247812" name="Picture 4" descr="Allariz Boi">
            <a:hlinkClick r:id="rId6"/>
          </p:cNvPr>
          <p:cNvPicPr>
            <a:picLocks noChangeAspect="1" noChangeArrowheads="1"/>
          </p:cNvPicPr>
          <p:nvPr/>
        </p:nvPicPr>
        <p:blipFill>
          <a:blip r:embed="rId7" cstate="print"/>
          <a:srcRect/>
          <a:stretch>
            <a:fillRect/>
          </a:stretch>
        </p:blipFill>
        <p:spPr bwMode="auto">
          <a:xfrm>
            <a:off x="1403648" y="4653136"/>
            <a:ext cx="3307296" cy="220486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S"/>
          </a:p>
        </p:txBody>
      </p:sp>
      <p:sp>
        <p:nvSpPr>
          <p:cNvPr id="64515"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S"/>
          </a:p>
        </p:txBody>
      </p:sp>
      <p:sp>
        <p:nvSpPr>
          <p:cNvPr id="6451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S"/>
          </a:p>
        </p:txBody>
      </p:sp>
      <p:sp>
        <p:nvSpPr>
          <p:cNvPr id="64517"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S"/>
          </a:p>
        </p:txBody>
      </p:sp>
      <p:sp>
        <p:nvSpPr>
          <p:cNvPr id="6451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S"/>
          </a:p>
        </p:txBody>
      </p:sp>
      <p:sp>
        <p:nvSpPr>
          <p:cNvPr id="64519"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S"/>
          </a:p>
        </p:txBody>
      </p:sp>
      <p:sp>
        <p:nvSpPr>
          <p:cNvPr id="64520" name="Rectangle 8"/>
          <p:cNvSpPr>
            <a:spLocks noChangeArrowheads="1"/>
          </p:cNvSpPr>
          <p:nvPr/>
        </p:nvSpPr>
        <p:spPr bwMode="auto">
          <a:xfrm>
            <a:off x="861593" y="1213009"/>
            <a:ext cx="7420814" cy="4431983"/>
          </a:xfrm>
          <a:prstGeom prst="rect">
            <a:avLst/>
          </a:prstGeom>
          <a:noFill/>
          <a:ln w="9525">
            <a:noFill/>
            <a:miter lim="800000"/>
            <a:headEnd/>
            <a:tailEnd/>
          </a:ln>
          <a:effectLst/>
        </p:spPr>
        <p:txBody>
          <a:bodyPr wrap="none" lIns="0" tIns="0" rIns="0" bIns="0" anchor="ctr">
            <a:spAutoFit/>
          </a:bodyPr>
          <a:lstStyle/>
          <a:p>
            <a:pPr algn="ctr"/>
            <a:r>
              <a:rPr lang="es-ES" b="1" dirty="0"/>
              <a:t>Los lugares más famosos de Allariz</a:t>
            </a:r>
          </a:p>
          <a:p>
            <a:pPr algn="ctr"/>
            <a:r>
              <a:rPr lang="es-ES" b="1" dirty="0"/>
              <a:t>1.Río </a:t>
            </a:r>
            <a:r>
              <a:rPr lang="es-ES" b="1" dirty="0" err="1"/>
              <a:t>Arnoia</a:t>
            </a:r>
            <a:r>
              <a:rPr lang="es-ES" b="1" dirty="0"/>
              <a:t> en Allariz </a:t>
            </a:r>
          </a:p>
          <a:p>
            <a:pPr algn="ctr"/>
            <a:r>
              <a:rPr lang="es-ES" b="1" dirty="0"/>
              <a:t>2.</a:t>
            </a:r>
            <a:r>
              <a:rPr lang="es-ES" b="1" dirty="0">
                <a:solidFill>
                  <a:srgbClr val="FF00FF"/>
                </a:solidFill>
              </a:rPr>
              <a:t>Museo de Arte Sacro de Santa Clara </a:t>
            </a:r>
          </a:p>
          <a:p>
            <a:pPr algn="ctr"/>
            <a:r>
              <a:rPr lang="es-ES" b="1" dirty="0"/>
              <a:t>3.Museo de O </a:t>
            </a:r>
            <a:r>
              <a:rPr lang="es-ES" b="1" dirty="0" err="1"/>
              <a:t>Tecido</a:t>
            </a:r>
            <a:r>
              <a:rPr lang="es-ES" b="1" dirty="0"/>
              <a:t>, O </a:t>
            </a:r>
            <a:r>
              <a:rPr lang="es-ES" b="1" dirty="0" err="1"/>
              <a:t>Fiadeiro</a:t>
            </a:r>
            <a:r>
              <a:rPr lang="es-ES" b="1" dirty="0"/>
              <a:t> </a:t>
            </a:r>
          </a:p>
          <a:p>
            <a:pPr algn="ctr"/>
            <a:r>
              <a:rPr lang="es-ES" b="1" dirty="0"/>
              <a:t>4.Museo Do </a:t>
            </a:r>
            <a:r>
              <a:rPr lang="es-ES" b="1" dirty="0" err="1"/>
              <a:t>Coiro</a:t>
            </a:r>
            <a:r>
              <a:rPr lang="es-ES" b="1" dirty="0"/>
              <a:t> Fábrica Curtidos Familia Nogueira </a:t>
            </a:r>
          </a:p>
          <a:p>
            <a:pPr algn="ctr"/>
            <a:r>
              <a:rPr lang="es-ES" b="1" dirty="0"/>
              <a:t>5.Museo Gallego del Juguete </a:t>
            </a:r>
          </a:p>
          <a:p>
            <a:pPr algn="ctr"/>
            <a:r>
              <a:rPr lang="es-ES" b="1" dirty="0"/>
              <a:t>6.Museo Iconográfico de Allariz - Fundación </a:t>
            </a:r>
            <a:r>
              <a:rPr lang="es-ES" b="1" dirty="0" err="1"/>
              <a:t>Aser</a:t>
            </a:r>
            <a:r>
              <a:rPr lang="es-ES" b="1" dirty="0"/>
              <a:t> </a:t>
            </a:r>
            <a:r>
              <a:rPr lang="es-ES" b="1" dirty="0" err="1"/>
              <a:t>Seara</a:t>
            </a:r>
            <a:r>
              <a:rPr lang="es-ES" b="1" dirty="0"/>
              <a:t> </a:t>
            </a:r>
          </a:p>
          <a:p>
            <a:pPr algn="ctr"/>
            <a:r>
              <a:rPr lang="es-ES" b="1" dirty="0"/>
              <a:t>7.Museo </a:t>
            </a:r>
            <a:r>
              <a:rPr lang="es-ES" b="1" dirty="0" err="1"/>
              <a:t>Muiño</a:t>
            </a:r>
            <a:r>
              <a:rPr lang="es-ES" b="1" dirty="0"/>
              <a:t> Do Burato </a:t>
            </a:r>
          </a:p>
          <a:p>
            <a:pPr algn="ctr"/>
            <a:r>
              <a:rPr lang="es-ES" b="1" dirty="0"/>
              <a:t>8.Museo Parroquial de Santa </a:t>
            </a:r>
            <a:r>
              <a:rPr lang="es-ES" b="1" dirty="0" err="1"/>
              <a:t>Mariña</a:t>
            </a:r>
            <a:r>
              <a:rPr lang="es-ES" b="1" dirty="0"/>
              <a:t> Das </a:t>
            </a:r>
            <a:r>
              <a:rPr lang="es-ES" b="1" dirty="0" err="1"/>
              <a:t>Augas</a:t>
            </a:r>
            <a:r>
              <a:rPr lang="es-ES" b="1" dirty="0"/>
              <a:t> Santas </a:t>
            </a:r>
          </a:p>
          <a:p>
            <a:pPr algn="ctr"/>
            <a:r>
              <a:rPr lang="es-ES" b="1" dirty="0"/>
              <a:t>9.Parque Etnográfico Do Río </a:t>
            </a:r>
            <a:r>
              <a:rPr lang="es-ES" b="1" dirty="0" err="1"/>
              <a:t>Arnoia</a:t>
            </a:r>
            <a:r>
              <a:rPr lang="es-ES" b="1" dirty="0"/>
              <a:t> </a:t>
            </a:r>
          </a:p>
          <a:p>
            <a:pPr algn="ctr"/>
            <a:r>
              <a:rPr lang="es-ES" b="1" dirty="0"/>
              <a:t>10.Corpus Christi en Allariz</a:t>
            </a:r>
          </a:p>
          <a:p>
            <a:pPr algn="ctr" eaLnBrk="0" hangingPunct="0"/>
            <a:endParaRPr lang="es-E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s-ES" b="1"/>
              <a:t>Imaxe de Marca Allariz</a:t>
            </a:r>
          </a:p>
        </p:txBody>
      </p:sp>
      <p:sp>
        <p:nvSpPr>
          <p:cNvPr id="75779" name="Rectangle 3"/>
          <p:cNvSpPr>
            <a:spLocks noGrp="1" noChangeArrowheads="1"/>
          </p:cNvSpPr>
          <p:nvPr>
            <p:ph type="body" idx="1"/>
          </p:nvPr>
        </p:nvSpPr>
        <p:spPr/>
        <p:txBody>
          <a:bodyPr/>
          <a:lstStyle/>
          <a:p>
            <a:pPr algn="just">
              <a:lnSpc>
                <a:spcPct val="80000"/>
              </a:lnSpc>
              <a:buFontTx/>
              <a:buNone/>
            </a:pPr>
            <a:r>
              <a:rPr lang="es-ES" sz="2000" b="1"/>
              <a:t>	Imaxe de Marca Allariz. </a:t>
            </a:r>
            <a:r>
              <a:rPr lang="es-ES" sz="2000"/>
              <a:t> Non é só o empuxe dado ás actividades diversas do Sector Servicios, -arrinque previsto- o ao Sector da Construcción, senón á producción dun nome, dunha marca de garantía que se identifica coa calidade, cun profundo sentido ecolóxico da vida, co desenvolvemento sostible, con valores emerxentes e positivos da sociedade actual. </a:t>
            </a:r>
            <a:br>
              <a:rPr lang="es-ES" sz="2000"/>
            </a:br>
            <a:r>
              <a:rPr lang="es-ES" sz="2000"/>
              <a:t/>
            </a:r>
            <a:br>
              <a:rPr lang="es-ES" sz="2000"/>
            </a:br>
            <a:r>
              <a:rPr lang="es-ES" sz="2000" b="1"/>
              <a:t>Potencial do Mercado Local</a:t>
            </a:r>
            <a:r>
              <a:rPr lang="es-ES" sz="2000"/>
              <a:t> Nas relacións de visitantes presentadas polo Padroado do Parque Etnográfico do Río Arnoia referente aos últimos anos e elaborada en base ao número de entradas expedidas nos museos que xestiona, cuantificouse unha media anual de perto de 45.000 persoas. </a:t>
            </a:r>
            <a:br>
              <a:rPr lang="es-ES" sz="2000"/>
            </a:br>
            <a:r>
              <a:rPr lang="es-ES" sz="2000"/>
              <a:t/>
            </a:r>
            <a:br>
              <a:rPr lang="es-ES" sz="2000"/>
            </a:br>
            <a:r>
              <a:rPr lang="es-ES" sz="2000"/>
              <a:t/>
            </a:r>
            <a:br>
              <a:rPr lang="es-ES" sz="2000"/>
            </a:br>
            <a:r>
              <a:rPr lang="es-ES" sz="2000" b="1"/>
              <a:t>Transporte Público Local e con Ourense</a:t>
            </a:r>
            <a:r>
              <a:rPr lang="es-ES" sz="2000"/>
              <a:t> A creación da empresa pública ALLARBUS, S.A. significou un grande avance na mobilidade dos residentes dos núcleos rurais.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s-ES"/>
              <a:t>Allariz 1</a:t>
            </a:r>
          </a:p>
        </p:txBody>
      </p:sp>
      <p:sp>
        <p:nvSpPr>
          <p:cNvPr id="49155" name="Rectangle 3"/>
          <p:cNvSpPr>
            <a:spLocks noGrp="1" noChangeArrowheads="1"/>
          </p:cNvSpPr>
          <p:nvPr>
            <p:ph type="body" idx="1"/>
          </p:nvPr>
        </p:nvSpPr>
        <p:spPr/>
        <p:txBody>
          <a:bodyPr/>
          <a:lstStyle/>
          <a:p>
            <a:endParaRPr lang="es-ES_tradnl"/>
          </a:p>
        </p:txBody>
      </p:sp>
      <p:pic>
        <p:nvPicPr>
          <p:cNvPr id="49156" name="Picture 4" descr="1Allariz"/>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s-ES"/>
              <a:t>Allariz 2</a:t>
            </a:r>
          </a:p>
        </p:txBody>
      </p:sp>
      <p:sp>
        <p:nvSpPr>
          <p:cNvPr id="50179" name="Rectangle 3"/>
          <p:cNvSpPr>
            <a:spLocks noGrp="1" noChangeArrowheads="1"/>
          </p:cNvSpPr>
          <p:nvPr>
            <p:ph type="body" idx="1"/>
          </p:nvPr>
        </p:nvSpPr>
        <p:spPr/>
        <p:txBody>
          <a:bodyPr/>
          <a:lstStyle/>
          <a:p>
            <a:endParaRPr lang="es-ES_tradnl"/>
          </a:p>
        </p:txBody>
      </p:sp>
      <p:pic>
        <p:nvPicPr>
          <p:cNvPr id="50180" name="Picture 4" descr="2Allariz"/>
          <p:cNvPicPr>
            <a:picLocks noChangeAspect="1" noChangeArrowheads="1"/>
          </p:cNvPicPr>
          <p:nvPr/>
        </p:nvPicPr>
        <p:blipFill>
          <a:blip r:embed="rId3" cstate="print"/>
          <a:srcRect/>
          <a:stretch>
            <a:fillRect/>
          </a:stretch>
        </p:blipFill>
        <p:spPr bwMode="auto">
          <a:xfrm>
            <a:off x="1" y="1"/>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5" name="Picture 5" descr="Concello de Allariz">
            <a:hlinkClick r:id="rId3"/>
          </p:cNvPr>
          <p:cNvPicPr>
            <a:picLocks noChangeAspect="1" noChangeArrowheads="1"/>
          </p:cNvPicPr>
          <p:nvPr/>
        </p:nvPicPr>
        <p:blipFill>
          <a:blip r:embed="rId4" cstate="print"/>
          <a:srcRect/>
          <a:stretch>
            <a:fillRect/>
          </a:stretch>
        </p:blipFill>
        <p:spPr bwMode="auto">
          <a:xfrm>
            <a:off x="0" y="0"/>
            <a:ext cx="1905000" cy="1666875"/>
          </a:xfrm>
          <a:prstGeom prst="rect">
            <a:avLst/>
          </a:prstGeom>
          <a:noFill/>
        </p:spPr>
      </p:pic>
      <p:pic>
        <p:nvPicPr>
          <p:cNvPr id="76809" name="Picture 9" descr="Concello de Allariz">
            <a:hlinkClick r:id="rId3"/>
          </p:cNvPr>
          <p:cNvPicPr>
            <a:picLocks noChangeAspect="1" noChangeArrowheads="1"/>
          </p:cNvPicPr>
          <p:nvPr/>
        </p:nvPicPr>
        <p:blipFill>
          <a:blip r:embed="rId5" cstate="print"/>
          <a:srcRect/>
          <a:stretch>
            <a:fillRect/>
          </a:stretch>
        </p:blipFill>
        <p:spPr bwMode="auto">
          <a:xfrm>
            <a:off x="3851275" y="3284538"/>
            <a:ext cx="1905000" cy="1666875"/>
          </a:xfrm>
          <a:prstGeom prst="rect">
            <a:avLst/>
          </a:prstGeom>
          <a:noFill/>
        </p:spPr>
      </p:pic>
      <p:pic>
        <p:nvPicPr>
          <p:cNvPr id="76811" name="Picture 11" descr="Concello de Allariz">
            <a:hlinkClick r:id="rId3"/>
          </p:cNvPr>
          <p:cNvPicPr>
            <a:picLocks noChangeAspect="1" noChangeArrowheads="1"/>
          </p:cNvPicPr>
          <p:nvPr/>
        </p:nvPicPr>
        <p:blipFill>
          <a:blip r:embed="rId6" cstate="print"/>
          <a:srcRect/>
          <a:stretch>
            <a:fillRect/>
          </a:stretch>
        </p:blipFill>
        <p:spPr bwMode="auto">
          <a:xfrm>
            <a:off x="0" y="3284538"/>
            <a:ext cx="1905000" cy="1666875"/>
          </a:xfrm>
          <a:prstGeom prst="rect">
            <a:avLst/>
          </a:prstGeom>
          <a:noFill/>
        </p:spPr>
      </p:pic>
      <p:pic>
        <p:nvPicPr>
          <p:cNvPr id="76813" name="Picture 13" descr="Concello de Allariz">
            <a:hlinkClick r:id="rId3"/>
          </p:cNvPr>
          <p:cNvPicPr>
            <a:picLocks noChangeAspect="1" noChangeArrowheads="1"/>
          </p:cNvPicPr>
          <p:nvPr/>
        </p:nvPicPr>
        <p:blipFill>
          <a:blip r:embed="rId7" cstate="print"/>
          <a:srcRect/>
          <a:stretch>
            <a:fillRect/>
          </a:stretch>
        </p:blipFill>
        <p:spPr bwMode="auto">
          <a:xfrm>
            <a:off x="0" y="1628775"/>
            <a:ext cx="1905000" cy="1676400"/>
          </a:xfrm>
          <a:prstGeom prst="rect">
            <a:avLst/>
          </a:prstGeom>
          <a:noFill/>
        </p:spPr>
      </p:pic>
      <p:pic>
        <p:nvPicPr>
          <p:cNvPr id="76817" name="Picture 17" descr="Concello de Allariz">
            <a:hlinkClick r:id="rId3"/>
          </p:cNvPr>
          <p:cNvPicPr>
            <a:picLocks noChangeAspect="1" noChangeArrowheads="1"/>
          </p:cNvPicPr>
          <p:nvPr/>
        </p:nvPicPr>
        <p:blipFill>
          <a:blip r:embed="rId8" cstate="print"/>
          <a:srcRect/>
          <a:stretch>
            <a:fillRect/>
          </a:stretch>
        </p:blipFill>
        <p:spPr bwMode="auto">
          <a:xfrm>
            <a:off x="1908175" y="1628775"/>
            <a:ext cx="1905000" cy="1676400"/>
          </a:xfrm>
          <a:prstGeom prst="rect">
            <a:avLst/>
          </a:prstGeom>
          <a:noFill/>
        </p:spPr>
      </p:pic>
      <p:pic>
        <p:nvPicPr>
          <p:cNvPr id="76819" name="Picture 19" descr="Concello de Allariz">
            <a:hlinkClick r:id="rId3"/>
          </p:cNvPr>
          <p:cNvPicPr>
            <a:picLocks noChangeAspect="1" noChangeArrowheads="1"/>
          </p:cNvPicPr>
          <p:nvPr/>
        </p:nvPicPr>
        <p:blipFill>
          <a:blip r:embed="rId9" cstate="print"/>
          <a:srcRect/>
          <a:stretch>
            <a:fillRect/>
          </a:stretch>
        </p:blipFill>
        <p:spPr bwMode="auto">
          <a:xfrm>
            <a:off x="1908175" y="3284538"/>
            <a:ext cx="1905000" cy="1666875"/>
          </a:xfrm>
          <a:prstGeom prst="rect">
            <a:avLst/>
          </a:prstGeom>
          <a:noFill/>
        </p:spPr>
      </p:pic>
      <p:pic>
        <p:nvPicPr>
          <p:cNvPr id="76823" name="Picture 23" descr="Concello de Allariz">
            <a:hlinkClick r:id="rId3"/>
          </p:cNvPr>
          <p:cNvPicPr>
            <a:picLocks noChangeAspect="1" noChangeArrowheads="1"/>
          </p:cNvPicPr>
          <p:nvPr/>
        </p:nvPicPr>
        <p:blipFill>
          <a:blip r:embed="rId10" cstate="print"/>
          <a:srcRect/>
          <a:stretch>
            <a:fillRect/>
          </a:stretch>
        </p:blipFill>
        <p:spPr bwMode="auto">
          <a:xfrm>
            <a:off x="3851275" y="0"/>
            <a:ext cx="1905000" cy="1666875"/>
          </a:xfrm>
          <a:prstGeom prst="rect">
            <a:avLst/>
          </a:prstGeom>
          <a:noFill/>
        </p:spPr>
      </p:pic>
      <p:pic>
        <p:nvPicPr>
          <p:cNvPr id="76825" name="Picture 25" descr="Concello de Allariz">
            <a:hlinkClick r:id="rId3"/>
          </p:cNvPr>
          <p:cNvPicPr>
            <a:picLocks noChangeAspect="1" noChangeArrowheads="1"/>
          </p:cNvPicPr>
          <p:nvPr/>
        </p:nvPicPr>
        <p:blipFill>
          <a:blip r:embed="rId11" cstate="print"/>
          <a:srcRect/>
          <a:stretch>
            <a:fillRect/>
          </a:stretch>
        </p:blipFill>
        <p:spPr bwMode="auto">
          <a:xfrm>
            <a:off x="1908175" y="0"/>
            <a:ext cx="1905000" cy="1666875"/>
          </a:xfrm>
          <a:prstGeom prst="rect">
            <a:avLst/>
          </a:prstGeom>
          <a:noFill/>
        </p:spPr>
      </p:pic>
      <p:pic>
        <p:nvPicPr>
          <p:cNvPr id="76829" name="Picture 29" descr="Concello de Allariz">
            <a:hlinkClick r:id="rId3"/>
          </p:cNvPr>
          <p:cNvPicPr>
            <a:picLocks noChangeAspect="1" noChangeArrowheads="1"/>
          </p:cNvPicPr>
          <p:nvPr/>
        </p:nvPicPr>
        <p:blipFill>
          <a:blip r:embed="rId12" cstate="print"/>
          <a:srcRect/>
          <a:stretch>
            <a:fillRect/>
          </a:stretch>
        </p:blipFill>
        <p:spPr bwMode="auto">
          <a:xfrm>
            <a:off x="3851275" y="1628775"/>
            <a:ext cx="1905000" cy="1676400"/>
          </a:xfrm>
          <a:prstGeom prst="rect">
            <a:avLst/>
          </a:prstGeom>
          <a:noFill/>
        </p:spPr>
      </p:pic>
      <p:pic>
        <p:nvPicPr>
          <p:cNvPr id="11" name="Picture 5" descr="Festa do Boi Allariz - Praza Maior">
            <a:hlinkClick r:id="rId13"/>
          </p:cNvPr>
          <p:cNvPicPr>
            <a:picLocks noChangeAspect="1" noChangeArrowheads="1"/>
          </p:cNvPicPr>
          <p:nvPr/>
        </p:nvPicPr>
        <p:blipFill>
          <a:blip r:embed="rId14" cstate="print"/>
          <a:srcRect/>
          <a:stretch>
            <a:fillRect/>
          </a:stretch>
        </p:blipFill>
        <p:spPr bwMode="auto">
          <a:xfrm>
            <a:off x="0" y="4746625"/>
            <a:ext cx="9144000" cy="2111375"/>
          </a:xfrm>
          <a:prstGeom prst="rect">
            <a:avLst/>
          </a:prstGeom>
          <a:noFill/>
        </p:spPr>
      </p:pic>
      <p:sp>
        <p:nvSpPr>
          <p:cNvPr id="12" name="11 CuadroTexto"/>
          <p:cNvSpPr txBox="1"/>
          <p:nvPr/>
        </p:nvSpPr>
        <p:spPr>
          <a:xfrm>
            <a:off x="6516216" y="1484784"/>
            <a:ext cx="2627784" cy="1754326"/>
          </a:xfrm>
          <a:prstGeom prst="rect">
            <a:avLst/>
          </a:prstGeom>
          <a:solidFill>
            <a:srgbClr val="FFFF00"/>
          </a:solidFill>
        </p:spPr>
        <p:txBody>
          <a:bodyPr wrap="square" rtlCol="0">
            <a:spAutoFit/>
          </a:bodyPr>
          <a:lstStyle/>
          <a:p>
            <a:r>
              <a:rPr lang="es-ES" sz="3600" dirty="0" smtClean="0"/>
              <a:t>Imágenes para el turismo</a:t>
            </a:r>
            <a:endParaRPr lang="es-ES"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s-ES" sz="4000"/>
              <a:t>Parroquias 5.506 hab. (</a:t>
            </a:r>
            <a:r>
              <a:rPr lang="es-ES" sz="4000">
                <a:hlinkClick r:id="rId3" tooltip="Instituto Nacional de Estadística de España"/>
              </a:rPr>
              <a:t>INE</a:t>
            </a:r>
            <a:r>
              <a:rPr lang="es-ES" sz="4000"/>
              <a:t> </a:t>
            </a:r>
            <a:r>
              <a:rPr lang="es-ES" sz="4000">
                <a:hlinkClick r:id="rId4" tooltip="2007"/>
              </a:rPr>
              <a:t>2007</a:t>
            </a:r>
            <a:r>
              <a:rPr lang="es-ES" sz="4000"/>
              <a:t>) </a:t>
            </a:r>
          </a:p>
        </p:txBody>
      </p:sp>
      <p:sp>
        <p:nvSpPr>
          <p:cNvPr id="68611" name="Rectangle 3"/>
          <p:cNvSpPr>
            <a:spLocks noGrp="1" noChangeArrowheads="1"/>
          </p:cNvSpPr>
          <p:nvPr>
            <p:ph type="body" idx="1"/>
          </p:nvPr>
        </p:nvSpPr>
        <p:spPr/>
        <p:txBody>
          <a:bodyPr/>
          <a:lstStyle/>
          <a:p>
            <a:pPr>
              <a:lnSpc>
                <a:spcPct val="80000"/>
              </a:lnSpc>
            </a:pPr>
            <a:r>
              <a:rPr lang="es-ES" sz="1600" b="1"/>
              <a:t>Parroquias </a:t>
            </a:r>
            <a:r>
              <a:rPr lang="es-ES" sz="1600"/>
              <a:t>[</a:t>
            </a:r>
            <a:r>
              <a:rPr lang="es-ES" sz="1600">
                <a:hlinkClick r:id="rId5" tooltip="Editar sección: Parroquias"/>
              </a:rPr>
              <a:t>editar</a:t>
            </a:r>
            <a:r>
              <a:rPr lang="es-ES" sz="1600"/>
              <a:t>]</a:t>
            </a:r>
            <a:endParaRPr lang="es-ES" sz="1600" b="1"/>
          </a:p>
          <a:p>
            <a:pPr>
              <a:lnSpc>
                <a:spcPct val="80000"/>
              </a:lnSpc>
            </a:pPr>
            <a:r>
              <a:rPr lang="es-ES" sz="1600"/>
              <a:t>Allariz (Santiago) </a:t>
            </a:r>
          </a:p>
          <a:p>
            <a:pPr>
              <a:lnSpc>
                <a:spcPct val="80000"/>
              </a:lnSpc>
            </a:pPr>
            <a:r>
              <a:rPr lang="es-ES" sz="1600"/>
              <a:t>Allariz (San Esevan) </a:t>
            </a:r>
          </a:p>
          <a:p>
            <a:pPr>
              <a:lnSpc>
                <a:spcPct val="80000"/>
              </a:lnSpc>
            </a:pPr>
            <a:r>
              <a:rPr lang="es-ES" sz="1600"/>
              <a:t>Aguas Santas (Santa Marina) </a:t>
            </a:r>
          </a:p>
          <a:p>
            <a:pPr>
              <a:lnSpc>
                <a:spcPct val="80000"/>
              </a:lnSpc>
            </a:pPr>
            <a:r>
              <a:rPr lang="es-ES" sz="1600"/>
              <a:t>Coedo (Santiago) </a:t>
            </a:r>
          </a:p>
          <a:p>
            <a:pPr>
              <a:lnSpc>
                <a:spcPct val="80000"/>
              </a:lnSpc>
            </a:pPr>
            <a:r>
              <a:rPr lang="es-ES" sz="1600"/>
              <a:t>Los Espineros (San Breixo) </a:t>
            </a:r>
          </a:p>
          <a:p>
            <a:pPr>
              <a:lnSpc>
                <a:spcPct val="80000"/>
              </a:lnSpc>
            </a:pPr>
            <a:r>
              <a:rPr lang="es-ES" sz="1600"/>
              <a:t>Folgoso (Santiago) </a:t>
            </a:r>
          </a:p>
          <a:p>
            <a:pPr>
              <a:lnSpc>
                <a:spcPct val="80000"/>
              </a:lnSpc>
            </a:pPr>
            <a:r>
              <a:rPr lang="es-ES" sz="1600"/>
              <a:t>Meire (Santa María) </a:t>
            </a:r>
          </a:p>
          <a:p>
            <a:pPr>
              <a:lnSpc>
                <a:spcPct val="80000"/>
              </a:lnSpc>
            </a:pPr>
            <a:r>
              <a:rPr lang="es-ES" sz="1600"/>
              <a:t>Queiroás (San Breixo) </a:t>
            </a:r>
          </a:p>
          <a:p>
            <a:pPr>
              <a:lnSpc>
                <a:spcPct val="80000"/>
              </a:lnSpc>
            </a:pPr>
            <a:r>
              <a:rPr lang="es-ES" sz="1600"/>
              <a:t>Requeijo de Valverde (Santa María) </a:t>
            </a:r>
          </a:p>
          <a:p>
            <a:pPr>
              <a:lnSpc>
                <a:spcPct val="80000"/>
              </a:lnSpc>
            </a:pPr>
            <a:r>
              <a:rPr lang="es-ES" sz="1600"/>
              <a:t>San Mamede de Urrós (San Mamede) </a:t>
            </a:r>
          </a:p>
          <a:p>
            <a:pPr>
              <a:lnSpc>
                <a:spcPct val="80000"/>
              </a:lnSpc>
            </a:pPr>
            <a:r>
              <a:rPr lang="es-ES" sz="1600"/>
              <a:t>San Martin de Pazó (San Martiño) </a:t>
            </a:r>
          </a:p>
          <a:p>
            <a:pPr>
              <a:lnSpc>
                <a:spcPct val="80000"/>
              </a:lnSpc>
            </a:pPr>
            <a:r>
              <a:rPr lang="es-ES" sz="1600"/>
              <a:t>San Trocado (San Trocado) </a:t>
            </a:r>
          </a:p>
          <a:p>
            <a:pPr>
              <a:lnSpc>
                <a:spcPct val="80000"/>
              </a:lnSpc>
            </a:pPr>
            <a:r>
              <a:rPr lang="es-ES" sz="1600"/>
              <a:t>San Vitoiro da Mezquita (San Vitoiro) </a:t>
            </a:r>
          </a:p>
          <a:p>
            <a:pPr>
              <a:lnSpc>
                <a:spcPct val="80000"/>
              </a:lnSpc>
            </a:pPr>
            <a:r>
              <a:rPr lang="es-ES" sz="1600"/>
              <a:t>Santa Baia de Urrós (Santa Baia) </a:t>
            </a:r>
          </a:p>
          <a:p>
            <a:pPr>
              <a:lnSpc>
                <a:spcPct val="80000"/>
              </a:lnSpc>
            </a:pPr>
            <a:r>
              <a:rPr lang="es-ES" sz="1600"/>
              <a:t>Seoane (San Xoán) </a:t>
            </a:r>
          </a:p>
          <a:p>
            <a:pPr>
              <a:lnSpc>
                <a:spcPct val="80000"/>
              </a:lnSpc>
            </a:pPr>
            <a:r>
              <a:rPr lang="es-ES" sz="1600"/>
              <a:t>Torneros (San Miguel) </a:t>
            </a:r>
          </a:p>
          <a:p>
            <a:pPr>
              <a:lnSpc>
                <a:spcPct val="80000"/>
              </a:lnSpc>
            </a:pPr>
            <a:endParaRPr lang="es-ES"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s-ES" sz="4000"/>
              <a:t>El Ayuntamiento de Allariz, </a:t>
            </a:r>
            <a:r>
              <a:rPr lang="es-ES" sz="4000">
                <a:hlinkClick r:id="rId3" tooltip="Provincia de Orense"/>
              </a:rPr>
              <a:t>Orense</a:t>
            </a:r>
            <a:r>
              <a:rPr lang="es-ES" sz="4000"/>
              <a:t>, </a:t>
            </a:r>
          </a:p>
        </p:txBody>
      </p:sp>
      <p:sp>
        <p:nvSpPr>
          <p:cNvPr id="69635" name="Rectangle 3"/>
          <p:cNvSpPr>
            <a:spLocks noGrp="1" noChangeArrowheads="1"/>
          </p:cNvSpPr>
          <p:nvPr>
            <p:ph type="body" idx="1"/>
          </p:nvPr>
        </p:nvSpPr>
        <p:spPr/>
        <p:txBody>
          <a:bodyPr/>
          <a:lstStyle/>
          <a:p>
            <a:pPr algn="just">
              <a:lnSpc>
                <a:spcPct val="90000"/>
              </a:lnSpc>
            </a:pPr>
            <a:r>
              <a:rPr lang="es-ES" sz="2400"/>
              <a:t>El Ayuntamiento de Allariz se ubica en la mitad occidental de la </a:t>
            </a:r>
            <a:r>
              <a:rPr lang="es-ES" sz="2400">
                <a:hlinkClick r:id="rId3" tooltip="Provincia de Orense"/>
              </a:rPr>
              <a:t>provincia de Orense</a:t>
            </a:r>
            <a:r>
              <a:rPr lang="es-ES" sz="2400"/>
              <a:t>, ocupando una extensión de 85 </a:t>
            </a:r>
            <a:r>
              <a:rPr lang="es-ES" sz="2400">
                <a:hlinkClick r:id="rId4" tooltip="Km²"/>
              </a:rPr>
              <a:t>Km²</a:t>
            </a:r>
            <a:r>
              <a:rPr lang="es-ES" sz="2400"/>
              <a:t>. Su villa se compone de un conjunto urbano interesante dentro de Galicia, la cual mereció en 1991 la declaración de Conjunto Histórico Artístico. Su Casco Histórico, ofrece un buen estado de conservación, gracias al esfuerzo rehabilitador de los últimos años, trabajo que se ha visto recompensado con el Premio Europeo de Urbanismo por el proyecto de Recuperación Integral del </a:t>
            </a:r>
            <a:r>
              <a:rPr lang="es-ES" sz="2400">
                <a:hlinkClick r:id="rId5" tooltip="Conjunto Histórico-Artístico"/>
              </a:rPr>
              <a:t>Conjunto Histórico-Artístico</a:t>
            </a:r>
            <a:r>
              <a:rPr lang="es-ES" sz="2400"/>
              <a:t> de Allariz y de su </a:t>
            </a:r>
            <a:r>
              <a:rPr lang="es-ES" sz="2400">
                <a:hlinkClick r:id="rId6" tooltip="Río Arnoia"/>
              </a:rPr>
              <a:t>río Arnoia</a:t>
            </a:r>
            <a:r>
              <a:rPr lang="es-ES" sz="2400"/>
              <a:t>, en </a:t>
            </a:r>
            <a:r>
              <a:rPr lang="es-ES" sz="2400">
                <a:hlinkClick r:id="rId7" tooltip="1994"/>
              </a:rPr>
              <a:t>1994</a:t>
            </a:r>
            <a:r>
              <a:rPr lang="es-ES" sz="240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s-ES"/>
              <a:t>Medio natural y cultural</a:t>
            </a:r>
          </a:p>
        </p:txBody>
      </p:sp>
      <p:sp>
        <p:nvSpPr>
          <p:cNvPr id="70659" name="Rectangle 3"/>
          <p:cNvSpPr>
            <a:spLocks noGrp="1" noChangeArrowheads="1"/>
          </p:cNvSpPr>
          <p:nvPr>
            <p:ph type="body" idx="1"/>
          </p:nvPr>
        </p:nvSpPr>
        <p:spPr/>
        <p:txBody>
          <a:bodyPr/>
          <a:lstStyle/>
          <a:p>
            <a:pPr algn="just"/>
            <a:r>
              <a:rPr lang="es-ES"/>
              <a:t>Así comenzouse a actuar sobre o medio natural e sobre o patrimonio edificado para convertilos nunha nova industria de carácter fundamentalmente turístico. A parte de simultanear o planeamento territorial cunha xestión eficaz, tanto no proceso de elaboración como no seu inicio, o desenvolvemento foi un éxito notorio. </a:t>
            </a:r>
          </a:p>
        </p:txBody>
      </p:sp>
    </p:spTree>
  </p:cSld>
  <p:clrMapOvr>
    <a:masterClrMapping/>
  </p:clrMapOvr>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2081</TotalTime>
  <Words>1578</Words>
  <Application>Microsoft Office PowerPoint</Application>
  <PresentationFormat>Presentación en pantalla (4:3)</PresentationFormat>
  <Paragraphs>155</Paragraphs>
  <Slides>31</Slides>
  <Notes>31</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Diseño predeterminado</vt:lpstr>
      <vt:lpstr>Diapositiva 1</vt:lpstr>
      <vt:lpstr>Localización geográfica</vt:lpstr>
      <vt:lpstr>Allariz</vt:lpstr>
      <vt:lpstr>Allariz 1</vt:lpstr>
      <vt:lpstr>Allariz 2</vt:lpstr>
      <vt:lpstr>Diapositiva 6</vt:lpstr>
      <vt:lpstr>Parroquias 5.506 hab. (INE 2007) </vt:lpstr>
      <vt:lpstr>El Ayuntamiento de Allariz, Orense, </vt:lpstr>
      <vt:lpstr>Medio natural y cultural</vt:lpstr>
      <vt:lpstr>“Morte anunciada”.  </vt:lpstr>
      <vt:lpstr>Situación anterior</vt:lpstr>
      <vt:lpstr>Características previas</vt:lpstr>
      <vt:lpstr>Proceso de transformación</vt:lpstr>
      <vt:lpstr>Iniciativas </vt:lpstr>
      <vt:lpstr>ORDENACIÓN DO TERRITORIO</vt:lpstr>
      <vt:lpstr>Resultados </vt:lpstr>
      <vt:lpstr>Diapositiva 17</vt:lpstr>
      <vt:lpstr>1Situación posterior</vt:lpstr>
      <vt:lpstr>2Situación posterior</vt:lpstr>
      <vt:lpstr>Puente románico </vt:lpstr>
      <vt:lpstr>Ayuntamiento Allariz</vt:lpstr>
      <vt:lpstr>PARQUE ETNOGRÁFICO DO RIO ARNOIA</vt:lpstr>
      <vt:lpstr>Muiño do burato</vt:lpstr>
      <vt:lpstr>O Muiño de O Burato </vt:lpstr>
      <vt:lpstr>Molino</vt:lpstr>
      <vt:lpstr>Museo do tecido </vt:lpstr>
      <vt:lpstr>Museo do coiro </vt:lpstr>
      <vt:lpstr>Museo del cuero</vt:lpstr>
      <vt:lpstr>Cubas de lavado y teñido </vt:lpstr>
      <vt:lpstr>Diapositiva 30</vt:lpstr>
      <vt:lpstr>Imaxe de Marca Allariz</vt:lpstr>
    </vt:vector>
  </TitlesOfParts>
  <Company>Instituto de desarrollo local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local sostenible</dc:title>
  <dc:creator>Juan Marquez</dc:creator>
  <cp:lastModifiedBy>Juan Marquez</cp:lastModifiedBy>
  <cp:revision>56</cp:revision>
  <dcterms:created xsi:type="dcterms:W3CDTF">2004-05-15T17:15:16Z</dcterms:created>
  <dcterms:modified xsi:type="dcterms:W3CDTF">2011-11-22T12:06:06Z</dcterms:modified>
</cp:coreProperties>
</file>