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382" r:id="rId2"/>
    <p:sldId id="296" r:id="rId3"/>
    <p:sldId id="392" r:id="rId4"/>
    <p:sldId id="394" r:id="rId5"/>
    <p:sldId id="395" r:id="rId6"/>
    <p:sldId id="383" r:id="rId7"/>
    <p:sldId id="401" r:id="rId8"/>
    <p:sldId id="396" r:id="rId9"/>
    <p:sldId id="397" r:id="rId10"/>
    <p:sldId id="398" r:id="rId11"/>
    <p:sldId id="384" r:id="rId12"/>
    <p:sldId id="399" r:id="rId13"/>
    <p:sldId id="400" r:id="rId14"/>
    <p:sldId id="347" r:id="rId15"/>
    <p:sldId id="346" r:id="rId16"/>
    <p:sldId id="378" r:id="rId17"/>
    <p:sldId id="257" r:id="rId18"/>
    <p:sldId id="293" r:id="rId19"/>
    <p:sldId id="297" r:id="rId20"/>
    <p:sldId id="352" r:id="rId21"/>
    <p:sldId id="316" r:id="rId22"/>
    <p:sldId id="363" r:id="rId23"/>
    <p:sldId id="301" r:id="rId24"/>
    <p:sldId id="300" r:id="rId25"/>
    <p:sldId id="338" r:id="rId26"/>
    <p:sldId id="335" r:id="rId27"/>
    <p:sldId id="375" r:id="rId28"/>
    <p:sldId id="376" r:id="rId29"/>
    <p:sldId id="385" r:id="rId30"/>
    <p:sldId id="350" r:id="rId31"/>
    <p:sldId id="276" r:id="rId32"/>
    <p:sldId id="359" r:id="rId33"/>
    <p:sldId id="364" r:id="rId34"/>
    <p:sldId id="360" r:id="rId35"/>
    <p:sldId id="374" r:id="rId36"/>
    <p:sldId id="361" r:id="rId37"/>
    <p:sldId id="362" r:id="rId38"/>
    <p:sldId id="294" r:id="rId39"/>
    <p:sldId id="353" r:id="rId40"/>
    <p:sldId id="355" r:id="rId41"/>
    <p:sldId id="356" r:id="rId42"/>
    <p:sldId id="286" r:id="rId43"/>
    <p:sldId id="258" r:id="rId44"/>
    <p:sldId id="306" r:id="rId45"/>
    <p:sldId id="281" r:id="rId46"/>
    <p:sldId id="282" r:id="rId47"/>
    <p:sldId id="260" r:id="rId48"/>
    <p:sldId id="263" r:id="rId49"/>
    <p:sldId id="285" r:id="rId50"/>
    <p:sldId id="284" r:id="rId51"/>
    <p:sldId id="320" r:id="rId52"/>
    <p:sldId id="342" r:id="rId53"/>
    <p:sldId id="365" r:id="rId54"/>
    <p:sldId id="366" r:id="rId55"/>
    <p:sldId id="367" r:id="rId56"/>
    <p:sldId id="368" r:id="rId57"/>
    <p:sldId id="357" r:id="rId58"/>
    <p:sldId id="358" r:id="rId59"/>
    <p:sldId id="290" r:id="rId60"/>
    <p:sldId id="289" r:id="rId61"/>
    <p:sldId id="288" r:id="rId62"/>
    <p:sldId id="341" r:id="rId63"/>
    <p:sldId id="343" r:id="rId64"/>
    <p:sldId id="344" r:id="rId65"/>
    <p:sldId id="373" r:id="rId66"/>
    <p:sldId id="337" r:id="rId67"/>
    <p:sldId id="369" r:id="rId68"/>
    <p:sldId id="370" r:id="rId69"/>
    <p:sldId id="371" r:id="rId70"/>
    <p:sldId id="372" r:id="rId71"/>
    <p:sldId id="386" r:id="rId72"/>
    <p:sldId id="387" r:id="rId73"/>
    <p:sldId id="388" r:id="rId74"/>
    <p:sldId id="391" r:id="rId75"/>
    <p:sldId id="389" r:id="rId76"/>
    <p:sldId id="390" r:id="rId77"/>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CC"/>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46" autoAdjust="0"/>
  </p:normalViewPr>
  <p:slideViewPr>
    <p:cSldViewPr>
      <p:cViewPr>
        <p:scale>
          <a:sx n="51" d="100"/>
          <a:sy n="51" d="100"/>
        </p:scale>
        <p:origin x="-1728" y="-3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7" d="100"/>
        <a:sy n="87" d="100"/>
      </p:scale>
      <p:origin x="0" y="69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5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5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5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3EAB7FB-4CF7-48E7-B005-265C91407157}"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8F92810-AC32-4B73-90E3-FB98CD1ACAD9}"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ED92095-A20A-4C2B-A774-22490748FF50}" type="slidenum">
              <a:rPr lang="es-ES" smtClean="0"/>
              <a:pPr/>
              <a:t>1</a:t>
            </a:fld>
            <a:endParaRPr lang="es-E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7AF5198-EC5E-4B17-B378-2970B4F65E42}" type="slidenum">
              <a:rPr lang="es-ES"/>
              <a:pPr/>
              <a:t>15</a:t>
            </a:fld>
            <a:endParaRPr lang="es-E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2D636A1-167F-47F5-865B-AB4722782C1F}" type="slidenum">
              <a:rPr lang="es-ES"/>
              <a:pPr/>
              <a:t>16</a:t>
            </a:fld>
            <a:endParaRPr lang="es-E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DE4B894-C8A7-4737-9C7D-8A971BB6693E}" type="slidenum">
              <a:rPr lang="es-ES"/>
              <a:pPr/>
              <a:t>17</a:t>
            </a:fld>
            <a:endParaRPr lang="es-E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500D5F7-A601-4D78-BF31-F1E25DF65099}" type="slidenum">
              <a:rPr lang="es-ES"/>
              <a:pPr/>
              <a:t>18</a:t>
            </a:fld>
            <a:endParaRPr lang="es-E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81BE0EC-26DC-488D-8D4F-3799E97ED3AE}" type="slidenum">
              <a:rPr lang="es-ES"/>
              <a:pPr/>
              <a:t>19</a:t>
            </a:fld>
            <a:endParaRPr lang="es-E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D4B4BBE-BFB4-4FC2-B896-C202EFF03FA7}" type="slidenum">
              <a:rPr lang="es-ES"/>
              <a:pPr/>
              <a:t>20</a:t>
            </a:fld>
            <a:endParaRPr lang="es-E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D905A21-44A7-4318-8A29-4D60941B31DB}" type="slidenum">
              <a:rPr lang="es-ES"/>
              <a:pPr/>
              <a:t>21</a:t>
            </a:fld>
            <a:endParaRPr lang="es-ES"/>
          </a:p>
        </p:txBody>
      </p:sp>
      <p:sp>
        <p:nvSpPr>
          <p:cNvPr id="7577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22E98892-97E9-4D6E-ABCC-12E2BEC21758}" type="slidenum">
              <a:rPr lang="es-ES" sz="1200">
                <a:cs typeface="Times New Roman" pitchFamily="18" charset="0"/>
              </a:rPr>
              <a:pPr algn="r"/>
              <a:t>21</a:t>
            </a:fld>
            <a:endParaRPr lang="es-ES" sz="1200">
              <a:cs typeface="Times New Roman" pitchFamily="18"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2C4CBF9-9B0D-4AB8-B8DE-803EC0B329A5}" type="slidenum">
              <a:rPr lang="es-ES"/>
              <a:pPr/>
              <a:t>22</a:t>
            </a:fld>
            <a:endParaRPr lang="es-E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D79234E-4C06-4B36-B74C-431262E64853}" type="slidenum">
              <a:rPr lang="es-ES"/>
              <a:pPr/>
              <a:t>23</a:t>
            </a:fld>
            <a:endParaRPr lang="es-E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D05E093-6BC0-4D2D-A47A-D9E1B5EC3172}" type="slidenum">
              <a:rPr lang="es-ES"/>
              <a:pPr/>
              <a:t>24</a:t>
            </a:fld>
            <a:endParaRPr lang="es-E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1CAB544-72E5-4D01-9850-7D4743A8EFE1}" type="slidenum">
              <a:rPr lang="es-ES"/>
              <a:pPr/>
              <a:t>2</a:t>
            </a:fld>
            <a:endParaRPr lang="es-E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4D9817E-2E44-4C96-9F0A-C48B68BA9D73}" type="slidenum">
              <a:rPr lang="es-ES"/>
              <a:pPr/>
              <a:t>25</a:t>
            </a:fld>
            <a:endParaRPr lang="es-E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343E19E-E23F-4C19-8971-3F8DE35D638E}" type="slidenum">
              <a:rPr lang="es-ES"/>
              <a:pPr/>
              <a:t>26</a:t>
            </a:fld>
            <a:endParaRPr lang="es-E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CA868FE-32D9-4652-A743-B252C785D4B3}" type="slidenum">
              <a:rPr lang="es-ES"/>
              <a:pPr/>
              <a:t>27</a:t>
            </a:fld>
            <a:endParaRPr lang="es-E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B27FDB4-3158-4758-AAB7-DBFD61DBBFA3}" type="slidenum">
              <a:rPr lang="es-ES"/>
              <a:pPr/>
              <a:t>28</a:t>
            </a:fld>
            <a:endParaRPr lang="es-E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D8E8CF8-C27E-42F5-B511-576DAE49C5D1}" type="slidenum">
              <a:rPr lang="es-ES"/>
              <a:pPr/>
              <a:t>30</a:t>
            </a:fld>
            <a:endParaRPr lang="es-E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DEFCEB5-6199-4820-8159-52BD3342340F}" type="slidenum">
              <a:rPr lang="es-ES"/>
              <a:pPr/>
              <a:t>31</a:t>
            </a:fld>
            <a:endParaRPr lang="es-E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72A151D-E820-43C7-8D2E-3ED63B63F9DB}" type="slidenum">
              <a:rPr lang="es-ES"/>
              <a:pPr/>
              <a:t>32</a:t>
            </a:fld>
            <a:endParaRPr lang="es-E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08D75F1-1B99-476E-938A-A231FD43B9D1}" type="slidenum">
              <a:rPr lang="es-ES"/>
              <a:pPr/>
              <a:t>33</a:t>
            </a:fld>
            <a:endParaRPr lang="es-E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C584D62-50C6-4241-8A2F-3F3F0DD352C4}" type="slidenum">
              <a:rPr lang="es-ES"/>
              <a:pPr/>
              <a:t>34</a:t>
            </a:fld>
            <a:endParaRPr lang="es-E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9BB61FD-6145-462C-A9DD-D4DBFDE411CE}" type="slidenum">
              <a:rPr lang="es-ES"/>
              <a:pPr/>
              <a:t>35</a:t>
            </a:fld>
            <a:endParaRPr lang="es-E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8EBCC6F-D3C4-488E-AC25-15A20B77DD78}" type="slidenum">
              <a:rPr lang="es-ES" smtClean="0"/>
              <a:pPr/>
              <a:t>5</a:t>
            </a:fld>
            <a:endParaRPr lang="es-ES"/>
          </a:p>
        </p:txBody>
      </p:sp>
    </p:spTree>
    <p:extLst>
      <p:ext uri="{BB962C8B-B14F-4D97-AF65-F5344CB8AC3E}">
        <p14:creationId xmlns="" xmlns:p14="http://schemas.microsoft.com/office/powerpoint/2010/main" val="1628600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7C1CC64-ACC6-4F27-9983-36E0CE2EEE73}" type="slidenum">
              <a:rPr lang="es-ES"/>
              <a:pPr/>
              <a:t>36</a:t>
            </a:fld>
            <a:endParaRPr lang="es-E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D2EEEC3-A83C-42E3-95FD-D1020925549D}" type="slidenum">
              <a:rPr lang="es-ES"/>
              <a:pPr/>
              <a:t>37</a:t>
            </a:fld>
            <a:endParaRPr lang="es-E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5CA24BD-0DA9-4DBD-8579-E43E3050624A}" type="slidenum">
              <a:rPr lang="es-ES"/>
              <a:pPr/>
              <a:t>38</a:t>
            </a:fld>
            <a:endParaRPr lang="es-E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D1E9F54-4E2A-4B3D-ACF0-2760DE9DB5CF}" type="slidenum">
              <a:rPr lang="es-ES"/>
              <a:pPr/>
              <a:t>39</a:t>
            </a:fld>
            <a:endParaRPr lang="es-E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1E20A5E-E190-4DBE-B362-E9317FAFD5D8}" type="slidenum">
              <a:rPr lang="es-ES"/>
              <a:pPr/>
              <a:t>40</a:t>
            </a:fld>
            <a:endParaRPr lang="es-E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F8664F0-75C5-4E7B-A4BE-21A6AEC1478F}" type="slidenum">
              <a:rPr lang="es-ES"/>
              <a:pPr/>
              <a:t>41</a:t>
            </a:fld>
            <a:endParaRPr lang="es-E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B286E2D-FAF2-4356-9F12-2272AEB777C6}" type="slidenum">
              <a:rPr lang="es-ES"/>
              <a:pPr/>
              <a:t>42</a:t>
            </a:fld>
            <a:endParaRPr lang="es-E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E930BD5-34F9-4B86-89C6-F795EEAED457}" type="slidenum">
              <a:rPr lang="es-ES"/>
              <a:pPr/>
              <a:t>43</a:t>
            </a:fld>
            <a:endParaRPr lang="es-E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468E473-24E6-4244-ABCB-A96DF1CE0B23}" type="slidenum">
              <a:rPr lang="es-ES"/>
              <a:pPr/>
              <a:t>44</a:t>
            </a:fld>
            <a:endParaRPr lang="es-E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41C800C-F06D-4793-9BFD-D1557DF18E9F}" type="slidenum">
              <a:rPr lang="es-ES"/>
              <a:pPr/>
              <a:t>45</a:t>
            </a:fld>
            <a:endParaRPr lang="es-E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8EBCC6F-D3C4-488E-AC25-15A20B77DD78}" type="slidenum">
              <a:rPr lang="es-ES" smtClean="0"/>
              <a:pPr/>
              <a:t>8</a:t>
            </a:fld>
            <a:endParaRPr lang="es-ES"/>
          </a:p>
        </p:txBody>
      </p:sp>
    </p:spTree>
    <p:extLst>
      <p:ext uri="{BB962C8B-B14F-4D97-AF65-F5344CB8AC3E}">
        <p14:creationId xmlns="" xmlns:p14="http://schemas.microsoft.com/office/powerpoint/2010/main" val="2166846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1F3665ED-B2EE-41DC-9E0F-EA94502446CB}" type="slidenum">
              <a:rPr lang="es-ES"/>
              <a:pPr/>
              <a:t>46</a:t>
            </a:fld>
            <a:endParaRPr lang="es-E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D74E7D8-8528-4B21-A415-ABE3A102A3C7}" type="slidenum">
              <a:rPr lang="es-ES"/>
              <a:pPr/>
              <a:t>47</a:t>
            </a:fld>
            <a:endParaRPr lang="es-E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8C7072B-7A48-418B-AC08-2B80E2FEC7CE}" type="slidenum">
              <a:rPr lang="es-ES"/>
              <a:pPr/>
              <a:t>48</a:t>
            </a:fld>
            <a:endParaRPr lang="es-E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7D2DD82-2390-47A1-960D-71EE28B27BC9}" type="slidenum">
              <a:rPr lang="es-ES"/>
              <a:pPr/>
              <a:t>49</a:t>
            </a:fld>
            <a:endParaRPr lang="es-E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2D008F1-2102-4D29-AA7D-42C8E63E4151}" type="slidenum">
              <a:rPr lang="es-ES"/>
              <a:pPr/>
              <a:t>50</a:t>
            </a:fld>
            <a:endParaRPr lang="es-E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8CFE08E-65A1-4500-9F46-7C2735526466}" type="slidenum">
              <a:rPr lang="es-ES"/>
              <a:pPr/>
              <a:t>51</a:t>
            </a:fld>
            <a:endParaRPr lang="es-ES"/>
          </a:p>
        </p:txBody>
      </p:sp>
      <p:sp>
        <p:nvSpPr>
          <p:cNvPr id="11981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69E82334-116D-4DEA-80C4-1901F533277C}" type="slidenum">
              <a:rPr lang="es-ES" sz="1200">
                <a:cs typeface="Times New Roman" pitchFamily="18" charset="0"/>
              </a:rPr>
              <a:pPr algn="r"/>
              <a:t>51</a:t>
            </a:fld>
            <a:endParaRPr lang="es-ES" sz="1200">
              <a:cs typeface="Times New Roman" pitchFamily="18" charset="0"/>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B1BC8B1-ECD7-47CB-A061-41904C85EF64}" type="slidenum">
              <a:rPr lang="es-ES"/>
              <a:pPr/>
              <a:t>52</a:t>
            </a:fld>
            <a:endParaRPr lang="es-E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72E13C0-A471-4A52-A9ED-0BDE150091F2}" type="slidenum">
              <a:rPr lang="es-ES"/>
              <a:pPr/>
              <a:t>53</a:t>
            </a:fld>
            <a:endParaRPr lang="es-E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1BDAE7F7-5C2E-46BD-91B5-5856459AE9F8}" type="slidenum">
              <a:rPr lang="es-ES"/>
              <a:pPr/>
              <a:t>54</a:t>
            </a:fld>
            <a:endParaRPr lang="es-E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82550259-FEB8-426C-B8CF-380775D197F7}" type="slidenum">
              <a:rPr lang="es-ES"/>
              <a:pPr/>
              <a:t>55</a:t>
            </a:fld>
            <a:endParaRPr lang="es-E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8EBCC6F-D3C4-488E-AC25-15A20B77DD78}" type="slidenum">
              <a:rPr lang="es-ES" smtClean="0"/>
              <a:pPr/>
              <a:t>9</a:t>
            </a:fld>
            <a:endParaRPr lang="es-ES"/>
          </a:p>
        </p:txBody>
      </p:sp>
    </p:spTree>
    <p:extLst>
      <p:ext uri="{BB962C8B-B14F-4D97-AF65-F5344CB8AC3E}">
        <p14:creationId xmlns="" xmlns:p14="http://schemas.microsoft.com/office/powerpoint/2010/main" val="2596019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D699951-2B18-4353-99A8-2E4B7BCCC9C9}" type="slidenum">
              <a:rPr lang="es-ES"/>
              <a:pPr/>
              <a:t>56</a:t>
            </a:fld>
            <a:endParaRPr lang="es-E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3CD0B08C-9114-4179-993D-D3B4230F7215}" type="slidenum">
              <a:rPr lang="es-ES"/>
              <a:pPr/>
              <a:t>57</a:t>
            </a:fld>
            <a:endParaRPr lang="es-E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169B097C-280D-45CA-B209-379D58EB8AB0}" type="slidenum">
              <a:rPr lang="es-ES"/>
              <a:pPr/>
              <a:t>58</a:t>
            </a:fld>
            <a:endParaRPr lang="es-E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3920200-112E-4760-BD81-489ED2761E3A}" type="slidenum">
              <a:rPr lang="es-ES"/>
              <a:pPr/>
              <a:t>59</a:t>
            </a:fld>
            <a:endParaRPr lang="es-E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074D829-7946-4E02-8DC0-CF7A183D4F11}" type="slidenum">
              <a:rPr lang="es-ES"/>
              <a:pPr/>
              <a:t>60</a:t>
            </a:fld>
            <a:endParaRPr lang="es-E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60C87A05-506E-497F-A0B1-69897A2EF34A}" type="slidenum">
              <a:rPr lang="es-ES"/>
              <a:pPr/>
              <a:t>61</a:t>
            </a:fld>
            <a:endParaRPr lang="es-E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BDA63E9B-20AB-4F4B-B6A7-CAFA551E0921}" type="slidenum">
              <a:rPr lang="es-ES"/>
              <a:pPr/>
              <a:t>62</a:t>
            </a:fld>
            <a:endParaRPr lang="es-E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842E96A8-C8EC-4745-BE0D-D916BA8AF8A9}" type="slidenum">
              <a:rPr lang="es-ES"/>
              <a:pPr/>
              <a:t>63</a:t>
            </a:fld>
            <a:endParaRPr lang="es-E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9BB479D-3E10-4BA6-8A6B-8DF83F7D1CA1}" type="slidenum">
              <a:rPr lang="es-ES"/>
              <a:pPr/>
              <a:t>64</a:t>
            </a:fld>
            <a:endParaRPr lang="es-E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867526E9-93BE-4C77-A886-A1EDE1AB4DE5}" type="slidenum">
              <a:rPr lang="es-ES"/>
              <a:pPr/>
              <a:t>65</a:t>
            </a:fld>
            <a:endParaRPr lang="es-E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8EBCC6F-D3C4-488E-AC25-15A20B77DD78}" type="slidenum">
              <a:rPr lang="es-ES" smtClean="0"/>
              <a:pPr/>
              <a:t>10</a:t>
            </a:fld>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3CA0FA0-43AD-4556-BD43-BFB08CBE3842}" type="slidenum">
              <a:rPr lang="es-ES"/>
              <a:pPr/>
              <a:t>66</a:t>
            </a:fld>
            <a:endParaRPr lang="es-E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2842A4C-DA9F-4BAC-8A9E-E971C2D52FA5}" type="slidenum">
              <a:rPr lang="es-ES"/>
              <a:pPr/>
              <a:t>67</a:t>
            </a:fld>
            <a:endParaRPr lang="es-E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B5634D99-50F7-41FC-9D46-30DEF23941F5}" type="slidenum">
              <a:rPr lang="es-ES"/>
              <a:pPr/>
              <a:t>68</a:t>
            </a:fld>
            <a:endParaRPr lang="es-E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8708E9E7-ED84-4CF2-8414-B5B9B5F62460}" type="slidenum">
              <a:rPr lang="es-ES"/>
              <a:pPr/>
              <a:t>69</a:t>
            </a:fld>
            <a:endParaRPr lang="es-E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5516EE83-10CE-47E5-961B-88EE81DAD98E}" type="slidenum">
              <a:rPr lang="es-ES"/>
              <a:pPr/>
              <a:t>70</a:t>
            </a:fld>
            <a:endParaRPr lang="es-E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B4D01E8-8D8C-44D2-ADE5-51FB671DFC7E}" type="slidenum">
              <a:rPr lang="es-ES" smtClean="0"/>
              <a:pPr/>
              <a:t>75</a:t>
            </a:fld>
            <a:endParaRPr lang="es-ES" smtClean="0"/>
          </a:p>
        </p:txBody>
      </p:sp>
      <p:sp>
        <p:nvSpPr>
          <p:cNvPr id="11981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7B2026E-6A31-47D2-A634-27351174E5A0}" type="slidenum">
              <a:rPr lang="es-ES" sz="1200"/>
              <a:pPr algn="r"/>
              <a:t>75</a:t>
            </a:fld>
            <a:endParaRPr lang="es-ES" sz="1200"/>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8EBCC6F-D3C4-488E-AC25-15A20B77DD78}" type="slidenum">
              <a:rPr lang="es-ES" smtClean="0"/>
              <a:pPr/>
              <a:t>12</a:t>
            </a:fld>
            <a:endParaRPr lang="es-ES"/>
          </a:p>
        </p:txBody>
      </p:sp>
    </p:spTree>
    <p:extLst>
      <p:ext uri="{BB962C8B-B14F-4D97-AF65-F5344CB8AC3E}">
        <p14:creationId xmlns="" xmlns:p14="http://schemas.microsoft.com/office/powerpoint/2010/main" val="281192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8EBCC6F-D3C4-488E-AC25-15A20B77DD78}" type="slidenum">
              <a:rPr lang="es-ES" smtClean="0"/>
              <a:pPr/>
              <a:t>13</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C6805F9-71CA-425D-9CBD-6F1FF4355A4B}" type="slidenum">
              <a:rPr lang="es-ES"/>
              <a:pPr/>
              <a:t>14</a:t>
            </a:fld>
            <a:endParaRPr lang="es-E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06C20AF-AC7B-4B15-9BE1-1B188F4A2977}"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8B37EB2-1F64-4A01-BD92-5FF673E5AF12}"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F604D66-3C9A-41E8-A6D9-643F64EB5B3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23E7578-D69B-455C-8700-47A2FD64899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9F31229-E3EA-4B58-9AD0-E1A03A7B5EA9}"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0F683EC-F715-4E04-9489-8F971AA42B4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7569A0F-5DCC-4B91-AFEF-AB9B1ED55A3C}"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CFE1022-CD75-4D36-86CD-D8C5EC1CD1DA}"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5A679A1C-17ED-44F4-B1E0-1DB713001982}"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256466F-46F4-45B1-B428-6B4596C50629}"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F03EA7C-48AB-4D1E-A907-E2FD2C2A0E4F}"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EC01C51-8745-41CB-80BF-79C72E8F442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myfootprint.org/e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www.ecofoot.net/"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http://www.myfootprint.org/_files/img/earths/06.png" TargetMode="External"/><Relationship Id="rId5" Type="http://schemas.openxmlformats.org/officeDocument/2006/relationships/image" Target="../media/image53.png"/><Relationship Id="rId4" Type="http://schemas.openxmlformats.org/officeDocument/2006/relationships/image" Target="http://www.myfootprint.org/_files/img/earths/1_plus.p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0" y="3860800"/>
            <a:ext cx="9144000" cy="2677656"/>
          </a:xfrm>
          <a:prstGeom prst="rect">
            <a:avLst/>
          </a:prstGeom>
          <a:solidFill>
            <a:srgbClr val="FFFF00"/>
          </a:solidFill>
          <a:ln w="12700" cap="sq">
            <a:noFill/>
            <a:miter lim="800000"/>
            <a:headEnd type="none" w="sm" len="sm"/>
            <a:tailEnd type="none" w="sm" len="sm"/>
          </a:ln>
        </p:spPr>
        <p:txBody>
          <a:bodyPr>
            <a:spAutoFit/>
          </a:bodyPr>
          <a:lstStyle/>
          <a:p>
            <a:r>
              <a:rPr lang="es-ES" sz="2000" b="1" dirty="0" smtClean="0"/>
              <a:t>1.1.Desarrollo Insostenible, </a:t>
            </a:r>
            <a:endParaRPr lang="es-ES" sz="2000" dirty="0"/>
          </a:p>
          <a:p>
            <a:r>
              <a:rPr lang="es-ES" sz="2000" dirty="0"/>
              <a:t>El Crecimiento demográfico y recursos disponibles </a:t>
            </a:r>
          </a:p>
          <a:p>
            <a:r>
              <a:rPr lang="es-ES" sz="2000" dirty="0"/>
              <a:t>El deterioro del agua como elemento fundamental de la vida.</a:t>
            </a:r>
          </a:p>
          <a:p>
            <a:r>
              <a:rPr lang="es-ES" sz="2000" dirty="0"/>
              <a:t>La erosión de los suelos como sustento de la productividad</a:t>
            </a:r>
          </a:p>
          <a:p>
            <a:r>
              <a:rPr lang="es-ES" sz="2000" dirty="0"/>
              <a:t>El cambio climático y las dudas sobre el futuro de la humanidad </a:t>
            </a:r>
          </a:p>
          <a:p>
            <a:r>
              <a:rPr lang="es-ES" sz="4800" b="1" dirty="0" smtClean="0">
                <a:solidFill>
                  <a:srgbClr val="FF0000"/>
                </a:solidFill>
              </a:rPr>
              <a:t>1.2.Herramienta</a:t>
            </a:r>
            <a:r>
              <a:rPr lang="es-ES" sz="4800" b="1" dirty="0">
                <a:solidFill>
                  <a:srgbClr val="FF0000"/>
                </a:solidFill>
              </a:rPr>
              <a:t>: Huella ecológica</a:t>
            </a:r>
          </a:p>
          <a:p>
            <a:r>
              <a:rPr lang="es-ES" sz="2000" b="1" i="1" dirty="0" smtClean="0"/>
              <a:t>1.3.Discusión</a:t>
            </a:r>
            <a:r>
              <a:rPr lang="es-ES" sz="2000" b="1" i="1" dirty="0"/>
              <a:t>: Manglares de Cartagena de Indias</a:t>
            </a:r>
            <a:endParaRPr lang="es-ES" sz="2000" dirty="0"/>
          </a:p>
        </p:txBody>
      </p:sp>
      <p:pic>
        <p:nvPicPr>
          <p:cNvPr id="15363" name="Picture 6" descr="LOGOIDL"/>
          <p:cNvPicPr>
            <a:picLocks noChangeAspect="1" noChangeArrowheads="1"/>
          </p:cNvPicPr>
          <p:nvPr/>
        </p:nvPicPr>
        <p:blipFill>
          <a:blip r:embed="rId3" cstate="print"/>
          <a:srcRect/>
          <a:stretch>
            <a:fillRect/>
          </a:stretch>
        </p:blipFill>
        <p:spPr bwMode="auto">
          <a:xfrm>
            <a:off x="7380288" y="0"/>
            <a:ext cx="1763712" cy="1571625"/>
          </a:xfrm>
          <a:prstGeom prst="rect">
            <a:avLst/>
          </a:prstGeom>
          <a:noFill/>
          <a:ln w="9525">
            <a:noFill/>
            <a:miter lim="800000"/>
            <a:headEnd/>
            <a:tailEnd/>
          </a:ln>
        </p:spPr>
      </p:pic>
      <p:sp>
        <p:nvSpPr>
          <p:cNvPr id="15364" name="Rectangle 7"/>
          <p:cNvSpPr>
            <a:spLocks noChangeArrowheads="1"/>
          </p:cNvSpPr>
          <p:nvPr/>
        </p:nvSpPr>
        <p:spPr bwMode="auto">
          <a:xfrm>
            <a:off x="0" y="228600"/>
            <a:ext cx="7772400" cy="1219200"/>
          </a:xfrm>
          <a:prstGeom prst="rect">
            <a:avLst/>
          </a:prstGeom>
          <a:noFill/>
          <a:ln w="9525">
            <a:noFill/>
            <a:miter lim="800000"/>
            <a:headEnd/>
            <a:tailEnd/>
          </a:ln>
        </p:spPr>
        <p:txBody>
          <a:bodyPr lIns="92075" tIns="46038" rIns="92075" bIns="46038" anchor="ctr"/>
          <a:lstStyle/>
          <a:p>
            <a:r>
              <a:rPr lang="es-ES" sz="3200">
                <a:solidFill>
                  <a:schemeClr val="tx2"/>
                </a:solidFill>
                <a:latin typeface="Arial" pitchFamily="34" charset="0"/>
              </a:rPr>
              <a:t/>
            </a:r>
            <a:br>
              <a:rPr lang="es-ES" sz="3200">
                <a:solidFill>
                  <a:schemeClr val="tx2"/>
                </a:solidFill>
                <a:latin typeface="Arial" pitchFamily="34" charset="0"/>
              </a:rPr>
            </a:br>
            <a:endParaRPr lang="es-ES" sz="3600">
              <a:solidFill>
                <a:schemeClr val="tx2"/>
              </a:solidFill>
              <a:latin typeface="Arial" pitchFamily="34" charset="0"/>
            </a:endParaRPr>
          </a:p>
        </p:txBody>
      </p:sp>
      <p:sp>
        <p:nvSpPr>
          <p:cNvPr id="15365" name="Rectangle 9"/>
          <p:cNvSpPr>
            <a:spLocks noChangeArrowheads="1"/>
          </p:cNvSpPr>
          <p:nvPr/>
        </p:nvSpPr>
        <p:spPr bwMode="auto">
          <a:xfrm>
            <a:off x="611188" y="2924175"/>
            <a:ext cx="7772400" cy="1219200"/>
          </a:xfrm>
          <a:prstGeom prst="rect">
            <a:avLst/>
          </a:prstGeom>
          <a:noFill/>
          <a:ln w="9525">
            <a:noFill/>
            <a:miter lim="800000"/>
            <a:headEnd/>
            <a:tailEnd/>
          </a:ln>
        </p:spPr>
        <p:txBody>
          <a:bodyPr lIns="92075" tIns="46038" rIns="92075" bIns="46038" anchor="ctr"/>
          <a:lstStyle/>
          <a:p>
            <a:endParaRPr lang="es-ES">
              <a:solidFill>
                <a:srgbClr val="0000CC"/>
              </a:solidFill>
              <a:latin typeface="Arial" pitchFamily="34" charset="0"/>
            </a:endParaRPr>
          </a:p>
        </p:txBody>
      </p:sp>
      <p:sp>
        <p:nvSpPr>
          <p:cNvPr id="15366" name="Rectangle 12"/>
          <p:cNvSpPr>
            <a:spLocks noChangeArrowheads="1"/>
          </p:cNvSpPr>
          <p:nvPr/>
        </p:nvSpPr>
        <p:spPr bwMode="auto">
          <a:xfrm>
            <a:off x="0" y="0"/>
            <a:ext cx="7524750" cy="2132856"/>
          </a:xfrm>
          <a:prstGeom prst="rect">
            <a:avLst/>
          </a:prstGeom>
          <a:solidFill>
            <a:srgbClr val="66FF33"/>
          </a:solidFill>
          <a:ln w="12700" cap="sq">
            <a:noFill/>
            <a:miter lim="800000"/>
            <a:headEnd type="none" w="sm" len="sm"/>
            <a:tailEnd type="none" w="sm" len="sm"/>
          </a:ln>
        </p:spPr>
        <p:txBody>
          <a:bodyPr wrap="square" anchor="ctr">
            <a:spAutoFit/>
          </a:bodyPr>
          <a:lstStyle/>
          <a:p>
            <a:pPr algn="ctr"/>
            <a:r>
              <a:rPr lang="es-ES" dirty="0"/>
              <a:t>Máster Oficial en Turismo:</a:t>
            </a:r>
          </a:p>
          <a:p>
            <a:pPr algn="ctr"/>
            <a:r>
              <a:rPr lang="es-ES" dirty="0"/>
              <a:t>Dirección de Empresas Turísticas</a:t>
            </a:r>
          </a:p>
          <a:p>
            <a:pPr algn="ctr"/>
            <a:r>
              <a:rPr lang="es-ES" sz="1200" dirty="0"/>
              <a:t>Juan Antonio Márquez Domínguez</a:t>
            </a:r>
          </a:p>
          <a:p>
            <a:pPr algn="ctr"/>
            <a:endParaRPr lang="es-ES" b="1" dirty="0"/>
          </a:p>
          <a:p>
            <a:pPr algn="ctr"/>
            <a:r>
              <a:rPr lang="es-ES" b="1" dirty="0"/>
              <a:t>Planificación y Gestión Medioambiental de Recursos Turísticos</a:t>
            </a:r>
          </a:p>
        </p:txBody>
      </p:sp>
      <p:sp>
        <p:nvSpPr>
          <p:cNvPr id="15367" name="6 Rectángulo"/>
          <p:cNvSpPr>
            <a:spLocks noChangeArrowheads="1"/>
          </p:cNvSpPr>
          <p:nvPr/>
        </p:nvSpPr>
        <p:spPr bwMode="auto">
          <a:xfrm>
            <a:off x="827088" y="2205038"/>
            <a:ext cx="8316912" cy="1015663"/>
          </a:xfrm>
          <a:prstGeom prst="rect">
            <a:avLst/>
          </a:prstGeom>
          <a:solidFill>
            <a:srgbClr val="FFC000"/>
          </a:solidFill>
          <a:ln w="9525">
            <a:noFill/>
            <a:miter lim="800000"/>
            <a:headEnd/>
            <a:tailEnd/>
          </a:ln>
        </p:spPr>
        <p:txBody>
          <a:bodyPr>
            <a:spAutoFit/>
          </a:bodyPr>
          <a:lstStyle/>
          <a:p>
            <a:r>
              <a:rPr lang="en-US" sz="2000" b="1" dirty="0">
                <a:solidFill>
                  <a:srgbClr val="000000"/>
                </a:solidFill>
                <a:latin typeface="+mj-lt"/>
              </a:rPr>
              <a:t>1.Desarrollo </a:t>
            </a:r>
            <a:r>
              <a:rPr lang="en-US" sz="2000" b="1" dirty="0" err="1" smtClean="0">
                <a:solidFill>
                  <a:srgbClr val="000000"/>
                </a:solidFill>
                <a:latin typeface="+mj-lt"/>
              </a:rPr>
              <a:t>insostenible</a:t>
            </a:r>
            <a:r>
              <a:rPr lang="en-US" sz="2000" b="1" dirty="0">
                <a:solidFill>
                  <a:srgbClr val="000000"/>
                </a:solidFill>
                <a:latin typeface="+mj-lt"/>
              </a:rPr>
              <a:t>,</a:t>
            </a:r>
            <a:r>
              <a:rPr lang="en-US" sz="2000" b="1" dirty="0" smtClean="0">
                <a:solidFill>
                  <a:srgbClr val="000000"/>
                </a:solidFill>
                <a:latin typeface="+mj-lt"/>
              </a:rPr>
              <a:t> </a:t>
            </a:r>
            <a:r>
              <a:rPr lang="es-ES" sz="2000" b="1" dirty="0" smtClean="0">
                <a:latin typeface="+mj-lt"/>
              </a:rPr>
              <a:t>huella </a:t>
            </a:r>
            <a:r>
              <a:rPr lang="es-ES" sz="2000" b="1" dirty="0" err="1" smtClean="0">
                <a:latin typeface="+mj-lt"/>
              </a:rPr>
              <a:t>ecologica</a:t>
            </a:r>
            <a:r>
              <a:rPr lang="es-ES" sz="2000" b="1" dirty="0" smtClean="0">
                <a:latin typeface="+mj-lt"/>
              </a:rPr>
              <a:t> y manglares</a:t>
            </a:r>
            <a:endParaRPr lang="es-ES" sz="2000" b="1" dirty="0">
              <a:solidFill>
                <a:srgbClr val="000000"/>
              </a:solidFill>
              <a:latin typeface="+mj-lt"/>
            </a:endParaRPr>
          </a:p>
          <a:p>
            <a:r>
              <a:rPr lang="es-ES" sz="2000" b="1" dirty="0">
                <a:solidFill>
                  <a:srgbClr val="000000"/>
                </a:solidFill>
                <a:latin typeface="+mj-lt"/>
              </a:rPr>
              <a:t>2.Turismo sostenible. Gestión medioambiental</a:t>
            </a:r>
          </a:p>
          <a:p>
            <a:r>
              <a:rPr lang="es-ES" sz="2000" b="1" dirty="0">
                <a:solidFill>
                  <a:srgbClr val="000000"/>
                </a:solidFill>
                <a:latin typeface="+mj-lt"/>
              </a:rPr>
              <a:t>3.Planificación estratégica y desarrollo turístico</a:t>
            </a:r>
            <a:endParaRPr lang="es-ES" sz="2400" b="1" dirty="0">
              <a:solidFill>
                <a:srgbClr val="000000"/>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839D46-C18D-46B7-9715-F63E379E3A33}" type="slidenum">
              <a:rPr lang="es-ES" smtClean="0"/>
              <a:pPr/>
              <a:t>10</a:t>
            </a:fld>
            <a:endParaRPr lang="es-ES"/>
          </a:p>
        </p:txBody>
      </p:sp>
      <p:sp>
        <p:nvSpPr>
          <p:cNvPr id="5" name="4 CuadroTexto"/>
          <p:cNvSpPr txBox="1"/>
          <p:nvPr/>
        </p:nvSpPr>
        <p:spPr>
          <a:xfrm>
            <a:off x="2411760" y="0"/>
            <a:ext cx="6912768" cy="707886"/>
          </a:xfrm>
          <a:prstGeom prst="rect">
            <a:avLst/>
          </a:prstGeom>
          <a:solidFill>
            <a:srgbClr val="FFFF00"/>
          </a:solidFill>
        </p:spPr>
        <p:txBody>
          <a:bodyPr wrap="square" rtlCol="0">
            <a:spAutoFit/>
          </a:bodyPr>
          <a:lstStyle/>
          <a:p>
            <a:r>
              <a:rPr lang="es-ES" sz="4000" dirty="0" smtClean="0"/>
              <a:t>Huella ecológica</a:t>
            </a:r>
            <a:endParaRPr lang="es-ES" sz="4000" dirty="0"/>
          </a:p>
        </p:txBody>
      </p:sp>
      <p:pic>
        <p:nvPicPr>
          <p:cNvPr id="4925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7163" y="1612900"/>
            <a:ext cx="8829675" cy="3638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Elipse"/>
          <p:cNvSpPr/>
          <p:nvPr/>
        </p:nvSpPr>
        <p:spPr>
          <a:xfrm>
            <a:off x="5286380" y="1285860"/>
            <a:ext cx="714380" cy="5214974"/>
          </a:xfrm>
          <a:prstGeom prst="ellipse">
            <a:avLst/>
          </a:prstGeom>
          <a:solidFill>
            <a:srgbClr val="FF33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14300" y="1071563"/>
            <a:ext cx="8886825" cy="4700587"/>
          </a:xfrm>
          <a:prstGeom prst="rect">
            <a:avLst/>
          </a:prstGeom>
          <a:noFill/>
          <a:ln w="9525">
            <a:noFill/>
            <a:miter lim="800000"/>
            <a:headEnd/>
            <a:tailEnd/>
          </a:ln>
        </p:spPr>
      </p:pic>
      <p:sp>
        <p:nvSpPr>
          <p:cNvPr id="3" name="2 Estrella de 5 puntas"/>
          <p:cNvSpPr/>
          <p:nvPr/>
        </p:nvSpPr>
        <p:spPr>
          <a:xfrm>
            <a:off x="5286380" y="5357826"/>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4" name="3 Estrella de 5 puntas"/>
          <p:cNvSpPr/>
          <p:nvPr/>
        </p:nvSpPr>
        <p:spPr>
          <a:xfrm>
            <a:off x="8229600" y="5357826"/>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6632"/>
            <a:ext cx="8964487" cy="6741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909350" y="0"/>
            <a:ext cx="5220072" cy="1015663"/>
          </a:xfrm>
          <a:prstGeom prst="rect">
            <a:avLst/>
          </a:prstGeom>
          <a:solidFill>
            <a:srgbClr val="66FF33"/>
          </a:solidFill>
        </p:spPr>
        <p:txBody>
          <a:bodyPr wrap="square">
            <a:spAutoFit/>
          </a:bodyPr>
          <a:lstStyle/>
          <a:p>
            <a:r>
              <a:rPr lang="es-ES" dirty="0"/>
              <a:t>Huella ecológica y </a:t>
            </a:r>
            <a:r>
              <a:rPr lang="es-ES" dirty="0" err="1"/>
              <a:t>biocapacidad</a:t>
            </a:r>
            <a:r>
              <a:rPr lang="es-ES" dirty="0"/>
              <a:t> por región. </a:t>
            </a:r>
          </a:p>
          <a:p>
            <a:r>
              <a:rPr lang="es-ES" dirty="0"/>
              <a:t>Fuente: WWF (</a:t>
            </a:r>
            <a:r>
              <a:rPr lang="es-ES" dirty="0" smtClean="0"/>
              <a:t>2012): </a:t>
            </a:r>
            <a:r>
              <a:rPr lang="es-ES" dirty="0"/>
              <a:t>Informe Planeta Vivo</a:t>
            </a:r>
          </a:p>
          <a:p>
            <a:endParaRPr lang="es-ES" dirty="0"/>
          </a:p>
        </p:txBody>
      </p:sp>
    </p:spTree>
    <p:extLst>
      <p:ext uri="{BB962C8B-B14F-4D97-AF65-F5344CB8AC3E}">
        <p14:creationId xmlns="" xmlns:p14="http://schemas.microsoft.com/office/powerpoint/2010/main" val="137219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82" name="Picture 2"/>
          <p:cNvPicPr>
            <a:picLocks noChangeAspect="1" noChangeArrowheads="1"/>
          </p:cNvPicPr>
          <p:nvPr/>
        </p:nvPicPr>
        <p:blipFill>
          <a:blip r:embed="rId3" cstate="print"/>
          <a:srcRect/>
          <a:stretch>
            <a:fillRect/>
          </a:stretch>
        </p:blipFill>
        <p:spPr bwMode="auto">
          <a:xfrm>
            <a:off x="107504" y="188640"/>
            <a:ext cx="8935960"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rgbClr val="92D050"/>
          </a:solidFill>
        </p:spPr>
        <p:txBody>
          <a:bodyPr/>
          <a:lstStyle/>
          <a:p>
            <a:pPr algn="r" eaLnBrk="1" hangingPunct="1"/>
            <a:r>
              <a:rPr lang="es-ES" dirty="0" smtClean="0"/>
              <a:t>HE y turismo</a:t>
            </a:r>
          </a:p>
        </p:txBody>
      </p:sp>
      <p:sp>
        <p:nvSpPr>
          <p:cNvPr id="25603" name="Rectangle 3"/>
          <p:cNvSpPr>
            <a:spLocks noGrp="1" noChangeArrowheads="1"/>
          </p:cNvSpPr>
          <p:nvPr>
            <p:ph type="body" idx="1"/>
          </p:nvPr>
        </p:nvSpPr>
        <p:spPr>
          <a:solidFill>
            <a:srgbClr val="FFFF00"/>
          </a:solidFill>
        </p:spPr>
        <p:txBody>
          <a:bodyPr/>
          <a:lstStyle/>
          <a:p>
            <a:pPr algn="just" eaLnBrk="1" hangingPunct="1">
              <a:lnSpc>
                <a:spcPct val="80000"/>
              </a:lnSpc>
            </a:pPr>
            <a:r>
              <a:rPr lang="es-ES" sz="2800" dirty="0" smtClean="0"/>
              <a:t>La respuesta a la pregunta  sobre los límites al crecimiento turístico ha provocado controversias y debates pero también numerosos estudios aplicados a grandes regiones como la Comunidad Europea, ciudades como Santa Mónica en California, Barcelona en España y Santiago de Chile, entre otras. La inquietud por utilizar la HE como una medida de sustentabilidad aplicado a la actividad turística, ha despertado el interés recientemente, sin que se haya desarrollado mucho este campo.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s-ES" sz="4000" smtClean="0"/>
              <a:t>Ciudades prioritariamente turísticas</a:t>
            </a:r>
          </a:p>
        </p:txBody>
      </p:sp>
      <p:sp>
        <p:nvSpPr>
          <p:cNvPr id="26627" name="Rectangle 3"/>
          <p:cNvSpPr>
            <a:spLocks noGrp="1" noChangeArrowheads="1"/>
          </p:cNvSpPr>
          <p:nvPr>
            <p:ph type="body" idx="1"/>
          </p:nvPr>
        </p:nvSpPr>
        <p:spPr/>
        <p:txBody>
          <a:bodyPr/>
          <a:lstStyle/>
          <a:p>
            <a:pPr algn="just" eaLnBrk="1" hangingPunct="1">
              <a:lnSpc>
                <a:spcPct val="80000"/>
              </a:lnSpc>
            </a:pPr>
            <a:r>
              <a:rPr lang="es-ES" sz="2800" smtClean="0"/>
              <a:t>El problema en ciudades prioritariamente turísticas es el crecimiento demográfico explosivo y la transición de las actividades económicas locales primarias hacia una economía de servicios. Además, esta población se incrementa significativamente por la estancia de turistas nacionales y extranjeros durante el año, la mayoría de ellos procedentes de zonas urbanas con un nivel de vida medio y los extranjeros provienen de países desarrollados que generalmente tienen una HE más alta.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14290"/>
            <a:ext cx="9144000" cy="1538310"/>
          </a:xfrm>
          <a:solidFill>
            <a:srgbClr val="92D050"/>
          </a:solidFill>
        </p:spPr>
        <p:txBody>
          <a:bodyPr/>
          <a:lstStyle/>
          <a:p>
            <a:pPr eaLnBrk="1" hangingPunct="1"/>
            <a:r>
              <a:rPr lang="es-ES" sz="5400" dirty="0" smtClean="0"/>
              <a:t>La huella ecológica es un indicador de sostenibilidad</a:t>
            </a:r>
          </a:p>
        </p:txBody>
      </p:sp>
      <p:sp>
        <p:nvSpPr>
          <p:cNvPr id="3075" name="Rectangle 3"/>
          <p:cNvSpPr>
            <a:spLocks noGrp="1" noChangeArrowheads="1"/>
          </p:cNvSpPr>
          <p:nvPr>
            <p:ph type="body" idx="1"/>
          </p:nvPr>
        </p:nvSpPr>
        <p:spPr>
          <a:solidFill>
            <a:srgbClr val="FFFF00"/>
          </a:solidFill>
        </p:spPr>
        <p:txBody>
          <a:bodyPr/>
          <a:lstStyle/>
          <a:p>
            <a:pPr eaLnBrk="1" hangingPunct="1">
              <a:lnSpc>
                <a:spcPct val="80000"/>
              </a:lnSpc>
            </a:pPr>
            <a:r>
              <a:rPr lang="es-ES" sz="1400" dirty="0" smtClean="0"/>
              <a:t>Centro Argentino de Estudios Internacionales </a:t>
            </a:r>
            <a:r>
              <a:rPr lang="es-ES" sz="1400" b="1" dirty="0" smtClean="0">
                <a:solidFill>
                  <a:srgbClr val="FF0000"/>
                </a:solidFill>
              </a:rPr>
              <a:t>www.caei.com.ar// </a:t>
            </a:r>
            <a:r>
              <a:rPr lang="es-ES" sz="1400" dirty="0" smtClean="0"/>
              <a:t>Programa Recursos Naturales &amp; Desarrollo// Guía metodológica para el cálculo de la </a:t>
            </a:r>
            <a:r>
              <a:rPr lang="es-ES" sz="1400" i="1" dirty="0" smtClean="0"/>
              <a:t>huella//ecológica corporativa</a:t>
            </a:r>
            <a:r>
              <a:rPr lang="es-ES" sz="1400" dirty="0" smtClean="0"/>
              <a:t>1// </a:t>
            </a:r>
            <a:r>
              <a:rPr lang="es-ES" sz="1200" b="1" i="1" dirty="0" smtClean="0"/>
              <a:t>Juan Luis </a:t>
            </a:r>
            <a:r>
              <a:rPr lang="es-ES" sz="1200" b="1" i="1" dirty="0" err="1" smtClean="0"/>
              <a:t>Doménech</a:t>
            </a:r>
            <a:r>
              <a:rPr lang="es-ES" sz="1200" b="1" i="1" dirty="0" smtClean="0"/>
              <a:t> Quesada// </a:t>
            </a:r>
            <a:r>
              <a:rPr lang="es-ES" sz="1200" i="1" dirty="0" smtClean="0"/>
              <a:t>Autoridad Portuaria de Gijón//</a:t>
            </a:r>
            <a:r>
              <a:rPr lang="es-ES" sz="1200" dirty="0" smtClean="0"/>
              <a:t>jdomenech@puertogijon.es</a:t>
            </a:r>
          </a:p>
          <a:p>
            <a:pPr eaLnBrk="1" hangingPunct="1">
              <a:lnSpc>
                <a:spcPct val="80000"/>
              </a:lnSpc>
            </a:pPr>
            <a:r>
              <a:rPr lang="es-ES" sz="1200" dirty="0" smtClean="0"/>
              <a:t>www.huellaecologica.com</a:t>
            </a:r>
          </a:p>
          <a:p>
            <a:pPr algn="just" eaLnBrk="1" hangingPunct="1">
              <a:lnSpc>
                <a:spcPct val="80000"/>
              </a:lnSpc>
              <a:buFontTx/>
              <a:buNone/>
            </a:pPr>
            <a:r>
              <a:rPr lang="es-ES" sz="2800" dirty="0" smtClean="0"/>
              <a:t>	La huella ecológica es un indicador de sostenibilidad de índice único, desarrollado por </a:t>
            </a:r>
            <a:r>
              <a:rPr lang="es-ES" sz="2800" dirty="0" err="1" smtClean="0"/>
              <a:t>Rees</a:t>
            </a:r>
            <a:r>
              <a:rPr lang="es-ES" sz="2800" dirty="0" smtClean="0"/>
              <a:t> y </a:t>
            </a:r>
            <a:r>
              <a:rPr lang="es-ES" sz="2800" dirty="0" err="1" smtClean="0"/>
              <a:t>Wackernagel</a:t>
            </a:r>
            <a:r>
              <a:rPr lang="es-ES" sz="2800" dirty="0" smtClean="0"/>
              <a:t> en 1996, que mide todos los impactos que produce una población, expresados en hectáreas de ecosistemas o “naturaleza”. Utilizada habitualmente para regiones o países, en anteriores trabajos se ha constatado que dicho indicador podía utilizarse también en las empresas y en cualquier tipo de organización turística.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1371600" y="0"/>
            <a:ext cx="7772400" cy="533400"/>
          </a:xfrm>
          <a:noFill/>
        </p:spPr>
        <p:txBody>
          <a:bodyPr/>
          <a:lstStyle/>
          <a:p>
            <a:pPr algn="r" eaLnBrk="1" hangingPunct="1"/>
            <a:r>
              <a:rPr lang="es-ES" smtClean="0">
                <a:solidFill>
                  <a:srgbClr val="FF3300"/>
                </a:solidFill>
              </a:rPr>
              <a:t>Medir lo sostenible</a:t>
            </a:r>
          </a:p>
        </p:txBody>
      </p:sp>
      <p:sp>
        <p:nvSpPr>
          <p:cNvPr id="17411" name="Text Box 5"/>
          <p:cNvSpPr txBox="1">
            <a:spLocks noChangeArrowheads="1"/>
          </p:cNvSpPr>
          <p:nvPr/>
        </p:nvSpPr>
        <p:spPr bwMode="auto">
          <a:xfrm>
            <a:off x="304800" y="1143000"/>
            <a:ext cx="8534400" cy="5211763"/>
          </a:xfrm>
          <a:prstGeom prst="rect">
            <a:avLst/>
          </a:prstGeom>
          <a:noFill/>
          <a:ln w="9525">
            <a:noFill/>
            <a:miter lim="800000"/>
            <a:headEnd/>
            <a:tailEnd/>
          </a:ln>
        </p:spPr>
        <p:txBody>
          <a:bodyPr>
            <a:spAutoFit/>
          </a:bodyPr>
          <a:lstStyle/>
          <a:p>
            <a:pPr algn="just">
              <a:spcBef>
                <a:spcPct val="50000"/>
              </a:spcBef>
            </a:pPr>
            <a:r>
              <a:rPr lang="es-ES" sz="2000" dirty="0">
                <a:latin typeface="Arial" charset="0"/>
                <a:cs typeface="Times New Roman" pitchFamily="18" charset="0"/>
              </a:rPr>
              <a:t>La metodología para el cálculo del desarrollo sostenible o durable  está en continua evolución, añadiendo detalles y mejores datos en la medida en que están disponibles. De todas formas, gira en torno a un balance energético que tiene en cuenta: </a:t>
            </a:r>
          </a:p>
          <a:p>
            <a:pPr algn="ctr">
              <a:spcBef>
                <a:spcPct val="50000"/>
              </a:spcBef>
            </a:pPr>
            <a:r>
              <a:rPr lang="es-ES" sz="2000" dirty="0">
                <a:solidFill>
                  <a:schemeClr val="accent2"/>
                </a:solidFill>
                <a:latin typeface="Arial" charset="0"/>
                <a:cs typeface="Times New Roman" pitchFamily="18" charset="0"/>
              </a:rPr>
              <a:t>Espacio productivo</a:t>
            </a:r>
          </a:p>
          <a:p>
            <a:pPr algn="ctr">
              <a:spcBef>
                <a:spcPct val="50000"/>
              </a:spcBef>
            </a:pPr>
            <a:r>
              <a:rPr lang="es-ES" sz="2000" dirty="0">
                <a:solidFill>
                  <a:srgbClr val="FF6600"/>
                </a:solidFill>
                <a:latin typeface="Arial" charset="0"/>
                <a:cs typeface="Times New Roman" pitchFamily="18" charset="0"/>
              </a:rPr>
              <a:t>Espacio consumido (Huella ecológica)</a:t>
            </a:r>
          </a:p>
          <a:p>
            <a:pPr algn="ctr">
              <a:spcBef>
                <a:spcPct val="50000"/>
              </a:spcBef>
            </a:pPr>
            <a:r>
              <a:rPr lang="es-ES" sz="2000" dirty="0">
                <a:solidFill>
                  <a:schemeClr val="accent1"/>
                </a:solidFill>
                <a:latin typeface="Arial" charset="0"/>
                <a:cs typeface="Times New Roman" pitchFamily="18" charset="0"/>
              </a:rPr>
              <a:t>Deuda ecológica</a:t>
            </a:r>
          </a:p>
          <a:p>
            <a:pPr algn="just">
              <a:spcBef>
                <a:spcPct val="50000"/>
              </a:spcBef>
            </a:pPr>
            <a:r>
              <a:rPr lang="es-ES" sz="2000" dirty="0">
                <a:latin typeface="Arial" charset="0"/>
                <a:cs typeface="Times New Roman" pitchFamily="18" charset="0"/>
              </a:rPr>
              <a:t>Aunque </a:t>
            </a:r>
            <a:r>
              <a:rPr lang="es-ES" sz="2000" dirty="0" err="1">
                <a:latin typeface="Arial" charset="0"/>
                <a:cs typeface="Times New Roman" pitchFamily="18" charset="0"/>
              </a:rPr>
              <a:t>hipotéticamente,a</a:t>
            </a:r>
            <a:r>
              <a:rPr lang="es-ES" sz="2000" dirty="0">
                <a:latin typeface="Arial" charset="0"/>
                <a:cs typeface="Times New Roman" pitchFamily="18" charset="0"/>
              </a:rPr>
              <a:t> nivel global, los  cálculos pueden parecer sencillos, se complejizan  cuando se desciende a niveles regionales, sobre todo con los conceptos </a:t>
            </a:r>
          </a:p>
          <a:p>
            <a:pPr algn="ctr">
              <a:spcBef>
                <a:spcPct val="50000"/>
              </a:spcBef>
            </a:pPr>
            <a:r>
              <a:rPr lang="es-ES" sz="2000" b="1" dirty="0">
                <a:solidFill>
                  <a:srgbClr val="FF0000"/>
                </a:solidFill>
                <a:latin typeface="Arial" charset="0"/>
                <a:cs typeface="Times New Roman" pitchFamily="18" charset="0"/>
              </a:rPr>
              <a:t>Áreas de Sombra</a:t>
            </a:r>
          </a:p>
          <a:p>
            <a:pPr algn="ctr">
              <a:spcBef>
                <a:spcPct val="50000"/>
              </a:spcBef>
            </a:pPr>
            <a:r>
              <a:rPr lang="es-ES" sz="2000" b="1" dirty="0" err="1">
                <a:solidFill>
                  <a:srgbClr val="FF0000"/>
                </a:solidFill>
                <a:latin typeface="Arial" charset="0"/>
                <a:cs typeface="Times New Roman" pitchFamily="18" charset="0"/>
              </a:rPr>
              <a:t>Biocapacidad</a:t>
            </a:r>
            <a:r>
              <a:rPr lang="es-ES" sz="1200" b="1" dirty="0">
                <a:solidFill>
                  <a:srgbClr val="FF0000"/>
                </a:solidFill>
                <a:latin typeface="Arial" charset="0"/>
                <a:cs typeface="Times New Roman" pitchFamily="18" charset="0"/>
              </a:rPr>
              <a:t> </a:t>
            </a:r>
            <a:endParaRPr lang="es-ES" sz="1800" b="1" dirty="0">
              <a:solidFill>
                <a:srgbClr val="FF0000"/>
              </a:solidFill>
            </a:endParaRPr>
          </a:p>
          <a:p>
            <a:pPr algn="just">
              <a:spcBef>
                <a:spcPct val="50000"/>
              </a:spcBef>
            </a:pPr>
            <a:endParaRPr lang="es-ES"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1872020"/>
            <a:ext cx="9144000" cy="4985980"/>
          </a:xfrm>
          <a:prstGeom prst="rect">
            <a:avLst/>
          </a:prstGeom>
          <a:solidFill>
            <a:srgbClr val="FFFF00"/>
          </a:solidFill>
          <a:ln w="9525">
            <a:noFill/>
            <a:miter lim="800000"/>
            <a:headEnd/>
            <a:tailEnd/>
          </a:ln>
        </p:spPr>
        <p:txBody>
          <a:bodyPr wrap="square">
            <a:spAutoFit/>
          </a:bodyPr>
          <a:lstStyle/>
          <a:p>
            <a:pPr algn="just"/>
            <a:r>
              <a:rPr lang="es-ES" sz="1400" dirty="0" smtClean="0"/>
              <a:t>impacto </a:t>
            </a:r>
            <a:r>
              <a:rPr lang="es-ES" sz="1400" dirty="0"/>
              <a:t>que ejerce una determinada Comunidad Humana, bien sea una región, ciudad o un país sobre su entorno, puesto que considera tanto los Recursos que son necesarios como los Residuos que se generan.</a:t>
            </a:r>
          </a:p>
          <a:p>
            <a:pPr algn="just"/>
            <a:r>
              <a:rPr lang="es-ES" sz="1400" dirty="0"/>
              <a:t>Por tanto evalúa el impacto Humano en la naturaleza, puesto que para poder vivir necesitamos tanto de unos Servicios que nos son ofrecidos por los Ecosistemas: agua, aire..., así como de la capacidad que el medio ambiente tiene para absorber y reciclar la contaminación y los residuos.</a:t>
            </a:r>
          </a:p>
          <a:p>
            <a:pPr algn="just"/>
            <a:r>
              <a:rPr lang="es-ES" dirty="0"/>
              <a:t>De esta manera la Huella Ecológica se expresa como Superficie necesaria para producir los </a:t>
            </a:r>
            <a:r>
              <a:rPr lang="es-ES" sz="2800" b="1" dirty="0">
                <a:solidFill>
                  <a:schemeClr val="accent2"/>
                </a:solidFill>
              </a:rPr>
              <a:t>Recursos consumidos por un ciudadano medio de una determinada Comunidad Humana, así como la necesaria para absorber los Residuos que genera, basándose su metodología de cálculo en la estimación de esta superficie necesaria para satisfacer los consumos asociados a la Alimentación, los Productos Forestales, Gasto Energético y la Ocupación Directa del terreno.</a:t>
            </a:r>
          </a:p>
        </p:txBody>
      </p:sp>
      <p:sp>
        <p:nvSpPr>
          <p:cNvPr id="3" name="2 CuadroTexto"/>
          <p:cNvSpPr txBox="1"/>
          <p:nvPr/>
        </p:nvSpPr>
        <p:spPr>
          <a:xfrm>
            <a:off x="0" y="428604"/>
            <a:ext cx="9144000" cy="1323439"/>
          </a:xfrm>
          <a:prstGeom prst="rect">
            <a:avLst/>
          </a:prstGeom>
          <a:solidFill>
            <a:srgbClr val="92D050"/>
          </a:solidFill>
        </p:spPr>
        <p:txBody>
          <a:bodyPr wrap="square" rtlCol="0">
            <a:spAutoFit/>
          </a:bodyPr>
          <a:lstStyle/>
          <a:p>
            <a:pPr algn="ctr"/>
            <a:r>
              <a:rPr lang="es-ES" sz="4000" dirty="0" smtClean="0"/>
              <a:t>Huella Ecológica como un</a:t>
            </a:r>
          </a:p>
          <a:p>
            <a:pPr algn="ctr"/>
            <a:r>
              <a:rPr lang="es-ES" sz="4000" dirty="0" smtClean="0"/>
              <a:t> </a:t>
            </a:r>
            <a:r>
              <a:rPr lang="es-ES" sz="4000" dirty="0" smtClean="0">
                <a:solidFill>
                  <a:srgbClr val="FF0000"/>
                </a:solidFill>
              </a:rPr>
              <a:t>indicador ambiental</a:t>
            </a:r>
            <a:r>
              <a:rPr lang="es-ES" sz="4000" dirty="0" smtClean="0"/>
              <a:t> </a:t>
            </a:r>
            <a:endParaRPr lang="es-ES"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600" y="0"/>
            <a:ext cx="7772400" cy="1143000"/>
          </a:xfrm>
        </p:spPr>
        <p:txBody>
          <a:bodyPr/>
          <a:lstStyle/>
          <a:p>
            <a:pPr algn="r" eaLnBrk="1" hangingPunct="1"/>
            <a:r>
              <a:rPr lang="es-ES" smtClean="0">
                <a:solidFill>
                  <a:srgbClr val="FF3300"/>
                </a:solidFill>
              </a:rPr>
              <a:t>Huella ecológica</a:t>
            </a:r>
          </a:p>
        </p:txBody>
      </p:sp>
      <p:sp>
        <p:nvSpPr>
          <p:cNvPr id="18435" name="Rectangle 3"/>
          <p:cNvSpPr>
            <a:spLocks noChangeArrowheads="1"/>
          </p:cNvSpPr>
          <p:nvPr/>
        </p:nvSpPr>
        <p:spPr bwMode="auto">
          <a:xfrm>
            <a:off x="685800" y="1524000"/>
            <a:ext cx="8458200" cy="4108450"/>
          </a:xfrm>
          <a:prstGeom prst="rect">
            <a:avLst/>
          </a:prstGeom>
          <a:noFill/>
          <a:ln w="9525">
            <a:noFill/>
            <a:miter lim="800000"/>
            <a:headEnd/>
            <a:tailEnd/>
          </a:ln>
        </p:spPr>
        <p:txBody>
          <a:bodyPr lIns="91433" tIns="45717" rIns="91433" bIns="45717">
            <a:spAutoFit/>
          </a:bodyPr>
          <a:lstStyle/>
          <a:p>
            <a:pPr algn="just">
              <a:spcBef>
                <a:spcPct val="50000"/>
              </a:spcBef>
            </a:pPr>
            <a:r>
              <a:rPr lang="es-ES">
                <a:latin typeface="Arial" charset="0"/>
                <a:cs typeface="Times New Roman" pitchFamily="18" charset="0"/>
              </a:rPr>
              <a:t>La Huella Ecológica es una medida de la cantidad de superficie de terreno y agua biológicamente productiva que necesita una persona, ciudad, país, región o la humanidad para producir los recursos que consume y para absorber los desechos que genera, utilizando la tecnología y planes de gestión de recursos imperantes.</a:t>
            </a:r>
            <a:endParaRPr lang="es-ES">
              <a:cs typeface="Times New Roman" pitchFamily="18" charset="0"/>
            </a:endParaRPr>
          </a:p>
          <a:p>
            <a:pPr algn="just"/>
            <a:endParaRPr lang="es-ES" b="1">
              <a:solidFill>
                <a:schemeClr val="accent2"/>
              </a:solidFill>
            </a:endParaRPr>
          </a:p>
          <a:p>
            <a:pPr algn="just"/>
            <a:r>
              <a:rPr lang="es-ES" b="1">
                <a:solidFill>
                  <a:schemeClr val="accent2"/>
                </a:solidFill>
              </a:rPr>
              <a:t>CONSUMO QUE SE REALIZA EN UN TERRITORIO EVALUDADO EN HAS/PCP.</a:t>
            </a:r>
          </a:p>
          <a:p>
            <a:pPr algn="just"/>
            <a:r>
              <a:rPr lang="es-ES"/>
              <a:t>La Huella Ecológica mide el uso de los recursos naturales renovables por parte de las personas.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ga ecológica"/>
          <p:cNvPicPr>
            <a:picLocks noChangeAspect="1" noChangeArrowheads="1"/>
          </p:cNvPicPr>
          <p:nvPr/>
        </p:nvPicPr>
        <p:blipFill>
          <a:blip r:embed="rId3" cstate="print"/>
          <a:srcRect/>
          <a:stretch>
            <a:fillRect/>
          </a:stretch>
        </p:blipFill>
        <p:spPr bwMode="auto">
          <a:xfrm>
            <a:off x="0" y="0"/>
            <a:ext cx="8458200" cy="6626225"/>
          </a:xfrm>
          <a:prstGeom prst="rect">
            <a:avLst/>
          </a:prstGeom>
          <a:noFill/>
          <a:ln w="9525">
            <a:noFill/>
            <a:miter lim="800000"/>
            <a:headEnd/>
            <a:tailEnd/>
          </a:ln>
        </p:spPr>
      </p:pic>
      <p:sp>
        <p:nvSpPr>
          <p:cNvPr id="6147" name="Rectangle 3"/>
          <p:cNvSpPr>
            <a:spLocks noGrp="1" noChangeArrowheads="1"/>
          </p:cNvSpPr>
          <p:nvPr>
            <p:ph type="title" idx="4294967295"/>
          </p:nvPr>
        </p:nvSpPr>
        <p:spPr>
          <a:xfrm>
            <a:off x="685800" y="5257800"/>
            <a:ext cx="8458200" cy="381000"/>
          </a:xfrm>
        </p:spPr>
        <p:txBody>
          <a:bodyPr/>
          <a:lstStyle/>
          <a:p>
            <a:pPr algn="r" eaLnBrk="1" hangingPunct="1"/>
            <a:r>
              <a:rPr lang="es-ES" sz="4700" b="1" smtClean="0">
                <a:solidFill>
                  <a:srgbClr val="FF3300"/>
                </a:solidFill>
              </a:rPr>
              <a:t>Impactos humanos</a:t>
            </a:r>
          </a:p>
        </p:txBody>
      </p:sp>
      <p:sp>
        <p:nvSpPr>
          <p:cNvPr id="6148" name="Text Box 4"/>
          <p:cNvSpPr txBox="1">
            <a:spLocks noChangeArrowheads="1"/>
          </p:cNvSpPr>
          <p:nvPr/>
        </p:nvSpPr>
        <p:spPr bwMode="auto">
          <a:xfrm>
            <a:off x="4953000" y="6019800"/>
            <a:ext cx="4191000" cy="457200"/>
          </a:xfrm>
          <a:prstGeom prst="rect">
            <a:avLst/>
          </a:prstGeom>
          <a:noFill/>
          <a:ln w="12700" cap="sq">
            <a:noFill/>
            <a:miter lim="800000"/>
            <a:headEnd type="none" w="sm" len="sm"/>
            <a:tailEnd type="none" w="sm" len="sm"/>
          </a:ln>
        </p:spPr>
        <p:txBody>
          <a:bodyPr lIns="91433" tIns="45717" rIns="91433" bIns="45717">
            <a:spAutoFit/>
          </a:bodyPr>
          <a:lstStyle/>
          <a:p>
            <a:pPr algn="ctr">
              <a:spcBef>
                <a:spcPct val="50000"/>
              </a:spcBef>
            </a:pPr>
            <a:endParaRPr lang="es-ES"/>
          </a:p>
        </p:txBody>
      </p:sp>
      <p:sp>
        <p:nvSpPr>
          <p:cNvPr id="6149" name="Oval 5"/>
          <p:cNvSpPr>
            <a:spLocks noChangeArrowheads="1"/>
          </p:cNvSpPr>
          <p:nvPr/>
        </p:nvSpPr>
        <p:spPr bwMode="auto">
          <a:xfrm>
            <a:off x="4724400" y="838200"/>
            <a:ext cx="4648200" cy="2159000"/>
          </a:xfrm>
          <a:prstGeom prst="ellipse">
            <a:avLst/>
          </a:prstGeom>
          <a:solidFill>
            <a:srgbClr val="F1FB2F"/>
          </a:solidFill>
          <a:ln w="57150" cap="sq">
            <a:solidFill>
              <a:srgbClr val="66FF33"/>
            </a:solidFill>
            <a:round/>
            <a:headEnd type="none" w="sm" len="sm"/>
            <a:tailEnd type="none" w="sm" len="sm"/>
          </a:ln>
        </p:spPr>
        <p:txBody>
          <a:bodyPr wrap="none" anchor="ctr"/>
          <a:lstStyle/>
          <a:p>
            <a:endParaRPr lang="es-ES"/>
          </a:p>
        </p:txBody>
      </p:sp>
      <p:sp>
        <p:nvSpPr>
          <p:cNvPr id="6150" name="Text Box 6"/>
          <p:cNvSpPr txBox="1">
            <a:spLocks noChangeArrowheads="1"/>
          </p:cNvSpPr>
          <p:nvPr/>
        </p:nvSpPr>
        <p:spPr bwMode="auto">
          <a:xfrm>
            <a:off x="5257800" y="990600"/>
            <a:ext cx="3886200" cy="1616075"/>
          </a:xfrm>
          <a:prstGeom prst="rect">
            <a:avLst/>
          </a:prstGeom>
          <a:noFill/>
          <a:ln w="12700" cap="sq">
            <a:noFill/>
            <a:miter lim="800000"/>
            <a:headEnd type="none" w="sm" len="sm"/>
            <a:tailEnd type="none" w="sm" len="sm"/>
          </a:ln>
        </p:spPr>
        <p:txBody>
          <a:bodyPr lIns="91433" tIns="45717" rIns="91433" bIns="45717">
            <a:spAutoFit/>
          </a:bodyPr>
          <a:lstStyle/>
          <a:p>
            <a:pPr algn="ctr"/>
            <a:r>
              <a:rPr lang="es-ES" sz="2000" b="1">
                <a:solidFill>
                  <a:srgbClr val="0000CC"/>
                </a:solidFill>
                <a:cs typeface="Times New Roman" pitchFamily="18" charset="0"/>
              </a:rPr>
              <a:t>Cambio alimentario, modelos más consumidores de proteínas. Exceso de fertilizantes</a:t>
            </a:r>
          </a:p>
          <a:p>
            <a:pPr algn="ctr"/>
            <a:r>
              <a:rPr lang="es-ES" sz="2000" b="1">
                <a:solidFill>
                  <a:srgbClr val="0000CC"/>
                </a:solidFill>
                <a:cs typeface="Times New Roman" pitchFamily="18" charset="0"/>
              </a:rPr>
              <a:t>Pesticidas</a:t>
            </a:r>
          </a:p>
          <a:p>
            <a:pPr algn="ctr"/>
            <a:r>
              <a:rPr lang="es-ES" sz="2000" b="1">
                <a:solidFill>
                  <a:srgbClr val="0000CC"/>
                </a:solidFill>
                <a:cs typeface="Times New Roman" pitchFamily="18" charset="0"/>
              </a:rPr>
              <a:t>Industrialización sin control</a:t>
            </a:r>
            <a:r>
              <a:rPr lang="es-ES" sz="1200" b="1">
                <a:solidFill>
                  <a:srgbClr val="0000CC"/>
                </a:solidFill>
                <a:cs typeface="Times New Roman" pitchFamily="18" charset="0"/>
              </a:rPr>
              <a:t>...</a:t>
            </a:r>
            <a:endParaRPr lang="es-ES" sz="1200">
              <a:solidFill>
                <a:srgbClr val="0000CC"/>
              </a:solidFill>
            </a:endParaRPr>
          </a:p>
        </p:txBody>
      </p:sp>
      <p:sp>
        <p:nvSpPr>
          <p:cNvPr id="6151" name="Text Box 7"/>
          <p:cNvSpPr txBox="1">
            <a:spLocks noChangeArrowheads="1"/>
          </p:cNvSpPr>
          <p:nvPr/>
        </p:nvSpPr>
        <p:spPr bwMode="auto">
          <a:xfrm>
            <a:off x="3048000" y="5851525"/>
            <a:ext cx="6096000" cy="1006475"/>
          </a:xfrm>
          <a:prstGeom prst="rect">
            <a:avLst/>
          </a:prstGeom>
          <a:noFill/>
          <a:ln w="12700" cap="sq">
            <a:noFill/>
            <a:miter lim="800000"/>
            <a:headEnd type="none" w="sm" len="sm"/>
            <a:tailEnd type="none" w="sm" len="sm"/>
          </a:ln>
        </p:spPr>
        <p:txBody>
          <a:bodyPr lIns="91433" tIns="45717" rIns="91433" bIns="45717">
            <a:spAutoFit/>
          </a:bodyPr>
          <a:lstStyle/>
          <a:p>
            <a:pPr algn="ctr">
              <a:spcBef>
                <a:spcPct val="50000"/>
              </a:spcBef>
            </a:pPr>
            <a:r>
              <a:rPr lang="es-ES" sz="2000">
                <a:solidFill>
                  <a:srgbClr val="000000"/>
                </a:solidFill>
              </a:rPr>
              <a:t>Los impactos ecológicos de las actividades humanas sobrepasan de las capacidades del planeta de renovarse y absorber la polución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p:txBody>
          <a:bodyPr/>
          <a:lstStyle/>
          <a:p>
            <a:pPr eaLnBrk="1" hangingPunct="1"/>
            <a:r>
              <a:rPr lang="es-ES" smtClean="0"/>
              <a:t>Huella ecológica=Consumo</a:t>
            </a:r>
          </a:p>
        </p:txBody>
      </p:sp>
      <p:sp>
        <p:nvSpPr>
          <p:cNvPr id="19459" name="Rectangle 5"/>
          <p:cNvSpPr>
            <a:spLocks noGrp="1" noChangeArrowheads="1"/>
          </p:cNvSpPr>
          <p:nvPr>
            <p:ph type="subTitle" idx="1"/>
          </p:nvPr>
        </p:nvSpPr>
        <p:spPr/>
        <p:txBody>
          <a:bodyPr/>
          <a:lstStyle/>
          <a:p>
            <a:pPr eaLnBrk="1" hangingPunct="1"/>
            <a:r>
              <a:rPr lang="es-ES" sz="2800" b="1" i="1" smtClean="0"/>
              <a:t>Cálculo del consumo y sus categorías</a:t>
            </a:r>
            <a:endParaRPr lang="es-ES" sz="2800" smtClean="0"/>
          </a:p>
          <a:p>
            <a:pPr eaLnBrk="1" hangingPunct="1"/>
            <a:r>
              <a:rPr lang="es-ES" sz="2800" smtClean="0"/>
              <a:t>CONSUMO = PRODUCCIÓN - EXPORTACIÓN + IMPORTACIÓN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1471910"/>
            <a:ext cx="9144000" cy="5386090"/>
          </a:xfrm>
          <a:prstGeom prst="rect">
            <a:avLst/>
          </a:prstGeom>
          <a:noFill/>
          <a:ln w="9525">
            <a:noFill/>
            <a:miter lim="800000"/>
            <a:headEnd/>
            <a:tailEnd/>
          </a:ln>
        </p:spPr>
        <p:txBody>
          <a:bodyPr>
            <a:spAutoFit/>
          </a:bodyPr>
          <a:lstStyle/>
          <a:p>
            <a:pPr algn="just"/>
            <a:r>
              <a:rPr lang="es-ES" dirty="0">
                <a:latin typeface="Garamond" pitchFamily="18" charset="0"/>
                <a:cs typeface="Times New Roman" pitchFamily="18" charset="0"/>
              </a:rPr>
              <a:t>A pesar de todo,  </a:t>
            </a:r>
            <a:r>
              <a:rPr lang="es-ES" b="1" dirty="0">
                <a:solidFill>
                  <a:schemeClr val="accent2"/>
                </a:solidFill>
                <a:latin typeface="Garamond" pitchFamily="18" charset="0"/>
                <a:cs typeface="Times New Roman" pitchFamily="18" charset="0"/>
              </a:rPr>
              <a:t>los pa</a:t>
            </a:r>
            <a:r>
              <a:rPr lang="es-ES" b="1" dirty="0">
                <a:solidFill>
                  <a:schemeClr val="accent2"/>
                </a:solidFill>
                <a:cs typeface="Times New Roman" pitchFamily="18" charset="0"/>
              </a:rPr>
              <a:t>í</a:t>
            </a:r>
            <a:r>
              <a:rPr lang="es-ES" b="1" dirty="0">
                <a:solidFill>
                  <a:schemeClr val="accent2"/>
                </a:solidFill>
                <a:latin typeface="Garamond" pitchFamily="18" charset="0"/>
                <a:cs typeface="Times New Roman" pitchFamily="18" charset="0"/>
              </a:rPr>
              <a:t>ses pobres presentan un perfil de desarrollo m</a:t>
            </a:r>
            <a:r>
              <a:rPr lang="es-ES" b="1" dirty="0">
                <a:solidFill>
                  <a:schemeClr val="accent2"/>
                </a:solidFill>
                <a:cs typeface="Times New Roman" pitchFamily="18" charset="0"/>
              </a:rPr>
              <a:t>á</a:t>
            </a:r>
            <a:r>
              <a:rPr lang="es-ES" b="1" dirty="0">
                <a:solidFill>
                  <a:schemeClr val="accent2"/>
                </a:solidFill>
                <a:latin typeface="Garamond" pitchFamily="18" charset="0"/>
                <a:cs typeface="Times New Roman" pitchFamily="18" charset="0"/>
              </a:rPr>
              <a:t>s sostenibles que los ricos.</a:t>
            </a:r>
            <a:r>
              <a:rPr lang="es-ES" dirty="0">
                <a:latin typeface="Garamond" pitchFamily="18" charset="0"/>
                <a:cs typeface="Times New Roman" pitchFamily="18" charset="0"/>
              </a:rPr>
              <a:t> Su Huella ecol</a:t>
            </a:r>
            <a:r>
              <a:rPr lang="es-ES" dirty="0">
                <a:cs typeface="Times New Roman" pitchFamily="18" charset="0"/>
              </a:rPr>
              <a:t>ó</a:t>
            </a:r>
            <a:r>
              <a:rPr lang="es-ES" dirty="0">
                <a:latin typeface="Garamond" pitchFamily="18" charset="0"/>
                <a:cs typeface="Times New Roman" pitchFamily="18" charset="0"/>
              </a:rPr>
              <a:t>gica es mucho menor que la de los pa</a:t>
            </a:r>
            <a:r>
              <a:rPr lang="es-ES" dirty="0">
                <a:cs typeface="Times New Roman" pitchFamily="18" charset="0"/>
              </a:rPr>
              <a:t>í</a:t>
            </a:r>
            <a:r>
              <a:rPr lang="es-ES" dirty="0">
                <a:latin typeface="Garamond" pitchFamily="18" charset="0"/>
                <a:cs typeface="Times New Roman" pitchFamily="18" charset="0"/>
              </a:rPr>
              <a:t>ses ricos. Por  desgracia, la huella de estos </a:t>
            </a:r>
            <a:r>
              <a:rPr lang="es-ES" dirty="0">
                <a:cs typeface="Times New Roman" pitchFamily="18" charset="0"/>
              </a:rPr>
              <a:t>ú</a:t>
            </a:r>
            <a:r>
              <a:rPr lang="es-ES" dirty="0">
                <a:latin typeface="Garamond" pitchFamily="18" charset="0"/>
                <a:cs typeface="Times New Roman" pitchFamily="18" charset="0"/>
              </a:rPr>
              <a:t>ltimos es alargada y se proyecta como </a:t>
            </a:r>
            <a:r>
              <a:rPr lang="es-ES" sz="3200" b="1" dirty="0">
                <a:solidFill>
                  <a:srgbClr val="FF0000"/>
                </a:solidFill>
                <a:latin typeface="Garamond" pitchFamily="18" charset="0"/>
                <a:cs typeface="Times New Roman" pitchFamily="18" charset="0"/>
              </a:rPr>
              <a:t>un </a:t>
            </a:r>
            <a:r>
              <a:rPr lang="es-ES" sz="3200" b="1" dirty="0">
                <a:solidFill>
                  <a:srgbClr val="FF0000"/>
                </a:solidFill>
                <a:cs typeface="Times New Roman" pitchFamily="18" charset="0"/>
              </a:rPr>
              <a:t>á</a:t>
            </a:r>
            <a:r>
              <a:rPr lang="es-ES" sz="3200" b="1" dirty="0">
                <a:solidFill>
                  <a:srgbClr val="FF0000"/>
                </a:solidFill>
                <a:latin typeface="Garamond" pitchFamily="18" charset="0"/>
                <a:cs typeface="Times New Roman" pitchFamily="18" charset="0"/>
              </a:rPr>
              <a:t>rea de sombra</a:t>
            </a:r>
            <a:r>
              <a:rPr lang="es-ES" dirty="0">
                <a:latin typeface="Garamond" pitchFamily="18" charset="0"/>
                <a:cs typeface="Times New Roman" pitchFamily="18" charset="0"/>
              </a:rPr>
              <a:t> en los pa</a:t>
            </a:r>
            <a:r>
              <a:rPr lang="es-ES" dirty="0">
                <a:cs typeface="Times New Roman" pitchFamily="18" charset="0"/>
              </a:rPr>
              <a:t>í</a:t>
            </a:r>
            <a:r>
              <a:rPr lang="es-ES" dirty="0">
                <a:latin typeface="Garamond" pitchFamily="18" charset="0"/>
                <a:cs typeface="Times New Roman" pitchFamily="18" charset="0"/>
              </a:rPr>
              <a:t>ses subdesarrollados, consumiendo sus recursos y su fuerza de trabajo de forma perversa. </a:t>
            </a:r>
            <a:r>
              <a:rPr lang="es-ES" dirty="0">
                <a:cs typeface="Times New Roman" pitchFamily="18" charset="0"/>
              </a:rPr>
              <a:t>“</a:t>
            </a:r>
            <a:r>
              <a:rPr lang="es-ES" dirty="0">
                <a:latin typeface="Garamond" pitchFamily="18" charset="0"/>
                <a:cs typeface="Times New Roman" pitchFamily="18" charset="0"/>
              </a:rPr>
              <a:t>Los 20 pa</a:t>
            </a:r>
            <a:r>
              <a:rPr lang="es-ES" dirty="0">
                <a:cs typeface="Times New Roman" pitchFamily="18" charset="0"/>
              </a:rPr>
              <a:t>í</a:t>
            </a:r>
            <a:r>
              <a:rPr lang="es-ES" dirty="0">
                <a:latin typeface="Garamond" pitchFamily="18" charset="0"/>
                <a:cs typeface="Times New Roman" pitchFamily="18" charset="0"/>
              </a:rPr>
              <a:t>ses m</a:t>
            </a:r>
            <a:r>
              <a:rPr lang="es-ES" dirty="0">
                <a:cs typeface="Times New Roman" pitchFamily="18" charset="0"/>
              </a:rPr>
              <a:t>á</a:t>
            </a:r>
            <a:r>
              <a:rPr lang="es-ES" dirty="0">
                <a:latin typeface="Garamond" pitchFamily="18" charset="0"/>
                <a:cs typeface="Times New Roman" pitchFamily="18" charset="0"/>
              </a:rPr>
              <a:t>s ricos del mundo han consumido en el </a:t>
            </a:r>
            <a:r>
              <a:rPr lang="es-ES" dirty="0">
                <a:cs typeface="Times New Roman" pitchFamily="18" charset="0"/>
              </a:rPr>
              <a:t>ú</a:t>
            </a:r>
            <a:r>
              <a:rPr lang="es-ES" dirty="0">
                <a:latin typeface="Garamond" pitchFamily="18" charset="0"/>
                <a:cs typeface="Times New Roman" pitchFamily="18" charset="0"/>
              </a:rPr>
              <a:t>ltimo siglo m</a:t>
            </a:r>
            <a:r>
              <a:rPr lang="es-ES" dirty="0">
                <a:cs typeface="Times New Roman" pitchFamily="18" charset="0"/>
              </a:rPr>
              <a:t>á</a:t>
            </a:r>
            <a:r>
              <a:rPr lang="es-ES" dirty="0">
                <a:latin typeface="Garamond" pitchFamily="18" charset="0"/>
                <a:cs typeface="Times New Roman" pitchFamily="18" charset="0"/>
              </a:rPr>
              <a:t>s naturaleza, es decir, m</a:t>
            </a:r>
            <a:r>
              <a:rPr lang="es-ES" dirty="0">
                <a:cs typeface="Times New Roman" pitchFamily="18" charset="0"/>
              </a:rPr>
              <a:t>á</a:t>
            </a:r>
            <a:r>
              <a:rPr lang="es-ES" dirty="0">
                <a:latin typeface="Garamond" pitchFamily="18" charset="0"/>
                <a:cs typeface="Times New Roman" pitchFamily="18" charset="0"/>
              </a:rPr>
              <a:t>s materia prima y mas recursos energ</a:t>
            </a:r>
            <a:r>
              <a:rPr lang="es-ES" dirty="0">
                <a:cs typeface="Times New Roman" pitchFamily="18" charset="0"/>
              </a:rPr>
              <a:t>é</a:t>
            </a:r>
            <a:r>
              <a:rPr lang="es-ES" dirty="0">
                <a:latin typeface="Garamond" pitchFamily="18" charset="0"/>
                <a:cs typeface="Times New Roman" pitchFamily="18" charset="0"/>
              </a:rPr>
              <a:t>ticos no renovables que toda la humanidad a lo largo de su historia</a:t>
            </a:r>
            <a:r>
              <a:rPr lang="es-ES" dirty="0">
                <a:cs typeface="Times New Roman" pitchFamily="18" charset="0"/>
              </a:rPr>
              <a:t>”</a:t>
            </a:r>
            <a:r>
              <a:rPr lang="es-ES" dirty="0">
                <a:latin typeface="Garamond" pitchFamily="18" charset="0"/>
                <a:cs typeface="Times New Roman" pitchFamily="18" charset="0"/>
              </a:rPr>
              <a:t> (Vilches, A. y Gil, D., 2007):  Pero no es posible parar la destrucci</a:t>
            </a:r>
            <a:r>
              <a:rPr lang="es-ES" dirty="0">
                <a:cs typeface="Times New Roman" pitchFamily="18" charset="0"/>
              </a:rPr>
              <a:t>ó</a:t>
            </a:r>
            <a:r>
              <a:rPr lang="es-ES" dirty="0">
                <a:latin typeface="Garamond" pitchFamily="18" charset="0"/>
                <a:cs typeface="Times New Roman" pitchFamily="18" charset="0"/>
              </a:rPr>
              <a:t>n de recursos porque una cuarta parte de la humanidad vive con menos de un d</a:t>
            </a:r>
            <a:r>
              <a:rPr lang="es-ES" dirty="0">
                <a:cs typeface="Times New Roman" pitchFamily="18" charset="0"/>
              </a:rPr>
              <a:t>ó</a:t>
            </a:r>
            <a:r>
              <a:rPr lang="es-ES" dirty="0">
                <a:latin typeface="Garamond" pitchFamily="18" charset="0"/>
                <a:cs typeface="Times New Roman" pitchFamily="18" charset="0"/>
              </a:rPr>
              <a:t>lar al d</a:t>
            </a:r>
            <a:r>
              <a:rPr lang="es-ES" dirty="0">
                <a:cs typeface="Times New Roman" pitchFamily="18" charset="0"/>
              </a:rPr>
              <a:t>í</a:t>
            </a:r>
            <a:r>
              <a:rPr lang="es-ES" dirty="0">
                <a:latin typeface="Garamond" pitchFamily="18" charset="0"/>
                <a:cs typeface="Times New Roman" pitchFamily="18" charset="0"/>
              </a:rPr>
              <a:t>a y aumentar su consumo es cuesti</a:t>
            </a:r>
            <a:r>
              <a:rPr lang="es-ES" dirty="0">
                <a:cs typeface="Times New Roman" pitchFamily="18" charset="0"/>
              </a:rPr>
              <a:t>ó</a:t>
            </a:r>
            <a:r>
              <a:rPr lang="es-ES" dirty="0">
                <a:latin typeface="Garamond" pitchFamily="18" charset="0"/>
                <a:cs typeface="Times New Roman" pitchFamily="18" charset="0"/>
              </a:rPr>
              <a:t>n de vida o muerte. </a:t>
            </a:r>
            <a:r>
              <a:rPr lang="es-ES" b="1" dirty="0">
                <a:solidFill>
                  <a:schemeClr val="accent2"/>
                </a:solidFill>
                <a:cs typeface="Times New Roman" pitchFamily="18" charset="0"/>
              </a:rPr>
              <a:t>É</a:t>
            </a:r>
            <a:r>
              <a:rPr lang="es-ES" b="1" dirty="0">
                <a:solidFill>
                  <a:schemeClr val="accent2"/>
                </a:solidFill>
                <a:latin typeface="Garamond" pitchFamily="18" charset="0"/>
                <a:cs typeface="Times New Roman" pitchFamily="18" charset="0"/>
              </a:rPr>
              <a:t>ticamente no se le puede exigir a nadie que no destruya un manglar si es el </a:t>
            </a:r>
            <a:r>
              <a:rPr lang="es-ES" b="1" dirty="0">
                <a:solidFill>
                  <a:schemeClr val="accent2"/>
                </a:solidFill>
                <a:cs typeface="Times New Roman" pitchFamily="18" charset="0"/>
              </a:rPr>
              <a:t>ú</a:t>
            </a:r>
            <a:r>
              <a:rPr lang="es-ES" b="1" dirty="0">
                <a:solidFill>
                  <a:schemeClr val="accent2"/>
                </a:solidFill>
                <a:latin typeface="Garamond" pitchFamily="18" charset="0"/>
                <a:cs typeface="Times New Roman" pitchFamily="18" charset="0"/>
              </a:rPr>
              <a:t>nico recurso para alimentar a su familia... </a:t>
            </a:r>
            <a:endParaRPr lang="es-ES" b="1" dirty="0">
              <a:solidFill>
                <a:schemeClr val="accent2"/>
              </a:solidFill>
              <a:cs typeface="Times New Roman" pitchFamily="18" charset="0"/>
            </a:endParaRPr>
          </a:p>
          <a:p>
            <a:pPr eaLnBrk="0" hangingPunct="0"/>
            <a:endParaRPr lang="es-ES" b="1" dirty="0">
              <a:solidFill>
                <a:schemeClr val="accent2"/>
              </a:solidFill>
              <a:cs typeface="Times New Roman" pitchFamily="18" charset="0"/>
            </a:endParaRPr>
          </a:p>
        </p:txBody>
      </p:sp>
      <p:sp>
        <p:nvSpPr>
          <p:cNvPr id="5123" name="Rectangle 3"/>
          <p:cNvSpPr>
            <a:spLocks noGrp="1" noChangeArrowheads="1"/>
          </p:cNvSpPr>
          <p:nvPr>
            <p:ph type="title" idx="4294967295"/>
          </p:nvPr>
        </p:nvSpPr>
        <p:spPr>
          <a:xfrm>
            <a:off x="0" y="0"/>
            <a:ext cx="9144000" cy="1143000"/>
          </a:xfrm>
          <a:solidFill>
            <a:srgbClr val="92D050"/>
          </a:solidFill>
        </p:spPr>
        <p:txBody>
          <a:bodyPr/>
          <a:lstStyle/>
          <a:p>
            <a:pPr algn="r" eaLnBrk="1" hangingPunct="1"/>
            <a:r>
              <a:rPr lang="es-ES_tradnl" dirty="0" smtClean="0"/>
              <a:t>Huella ecológica y </a:t>
            </a:r>
            <a:r>
              <a:rPr lang="es-ES_tradnl" dirty="0" err="1" smtClean="0"/>
              <a:t>area</a:t>
            </a:r>
            <a:r>
              <a:rPr lang="es-ES_tradnl" dirty="0" smtClean="0"/>
              <a:t> de sombra</a:t>
            </a:r>
            <a:endParaRPr lang="es-E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s-ES" smtClean="0"/>
          </a:p>
        </p:txBody>
      </p:sp>
      <p:pic>
        <p:nvPicPr>
          <p:cNvPr id="34819" name="Picture 4"/>
          <p:cNvPicPr>
            <a:picLocks noGrp="1" noChangeAspect="1" noChangeArrowheads="1"/>
          </p:cNvPicPr>
          <p:nvPr>
            <p:ph type="body" idx="1"/>
          </p:nvPr>
        </p:nvPicPr>
        <p:blipFill>
          <a:blip r:embed="rId3" cstate="print"/>
          <a:srcRect/>
          <a:stretch>
            <a:fillRect/>
          </a:stretch>
        </p:blipFill>
        <p:spPr>
          <a:xfrm>
            <a:off x="0" y="0"/>
            <a:ext cx="9144000" cy="68580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143000"/>
          </a:xfrm>
          <a:solidFill>
            <a:srgbClr val="92D050"/>
          </a:solidFill>
        </p:spPr>
        <p:txBody>
          <a:bodyPr/>
          <a:lstStyle/>
          <a:p>
            <a:pPr algn="r" eaLnBrk="1" hangingPunct="1"/>
            <a:r>
              <a:rPr lang="es-ES" dirty="0" smtClean="0"/>
              <a:t>Áreas de sombra</a:t>
            </a:r>
          </a:p>
        </p:txBody>
      </p:sp>
      <p:sp>
        <p:nvSpPr>
          <p:cNvPr id="24579" name="Rectangle 3"/>
          <p:cNvSpPr>
            <a:spLocks noChangeArrowheads="1"/>
          </p:cNvSpPr>
          <p:nvPr/>
        </p:nvSpPr>
        <p:spPr bwMode="auto">
          <a:xfrm>
            <a:off x="1447800" y="1524000"/>
            <a:ext cx="7391400" cy="3260725"/>
          </a:xfrm>
          <a:prstGeom prst="rect">
            <a:avLst/>
          </a:prstGeom>
          <a:solidFill>
            <a:srgbClr val="FFFF00"/>
          </a:solidFill>
          <a:ln w="9525">
            <a:noFill/>
            <a:miter lim="800000"/>
            <a:headEnd/>
            <a:tailEnd/>
          </a:ln>
        </p:spPr>
        <p:txBody>
          <a:bodyPr lIns="91433" tIns="45717" rIns="91433" bIns="45717">
            <a:spAutoFit/>
          </a:bodyPr>
          <a:lstStyle/>
          <a:p>
            <a:pPr algn="just">
              <a:spcBef>
                <a:spcPct val="50000"/>
              </a:spcBef>
            </a:pPr>
            <a:r>
              <a:rPr lang="es-ES" sz="3200" dirty="0"/>
              <a:t>En muchos territorios se supera la </a:t>
            </a:r>
            <a:r>
              <a:rPr lang="es-ES" sz="3200" dirty="0" err="1"/>
              <a:t>biocapacidad</a:t>
            </a:r>
            <a:r>
              <a:rPr lang="es-ES" sz="3200" dirty="0"/>
              <a:t>, pero las sociedades se prolongan con un crecimiento insostenible, porque existen áreas de sombra...</a:t>
            </a:r>
          </a:p>
          <a:p>
            <a:pPr algn="just">
              <a:spcBef>
                <a:spcPct val="50000"/>
              </a:spcBef>
            </a:pPr>
            <a:r>
              <a:rPr lang="es-ES" sz="3200" dirty="0"/>
              <a:t>Importaciones de medioambiente y fuerza laboral...: </a:t>
            </a:r>
            <a:r>
              <a:rPr lang="es-ES" sz="3200" b="1" dirty="0">
                <a:solidFill>
                  <a:schemeClr val="accent2"/>
                </a:solidFill>
              </a:rPr>
              <a:t>LAS MAQUILAS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500430" y="609600"/>
            <a:ext cx="4957770" cy="1143000"/>
          </a:xfrm>
          <a:solidFill>
            <a:srgbClr val="92D050"/>
          </a:solidFill>
        </p:spPr>
        <p:txBody>
          <a:bodyPr/>
          <a:lstStyle/>
          <a:p>
            <a:pPr algn="r" eaLnBrk="1" hangingPunct="1"/>
            <a:r>
              <a:rPr lang="es-ES" dirty="0" err="1" smtClean="0"/>
              <a:t>Biocapacidad</a:t>
            </a:r>
            <a:endParaRPr lang="es-ES" dirty="0" smtClean="0"/>
          </a:p>
        </p:txBody>
      </p:sp>
      <p:sp>
        <p:nvSpPr>
          <p:cNvPr id="23555" name="Rectangle 3"/>
          <p:cNvSpPr>
            <a:spLocks noChangeArrowheads="1"/>
          </p:cNvSpPr>
          <p:nvPr/>
        </p:nvSpPr>
        <p:spPr bwMode="auto">
          <a:xfrm>
            <a:off x="3851275" y="1981200"/>
            <a:ext cx="4911725" cy="3260725"/>
          </a:xfrm>
          <a:prstGeom prst="rect">
            <a:avLst/>
          </a:prstGeom>
          <a:solidFill>
            <a:srgbClr val="FFFF00"/>
          </a:solidFill>
          <a:ln w="9525">
            <a:noFill/>
            <a:miter lim="800000"/>
            <a:headEnd/>
            <a:tailEnd/>
          </a:ln>
        </p:spPr>
        <p:txBody>
          <a:bodyPr lIns="91433" tIns="45717" rIns="91433" bIns="45717">
            <a:spAutoFit/>
          </a:bodyPr>
          <a:lstStyle/>
          <a:p>
            <a:pPr algn="just">
              <a:spcBef>
                <a:spcPct val="50000"/>
              </a:spcBef>
            </a:pPr>
            <a:r>
              <a:rPr lang="es-ES" sz="3200" dirty="0"/>
              <a:t>La </a:t>
            </a:r>
            <a:r>
              <a:rPr lang="es-ES" sz="3200" dirty="0" err="1"/>
              <a:t>biocapacidad</a:t>
            </a:r>
            <a:r>
              <a:rPr lang="es-ES" sz="3200" dirty="0"/>
              <a:t> es la carga potencial de actividades que puede soportar un territorio, sin poner en peligro el ecosistema.</a:t>
            </a:r>
          </a:p>
          <a:p>
            <a:pPr algn="just">
              <a:spcBef>
                <a:spcPct val="50000"/>
              </a:spcBef>
            </a:pPr>
            <a:endParaRPr lang="es-ES" sz="3200" dirty="0"/>
          </a:p>
        </p:txBody>
      </p:sp>
      <p:pic>
        <p:nvPicPr>
          <p:cNvPr id="23556" name="Picture 4"/>
          <p:cNvPicPr>
            <a:picLocks noGrp="1" noChangeAspect="1" noChangeArrowheads="1"/>
          </p:cNvPicPr>
          <p:nvPr>
            <p:ph idx="1"/>
          </p:nvPr>
        </p:nvPicPr>
        <p:blipFill>
          <a:blip r:embed="rId3" cstate="print"/>
          <a:srcRect l="2400" t="1857"/>
          <a:stretch>
            <a:fillRect/>
          </a:stretch>
        </p:blipFill>
        <p:spPr>
          <a:xfrm>
            <a:off x="0" y="0"/>
            <a:ext cx="3086100" cy="4437063"/>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s-ES" smtClean="0"/>
              <a:t>Proyección HE</a:t>
            </a:r>
          </a:p>
        </p:txBody>
      </p:sp>
      <p:sp>
        <p:nvSpPr>
          <p:cNvPr id="20483" name="Rectangle 3"/>
          <p:cNvSpPr>
            <a:spLocks noGrp="1" noChangeArrowheads="1"/>
          </p:cNvSpPr>
          <p:nvPr>
            <p:ph type="body" idx="1"/>
          </p:nvPr>
        </p:nvSpPr>
        <p:spPr/>
        <p:txBody>
          <a:bodyPr/>
          <a:lstStyle/>
          <a:p>
            <a:pPr algn="just" eaLnBrk="1" hangingPunct="1"/>
            <a:r>
              <a:rPr lang="es-ES" sz="2800" smtClean="0"/>
              <a:t>La HE se ha convertido en un indicador de desarrollo sostenible de gran utilidad para informar sobre el impacto de la humanidad sobre el sistema ecológico, no sólo a expertos sino en general a todos los individuos.</a:t>
            </a:r>
          </a:p>
          <a:p>
            <a:pPr algn="just" eaLnBrk="1" hangingPunct="1"/>
            <a:r>
              <a:rPr lang="es-ES" sz="2800" smtClean="0"/>
              <a:t>Su gran capacidad de comunicación se basa en la simplicidad de su métrica, hectáreas de superficie terrestre necesarias para soportar una acción humana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spect="1" noChangeArrowheads="1"/>
          </p:cNvSpPr>
          <p:nvPr>
            <p:ph type="title"/>
          </p:nvPr>
        </p:nvSpPr>
        <p:spPr>
          <a:xfrm>
            <a:off x="1371600" y="0"/>
            <a:ext cx="7772400" cy="1143000"/>
          </a:xfrm>
        </p:spPr>
        <p:txBody>
          <a:bodyPr/>
          <a:lstStyle/>
          <a:p>
            <a:pPr eaLnBrk="1" hangingPunct="1"/>
            <a:r>
              <a:rPr lang="es-ES" sz="3200" b="1" smtClean="0"/>
              <a:t>El consumo de animales alimentados</a:t>
            </a:r>
            <a:r>
              <a:rPr lang="es-ES" sz="2000" b="1" smtClean="0"/>
              <a:t> </a:t>
            </a:r>
            <a:br>
              <a:rPr lang="es-ES" sz="2000" b="1" smtClean="0"/>
            </a:br>
            <a:r>
              <a:rPr lang="es-ES" sz="2000" b="1" smtClean="0"/>
              <a:t>en pastos supone una huella ecológica de 0,8 ha. para cada español. </a:t>
            </a:r>
            <a:endParaRPr lang="es-ES" sz="2000" smtClean="0"/>
          </a:p>
        </p:txBody>
      </p:sp>
      <p:pic>
        <p:nvPicPr>
          <p:cNvPr id="7171" name="Picture 3"/>
          <p:cNvPicPr>
            <a:picLocks noGrp="1" noChangeAspect="1" noChangeArrowheads="1"/>
          </p:cNvPicPr>
          <p:nvPr>
            <p:ph type="body" idx="1"/>
          </p:nvPr>
        </p:nvPicPr>
        <p:blipFill>
          <a:blip r:embed="rId3" cstate="print"/>
          <a:srcRect/>
          <a:stretch>
            <a:fillRect/>
          </a:stretch>
        </p:blipFill>
        <p:spPr>
          <a:xfrm>
            <a:off x="0" y="1052513"/>
            <a:ext cx="9144000" cy="580548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ES" b="1" smtClean="0"/>
              <a:t>Productos marinos</a:t>
            </a:r>
            <a:r>
              <a:rPr lang="es-ES" sz="2400" b="1" smtClean="0"/>
              <a:t> </a:t>
            </a:r>
            <a:br>
              <a:rPr lang="es-ES" sz="2400" b="1" smtClean="0"/>
            </a:br>
            <a:r>
              <a:rPr lang="es-ES" sz="2400" b="1" smtClean="0"/>
              <a:t>Un español consume cada año tantos como los producidos</a:t>
            </a:r>
            <a:br>
              <a:rPr lang="es-ES" sz="2400" b="1" smtClean="0"/>
            </a:br>
            <a:r>
              <a:rPr lang="es-ES" sz="2400" b="1" smtClean="0"/>
              <a:t>en 0,3 hectáreas de océano. </a:t>
            </a:r>
            <a:r>
              <a:rPr lang="es-ES" sz="2400" smtClean="0"/>
              <a:t>FOTO: EC-CE.</a:t>
            </a:r>
          </a:p>
        </p:txBody>
      </p:sp>
      <p:pic>
        <p:nvPicPr>
          <p:cNvPr id="8195" name="Picture 3"/>
          <p:cNvPicPr>
            <a:picLocks noGrp="1" noChangeAspect="1" noChangeArrowheads="1"/>
          </p:cNvPicPr>
          <p:nvPr>
            <p:ph type="body" idx="1"/>
          </p:nvPr>
        </p:nvPicPr>
        <p:blipFill>
          <a:blip r:embed="rId3" cstate="print"/>
          <a:srcRect/>
          <a:stretch>
            <a:fillRect/>
          </a:stretch>
        </p:blipFill>
        <p:spPr>
          <a:xfrm>
            <a:off x="2411413" y="2708275"/>
            <a:ext cx="6732587" cy="4138613"/>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71600" y="0"/>
            <a:ext cx="7772400" cy="1143000"/>
          </a:xfrm>
        </p:spPr>
        <p:txBody>
          <a:bodyPr/>
          <a:lstStyle/>
          <a:p>
            <a:pPr eaLnBrk="1" hangingPunct="1"/>
            <a:r>
              <a:rPr lang="es-ES" b="1" smtClean="0"/>
              <a:t>Productos forestales. </a:t>
            </a:r>
            <a:r>
              <a:rPr lang="es-ES" sz="2400" b="1" smtClean="0"/>
              <a:t>La Huella Ecológica de nuestro consumo es de 0,6 ha/pc</a:t>
            </a:r>
          </a:p>
        </p:txBody>
      </p:sp>
      <p:pic>
        <p:nvPicPr>
          <p:cNvPr id="9219" name="Picture 3"/>
          <p:cNvPicPr>
            <a:picLocks noGrp="1" noChangeAspect="1" noChangeArrowheads="1"/>
          </p:cNvPicPr>
          <p:nvPr>
            <p:ph type="body" idx="1"/>
          </p:nvPr>
        </p:nvPicPr>
        <p:blipFill>
          <a:blip r:embed="rId3" cstate="print"/>
          <a:srcRect/>
          <a:stretch>
            <a:fillRect/>
          </a:stretch>
        </p:blipFill>
        <p:spPr>
          <a:xfrm>
            <a:off x="2301875" y="1590675"/>
            <a:ext cx="6842125" cy="5267325"/>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357188" y="-68263"/>
            <a:ext cx="7786687" cy="646112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741378" name="Picture 2"/>
          <p:cNvPicPr>
            <a:picLocks noChangeAspect="1" noChangeArrowheads="1"/>
          </p:cNvPicPr>
          <p:nvPr/>
        </p:nvPicPr>
        <p:blipFill>
          <a:blip r:embed="rId2" cstate="print"/>
          <a:srcRect/>
          <a:stretch>
            <a:fillRect/>
          </a:stretch>
        </p:blipFill>
        <p:spPr bwMode="auto">
          <a:xfrm>
            <a:off x="357158" y="928670"/>
            <a:ext cx="3924300" cy="5238750"/>
          </a:xfrm>
          <a:prstGeom prst="rect">
            <a:avLst/>
          </a:prstGeom>
          <a:noFill/>
          <a:ln w="9525">
            <a:noFill/>
            <a:miter lim="800000"/>
            <a:headEnd/>
            <a:tailEnd/>
          </a:ln>
          <a:effectLst/>
        </p:spPr>
      </p:pic>
      <p:pic>
        <p:nvPicPr>
          <p:cNvPr id="741379" name="Picture 3"/>
          <p:cNvPicPr>
            <a:picLocks noChangeAspect="1" noChangeArrowheads="1"/>
          </p:cNvPicPr>
          <p:nvPr/>
        </p:nvPicPr>
        <p:blipFill>
          <a:blip r:embed="rId3" cstate="print"/>
          <a:srcRect/>
          <a:stretch>
            <a:fillRect/>
          </a:stretch>
        </p:blipFill>
        <p:spPr bwMode="auto">
          <a:xfrm>
            <a:off x="4286248" y="928670"/>
            <a:ext cx="3879850" cy="5207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s-ES" smtClean="0"/>
          </a:p>
        </p:txBody>
      </p:sp>
      <p:pic>
        <p:nvPicPr>
          <p:cNvPr id="22531" name="Picture 4" descr="  This estimates how much of the productive capacity of the biosphere people use. "/>
          <p:cNvPicPr>
            <a:picLocks noGrp="1" noChangeAspect="1" noChangeArrowheads="1"/>
          </p:cNvPicPr>
          <p:nvPr>
            <p:ph type="body" idx="1"/>
          </p:nvPr>
        </p:nvPicPr>
        <p:blipFill>
          <a:blip r:embed="rId3" cstate="print"/>
          <a:srcRect/>
          <a:stretch>
            <a:fillRect/>
          </a:stretch>
        </p:blipFill>
        <p:spPr>
          <a:xfrm>
            <a:off x="0" y="0"/>
            <a:ext cx="9144000" cy="685800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0" y="0"/>
            <a:ext cx="7772400" cy="609600"/>
          </a:xfrm>
        </p:spPr>
        <p:txBody>
          <a:bodyPr/>
          <a:lstStyle/>
          <a:p>
            <a:pPr algn="r" eaLnBrk="1" hangingPunct="1"/>
            <a:r>
              <a:rPr lang="es-ES" smtClean="0">
                <a:solidFill>
                  <a:schemeClr val="tx1"/>
                </a:solidFill>
                <a:latin typeface="Arial" charset="0"/>
                <a:cs typeface="Arial" charset="0"/>
              </a:rPr>
              <a:t>Indice Planeta</a:t>
            </a:r>
          </a:p>
        </p:txBody>
      </p:sp>
      <p:sp>
        <p:nvSpPr>
          <p:cNvPr id="21507" name="Rectangle 4"/>
          <p:cNvSpPr>
            <a:spLocks noChangeArrowheads="1"/>
          </p:cNvSpPr>
          <p:nvPr/>
        </p:nvSpPr>
        <p:spPr bwMode="auto">
          <a:xfrm>
            <a:off x="0" y="801688"/>
            <a:ext cx="8980488" cy="4602162"/>
          </a:xfrm>
          <a:prstGeom prst="rect">
            <a:avLst/>
          </a:prstGeom>
          <a:noFill/>
          <a:ln w="9525">
            <a:noFill/>
            <a:miter lim="800000"/>
            <a:headEnd/>
            <a:tailEnd/>
          </a:ln>
        </p:spPr>
        <p:txBody>
          <a:bodyPr>
            <a:spAutoFit/>
          </a:bodyPr>
          <a:lstStyle/>
          <a:p>
            <a:pPr algn="just">
              <a:spcBef>
                <a:spcPct val="20000"/>
              </a:spcBef>
            </a:pPr>
            <a:r>
              <a:rPr lang="es-ES" sz="2000" dirty="0">
                <a:latin typeface="Arial" charset="0"/>
                <a:cs typeface="Arial" charset="0"/>
              </a:rPr>
              <a:t>La Huella Ecológica de la Humanidad puede  reflejarse  en el llamado </a:t>
            </a:r>
            <a:r>
              <a:rPr lang="es-ES" sz="2000" dirty="0" err="1">
                <a:latin typeface="Arial" charset="0"/>
                <a:cs typeface="Arial" charset="0"/>
              </a:rPr>
              <a:t>Indice</a:t>
            </a:r>
            <a:r>
              <a:rPr lang="es-ES" sz="2000" dirty="0">
                <a:latin typeface="Arial" charset="0"/>
                <a:cs typeface="Arial" charset="0"/>
              </a:rPr>
              <a:t> Planeta que relaciona la huella ecológica con la capacidad biológica productiva total de la Tierra en cualquier año. Este  número </a:t>
            </a:r>
            <a:r>
              <a:rPr lang="es-ES" sz="2000" dirty="0">
                <a:solidFill>
                  <a:srgbClr val="FF6600"/>
                </a:solidFill>
                <a:latin typeface="Arial" charset="0"/>
                <a:cs typeface="Arial" charset="0"/>
              </a:rPr>
              <a:t>indica la cantidad de planetas tierra que sería necesario para mantener el ritmo de consumo de ese año</a:t>
            </a:r>
            <a:r>
              <a:rPr lang="es-ES" sz="2000" dirty="0">
                <a:latin typeface="Arial" charset="0"/>
                <a:cs typeface="Arial" charset="0"/>
              </a:rPr>
              <a:t>.</a:t>
            </a:r>
          </a:p>
          <a:p>
            <a:pPr algn="just">
              <a:spcBef>
                <a:spcPct val="20000"/>
              </a:spcBef>
            </a:pPr>
            <a:endParaRPr lang="es-ES" sz="2000" dirty="0">
              <a:latin typeface="Arial" charset="0"/>
              <a:cs typeface="Arial" charset="0"/>
            </a:endParaRPr>
          </a:p>
          <a:p>
            <a:pPr algn="just">
              <a:spcBef>
                <a:spcPct val="20000"/>
              </a:spcBef>
            </a:pPr>
            <a:r>
              <a:rPr lang="es-ES" sz="2000" dirty="0">
                <a:latin typeface="Arial" charset="0"/>
                <a:cs typeface="Arial" charset="0"/>
              </a:rPr>
              <a:t> En 2001, la Huella Ecológica de la humanidad era 2,5 veces mayor que en 1961 y  </a:t>
            </a:r>
            <a:r>
              <a:rPr lang="es-ES" sz="2000" dirty="0">
                <a:solidFill>
                  <a:schemeClr val="accent2"/>
                </a:solidFill>
                <a:latin typeface="Arial" charset="0"/>
                <a:cs typeface="Arial" charset="0"/>
              </a:rPr>
              <a:t>excedió la capacidad biológica de la Tierra en aproximadamente un 20%. Este exceso disminuye el capital natural de la Tierra y, por lo tanto, es posible únicamente durante un período de tiempo limitado</a:t>
            </a:r>
            <a:r>
              <a:rPr lang="es-ES" sz="2000" dirty="0">
                <a:latin typeface="Arial" charset="0"/>
                <a:cs typeface="Arial" charset="0"/>
              </a:rPr>
              <a:t>.</a:t>
            </a:r>
            <a:r>
              <a:rPr lang="es-ES" sz="2000" dirty="0"/>
              <a:t> </a:t>
            </a:r>
          </a:p>
          <a:p>
            <a:pPr algn="just">
              <a:spcBef>
                <a:spcPct val="20000"/>
              </a:spcBef>
            </a:pPr>
            <a:r>
              <a:rPr lang="es-ES" sz="4000" b="1" dirty="0">
                <a:solidFill>
                  <a:srgbClr val="FF0000"/>
                </a:solidFill>
              </a:rPr>
              <a:t>En 2008 necesitamos más de 1,5 planetas…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cstate="print"/>
          <a:srcRect/>
          <a:stretch>
            <a:fillRect/>
          </a:stretch>
        </p:blipFill>
        <p:spPr bwMode="auto">
          <a:xfrm>
            <a:off x="250825" y="1916113"/>
            <a:ext cx="8893175" cy="3546475"/>
          </a:xfrm>
          <a:prstGeom prst="rect">
            <a:avLst/>
          </a:prstGeom>
          <a:noFill/>
          <a:ln w="9525">
            <a:noFill/>
            <a:miter lim="800000"/>
            <a:headEnd/>
            <a:tailEnd/>
          </a:ln>
        </p:spPr>
      </p:pic>
      <p:sp>
        <p:nvSpPr>
          <p:cNvPr id="27651" name="Text Box 5"/>
          <p:cNvSpPr txBox="1">
            <a:spLocks noChangeArrowheads="1"/>
          </p:cNvSpPr>
          <p:nvPr/>
        </p:nvSpPr>
        <p:spPr bwMode="auto">
          <a:xfrm>
            <a:off x="666750" y="333375"/>
            <a:ext cx="8477250" cy="641350"/>
          </a:xfrm>
          <a:prstGeom prst="rect">
            <a:avLst/>
          </a:prstGeom>
          <a:noFill/>
          <a:ln w="9525">
            <a:noFill/>
            <a:miter lim="800000"/>
            <a:headEnd/>
            <a:tailEnd/>
          </a:ln>
        </p:spPr>
        <p:txBody>
          <a:bodyPr wrap="none">
            <a:spAutoFit/>
          </a:bodyPr>
          <a:lstStyle/>
          <a:p>
            <a:r>
              <a:rPr lang="es-ES" sz="3600"/>
              <a:t>Huella ecologica indicador de carácter global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0"/>
            <a:ext cx="7772400" cy="1143000"/>
          </a:xfrm>
        </p:spPr>
        <p:txBody>
          <a:bodyPr/>
          <a:lstStyle/>
          <a:p>
            <a:pPr eaLnBrk="1" hangingPunct="1"/>
            <a:r>
              <a:rPr lang="es-ES" sz="2800" smtClean="0"/>
              <a:t>METODOLOGÍA DE LA HUELLA ECOLÓGICA</a:t>
            </a:r>
          </a:p>
        </p:txBody>
      </p:sp>
      <p:pic>
        <p:nvPicPr>
          <p:cNvPr id="28675" name="Picture 4"/>
          <p:cNvPicPr>
            <a:picLocks noGrp="1" noChangeAspect="1" noChangeArrowheads="1"/>
          </p:cNvPicPr>
          <p:nvPr>
            <p:ph type="body" idx="1"/>
          </p:nvPr>
        </p:nvPicPr>
        <p:blipFill>
          <a:blip r:embed="rId3" cstate="print"/>
          <a:srcRect/>
          <a:stretch>
            <a:fillRect/>
          </a:stretch>
        </p:blipFill>
        <p:spPr>
          <a:xfrm>
            <a:off x="0" y="1360488"/>
            <a:ext cx="9144000" cy="4662487"/>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Grp="1" noChangeAspect="1" noChangeArrowheads="1"/>
          </p:cNvPicPr>
          <p:nvPr>
            <p:ph type="body" idx="1"/>
          </p:nvPr>
        </p:nvPicPr>
        <p:blipFill>
          <a:blip r:embed="rId3" cstate="print"/>
          <a:srcRect/>
          <a:stretch>
            <a:fillRect/>
          </a:stretch>
        </p:blipFill>
        <p:spPr>
          <a:xfrm>
            <a:off x="728663" y="1981200"/>
            <a:ext cx="7685087" cy="4114800"/>
          </a:xfrm>
          <a:noFill/>
        </p:spPr>
      </p:pic>
      <p:pic>
        <p:nvPicPr>
          <p:cNvPr id="29699" name="Picture 5"/>
          <p:cNvPicPr>
            <a:picLocks noGrp="1" noChangeAspect="1" noChangeArrowheads="1"/>
          </p:cNvPicPr>
          <p:nvPr>
            <p:ph type="title"/>
          </p:nvPr>
        </p:nvPicPr>
        <p:blipFill>
          <a:blip r:embed="rId4" cstate="print"/>
          <a:srcRect/>
          <a:stretch>
            <a:fillRect/>
          </a:stretch>
        </p:blipFill>
        <p:spPr>
          <a:xfrm>
            <a:off x="1198563" y="666750"/>
            <a:ext cx="6745287" cy="10287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type="body" idx="1"/>
          </p:nvPr>
        </p:nvPicPr>
        <p:blipFill>
          <a:blip r:embed="rId3" cstate="print"/>
          <a:srcRect/>
          <a:stretch>
            <a:fillRect/>
          </a:stretch>
        </p:blipFill>
        <p:spPr>
          <a:xfrm>
            <a:off x="250825" y="0"/>
            <a:ext cx="2913063" cy="6597650"/>
          </a:xfrm>
          <a:noFill/>
        </p:spPr>
      </p:pic>
      <p:sp>
        <p:nvSpPr>
          <p:cNvPr id="30723" name="Rectangle 3"/>
          <p:cNvSpPr>
            <a:spLocks noGrp="1" noChangeArrowheads="1"/>
          </p:cNvSpPr>
          <p:nvPr>
            <p:ph type="title"/>
          </p:nvPr>
        </p:nvSpPr>
        <p:spPr/>
        <p:txBody>
          <a:bodyPr/>
          <a:lstStyle/>
          <a:p>
            <a:pPr eaLnBrk="1" hangingPunct="1"/>
            <a:r>
              <a:rPr lang="es-ES" sz="4800" b="1" smtClean="0"/>
              <a:t>La superficie construida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Grp="1" noChangeAspect="1" noChangeArrowheads="1"/>
          </p:cNvPicPr>
          <p:nvPr>
            <p:ph type="body" idx="1"/>
          </p:nvPr>
        </p:nvPicPr>
        <p:blipFill>
          <a:blip r:embed="rId3" cstate="print"/>
          <a:srcRect/>
          <a:stretch>
            <a:fillRect/>
          </a:stretch>
        </p:blipFill>
        <p:spPr>
          <a:xfrm>
            <a:off x="685800" y="2247900"/>
            <a:ext cx="7772400" cy="3581400"/>
          </a:xfrm>
          <a:noFill/>
        </p:spPr>
      </p:pic>
      <p:pic>
        <p:nvPicPr>
          <p:cNvPr id="31747" name="Picture 5"/>
          <p:cNvPicPr>
            <a:picLocks noGrp="1" noChangeAspect="1" noChangeArrowheads="1"/>
          </p:cNvPicPr>
          <p:nvPr>
            <p:ph type="title"/>
          </p:nvPr>
        </p:nvPicPr>
        <p:blipFill>
          <a:blip r:embed="rId4" cstate="print"/>
          <a:srcRect/>
          <a:stretch>
            <a:fillRect/>
          </a:stretch>
        </p:blipFill>
        <p:spPr>
          <a:xfrm>
            <a:off x="1147763" y="660400"/>
            <a:ext cx="6846887" cy="10414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Grp="1" noChangeAspect="1" noChangeArrowheads="1"/>
          </p:cNvPicPr>
          <p:nvPr>
            <p:ph type="body" idx="1"/>
          </p:nvPr>
        </p:nvPicPr>
        <p:blipFill>
          <a:blip r:embed="rId3" cstate="print"/>
          <a:srcRect/>
          <a:stretch>
            <a:fillRect/>
          </a:stretch>
        </p:blipFill>
        <p:spPr>
          <a:xfrm>
            <a:off x="0" y="595313"/>
            <a:ext cx="9144000" cy="6262687"/>
          </a:xfrm>
          <a:noFill/>
        </p:spPr>
      </p:pic>
      <p:pic>
        <p:nvPicPr>
          <p:cNvPr id="32771" name="Picture 5"/>
          <p:cNvPicPr>
            <a:picLocks noGrp="1" noChangeAspect="1" noChangeArrowheads="1"/>
          </p:cNvPicPr>
          <p:nvPr>
            <p:ph type="title"/>
          </p:nvPr>
        </p:nvPicPr>
        <p:blipFill>
          <a:blip r:embed="rId4" cstate="print"/>
          <a:srcRect/>
          <a:stretch>
            <a:fillRect/>
          </a:stretch>
        </p:blipFill>
        <p:spPr>
          <a:xfrm>
            <a:off x="2906713" y="0"/>
            <a:ext cx="6237287" cy="3556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3" cstate="print"/>
          <a:srcRect/>
          <a:stretch>
            <a:fillRect/>
          </a:stretch>
        </p:blipFill>
        <p:spPr bwMode="auto">
          <a:xfrm>
            <a:off x="323850" y="188913"/>
            <a:ext cx="8820150" cy="4683125"/>
          </a:xfrm>
          <a:prstGeom prst="rect">
            <a:avLst/>
          </a:prstGeom>
          <a:noFill/>
          <a:ln w="9525">
            <a:noFill/>
            <a:miter lim="800000"/>
            <a:headEnd/>
            <a:tailEnd/>
          </a:ln>
        </p:spPr>
      </p:pic>
      <p:pic>
        <p:nvPicPr>
          <p:cNvPr id="33795" name="Picture 6"/>
          <p:cNvPicPr>
            <a:picLocks noChangeAspect="1" noChangeArrowheads="1"/>
          </p:cNvPicPr>
          <p:nvPr/>
        </p:nvPicPr>
        <p:blipFill>
          <a:blip r:embed="rId4" cstate="print"/>
          <a:srcRect/>
          <a:stretch>
            <a:fillRect/>
          </a:stretch>
        </p:blipFill>
        <p:spPr bwMode="auto">
          <a:xfrm>
            <a:off x="250825" y="4868863"/>
            <a:ext cx="8893175" cy="166846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010" name="Group 138"/>
          <p:cNvGraphicFramePr>
            <a:graphicFrameLocks noGrp="1"/>
          </p:cNvGraphicFramePr>
          <p:nvPr/>
        </p:nvGraphicFramePr>
        <p:xfrm>
          <a:off x="179388" y="677863"/>
          <a:ext cx="8316912" cy="6055044"/>
        </p:xfrm>
        <a:graphic>
          <a:graphicData uri="http://schemas.openxmlformats.org/drawingml/2006/table">
            <a:tbl>
              <a:tblPr/>
              <a:tblGrid>
                <a:gridCol w="2089150"/>
                <a:gridCol w="2232025"/>
                <a:gridCol w="3995737"/>
              </a:tblGrid>
              <a:tr h="4413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ea typeface="Times New Roman" pitchFamily="18" charset="0"/>
                          <a:cs typeface="Arial" charset="0"/>
                        </a:rPr>
                        <a:t>Metodología para el cálculo del consumo aparente y para su transformación en espacio productivo (huellas</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55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ea typeface="Times New Roman" pitchFamily="18" charset="0"/>
                          <a:cs typeface="Arial" charset="0"/>
                        </a:rPr>
                        <a:t>Categoría de consumo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ea typeface="Times New Roman" pitchFamily="18" charset="0"/>
                          <a:cs typeface="Arial" charset="0"/>
                        </a:rPr>
                        <a:t>Cálculo del consumo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ea typeface="Times New Roman" pitchFamily="18" charset="0"/>
                          <a:cs typeface="Arial" charset="0"/>
                        </a:rPr>
                        <a:t>aparente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ea typeface="Times New Roman" pitchFamily="18" charset="0"/>
                          <a:cs typeface="Arial" charset="0"/>
                        </a:rPr>
                        <a:t>Metodología de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ea typeface="Times New Roman" pitchFamily="18" charset="0"/>
                          <a:cs typeface="Arial" charset="0"/>
                        </a:rPr>
                        <a:t>transformación en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ea typeface="Times New Roman" pitchFamily="18" charset="0"/>
                          <a:cs typeface="Arial" charset="0"/>
                        </a:rPr>
                        <a:t>territorio productivo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smtClean="0">
                          <a:ln>
                            <a:noFill/>
                          </a:ln>
                          <a:solidFill>
                            <a:srgbClr val="000000"/>
                          </a:solidFill>
                          <a:effectLst/>
                          <a:latin typeface="Arial" charset="0"/>
                          <a:ea typeface="Times New Roman" pitchFamily="18" charset="0"/>
                          <a:cs typeface="Arial" charset="0"/>
                        </a:rPr>
                        <a:t>Agricultura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Producción – exportación +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importación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Utilización de factores  de rendimiento medio  mundial (Tm por hectárea).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smtClean="0">
                          <a:ln>
                            <a:noFill/>
                          </a:ln>
                          <a:solidFill>
                            <a:srgbClr val="000000"/>
                          </a:solidFill>
                          <a:effectLst/>
                          <a:latin typeface="Arial" charset="0"/>
                          <a:ea typeface="Times New Roman" pitchFamily="18" charset="0"/>
                          <a:cs typeface="Arial" charset="0"/>
                        </a:rPr>
                        <a:t>Ganadería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Producción – exportación +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importación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Utilización de factores de  rendimiento medio mundial  (Tm por hectárea de pastos).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smtClean="0">
                          <a:ln>
                            <a:noFill/>
                          </a:ln>
                          <a:solidFill>
                            <a:srgbClr val="000000"/>
                          </a:solidFill>
                          <a:effectLst/>
                          <a:latin typeface="Arial" charset="0"/>
                          <a:ea typeface="Times New Roman" pitchFamily="18" charset="0"/>
                          <a:cs typeface="Arial" charset="0"/>
                        </a:rPr>
                        <a:t>Forestal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Producción – exportación +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importación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Utilización de factores de  rendimiento medio mundial  (Tm por hectárea).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709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smtClean="0">
                          <a:ln>
                            <a:noFill/>
                          </a:ln>
                          <a:solidFill>
                            <a:srgbClr val="000000"/>
                          </a:solidFill>
                          <a:effectLst/>
                          <a:latin typeface="Arial" charset="0"/>
                          <a:ea typeface="Times New Roman" pitchFamily="18" charset="0"/>
                          <a:cs typeface="Arial" charset="0"/>
                        </a:rPr>
                        <a:t>Pesca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Consumo familiar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Utilización de factores  de rendimiento (en Tm  por hectárea) de mar  biológicamente productivo.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smtClean="0">
                          <a:ln>
                            <a:noFill/>
                          </a:ln>
                          <a:solidFill>
                            <a:srgbClr val="000000"/>
                          </a:solidFill>
                          <a:effectLst/>
                          <a:latin typeface="Arial" charset="0"/>
                          <a:ea typeface="Times New Roman" pitchFamily="18" charset="0"/>
                          <a:cs typeface="Arial" charset="0"/>
                        </a:rPr>
                        <a:t>Energía fósil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Datos de consumo directo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Superficie equivalente de  bosque para la absorción de  CO2.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smtClean="0">
                          <a:ln>
                            <a:noFill/>
                          </a:ln>
                          <a:solidFill>
                            <a:srgbClr val="000000"/>
                          </a:solidFill>
                          <a:effectLst/>
                          <a:latin typeface="Arial" charset="0"/>
                          <a:ea typeface="Times New Roman" pitchFamily="18" charset="0"/>
                          <a:cs typeface="Arial" charset="0"/>
                        </a:rPr>
                        <a:t>Energía nuclear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Datos de consumo directo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Superficie para su  sustitución mediante combustibles fósiles.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smtClean="0">
                          <a:ln>
                            <a:noFill/>
                          </a:ln>
                          <a:solidFill>
                            <a:srgbClr val="000000"/>
                          </a:solidFill>
                          <a:effectLst/>
                          <a:latin typeface="Arial" charset="0"/>
                          <a:ea typeface="Times New Roman" pitchFamily="18" charset="0"/>
                          <a:cs typeface="Arial" charset="0"/>
                        </a:rPr>
                        <a:t>Energía eléctrica importada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Estructura de generación del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sistema eléctrico español.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Estimación de las fuentes  primarias utilizadas en la  generación de la energía  eléctrica importada,  incluyendo los factores de  rendimiento de las centrales.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smtClean="0">
                          <a:ln>
                            <a:noFill/>
                          </a:ln>
                          <a:solidFill>
                            <a:srgbClr val="000000"/>
                          </a:solidFill>
                          <a:effectLst/>
                          <a:latin typeface="Arial" charset="0"/>
                          <a:ea typeface="Times New Roman" pitchFamily="18" charset="0"/>
                          <a:cs typeface="Arial" charset="0"/>
                        </a:rPr>
                        <a:t>Energías renovables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Datos de consumo directo.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Dependiente de la  tecnología concreta.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smtClean="0">
                          <a:ln>
                            <a:noFill/>
                          </a:ln>
                          <a:solidFill>
                            <a:srgbClr val="000000"/>
                          </a:solidFill>
                          <a:effectLst/>
                          <a:latin typeface="Arial" charset="0"/>
                          <a:ea typeface="Times New Roman" pitchFamily="18" charset="0"/>
                          <a:cs typeface="Arial" charset="0"/>
                        </a:rPr>
                        <a:t>Territorio ocupado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Coberturas de satélite.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ea typeface="Times New Roman" pitchFamily="18" charset="0"/>
                          <a:cs typeface="Arial" charset="0"/>
                        </a:rPr>
                        <a:t>Cálculo directo con las  coberturas de satélite. </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79" name="Rectangle 139"/>
          <p:cNvSpPr>
            <a:spLocks noChangeArrowheads="1"/>
          </p:cNvSpPr>
          <p:nvPr/>
        </p:nvSpPr>
        <p:spPr bwMode="auto">
          <a:xfrm>
            <a:off x="4572000" y="0"/>
            <a:ext cx="4151313" cy="701675"/>
          </a:xfrm>
          <a:prstGeom prst="rect">
            <a:avLst/>
          </a:prstGeom>
          <a:noFill/>
          <a:ln w="9525">
            <a:noFill/>
            <a:miter lim="800000"/>
            <a:headEnd/>
            <a:tailEnd/>
          </a:ln>
        </p:spPr>
        <p:txBody>
          <a:bodyPr wrap="none">
            <a:spAutoFit/>
          </a:bodyPr>
          <a:lstStyle/>
          <a:p>
            <a:r>
              <a:rPr lang="es-ES" sz="4000" b="1">
                <a:solidFill>
                  <a:srgbClr val="000000"/>
                </a:solidFill>
              </a:rPr>
              <a:t>consumo aparente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330" name="Picture 2"/>
          <p:cNvPicPr>
            <a:picLocks noChangeAspect="1" noChangeArrowheads="1"/>
          </p:cNvPicPr>
          <p:nvPr/>
        </p:nvPicPr>
        <p:blipFill>
          <a:blip r:embed="rId2" cstate="print"/>
          <a:srcRect/>
          <a:stretch>
            <a:fillRect/>
          </a:stretch>
        </p:blipFill>
        <p:spPr bwMode="auto">
          <a:xfrm>
            <a:off x="3079750" y="869950"/>
            <a:ext cx="2984500" cy="51181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s-ES" b="1" i="1" smtClean="0"/>
              <a:t>Cálculo del territorio ocupado</a:t>
            </a:r>
          </a:p>
        </p:txBody>
      </p:sp>
      <p:sp>
        <p:nvSpPr>
          <p:cNvPr id="36867" name="Rectangle 3"/>
          <p:cNvSpPr>
            <a:spLocks noGrp="1" noChangeArrowheads="1"/>
          </p:cNvSpPr>
          <p:nvPr>
            <p:ph type="body" idx="1"/>
          </p:nvPr>
        </p:nvSpPr>
        <p:spPr/>
        <p:txBody>
          <a:bodyPr/>
          <a:lstStyle/>
          <a:p>
            <a:pPr eaLnBrk="1" hangingPunct="1">
              <a:lnSpc>
                <a:spcPct val="80000"/>
              </a:lnSpc>
            </a:pPr>
            <a:endParaRPr lang="es-ES" sz="1800" smtClean="0"/>
          </a:p>
          <a:p>
            <a:pPr eaLnBrk="1" hangingPunct="1">
              <a:lnSpc>
                <a:spcPct val="80000"/>
              </a:lnSpc>
            </a:pPr>
            <a:r>
              <a:rPr lang="es-ES" sz="1800" smtClean="0"/>
              <a:t>El resultado en superficie productiva o huella ecológica parcial que se obtiene es dividido por la población que se está considerando, con lo que se logran valores de consumo de superficie productiva por habitante. O lo que es lo mismo:</a:t>
            </a:r>
            <a:endParaRPr lang="es-ES" sz="1800" b="1" smtClean="0"/>
          </a:p>
          <a:p>
            <a:pPr eaLnBrk="1" hangingPunct="1">
              <a:lnSpc>
                <a:spcPct val="80000"/>
              </a:lnSpc>
            </a:pPr>
            <a:r>
              <a:rPr lang="es-ES" sz="1800" b="1" smtClean="0"/>
              <a:t>aai = AAi / N</a:t>
            </a:r>
            <a:endParaRPr lang="es-ES" sz="1800" smtClean="0"/>
          </a:p>
          <a:p>
            <a:pPr eaLnBrk="1" hangingPunct="1">
              <a:lnSpc>
                <a:spcPct val="80000"/>
              </a:lnSpc>
            </a:pPr>
            <a:r>
              <a:rPr lang="es-ES" sz="1800" smtClean="0"/>
              <a:t>De donde:</a:t>
            </a:r>
          </a:p>
          <a:p>
            <a:pPr eaLnBrk="1" hangingPunct="1">
              <a:lnSpc>
                <a:spcPct val="80000"/>
              </a:lnSpc>
            </a:pPr>
            <a:r>
              <a:rPr lang="es-ES" sz="1800" smtClean="0"/>
              <a:t>AA: es el área apropiada para la producción en cada categoría (hectáreas).</a:t>
            </a:r>
          </a:p>
          <a:p>
            <a:pPr eaLnBrk="1" hangingPunct="1">
              <a:lnSpc>
                <a:spcPct val="80000"/>
              </a:lnSpc>
            </a:pPr>
            <a:r>
              <a:rPr lang="es-ES" sz="1800" smtClean="0"/>
              <a:t>aa: es el área apropiada para la producción de cada categoría por habitante (ha/hab).</a:t>
            </a:r>
          </a:p>
          <a:p>
            <a:pPr eaLnBrk="1" hangingPunct="1">
              <a:lnSpc>
                <a:spcPct val="80000"/>
              </a:lnSpc>
            </a:pPr>
            <a:r>
              <a:rPr lang="es-ES" sz="1800" smtClean="0"/>
              <a:t>N: es el tamaño poblacional.</a:t>
            </a:r>
          </a:p>
          <a:p>
            <a:pPr eaLnBrk="1" hangingPunct="1">
              <a:lnSpc>
                <a:spcPct val="80000"/>
              </a:lnSpc>
            </a:pPr>
            <a:r>
              <a:rPr lang="es-ES" sz="1800" smtClean="0"/>
              <a:t>Tras aplicar los correspondientes </a:t>
            </a:r>
            <a:r>
              <a:rPr lang="es-ES" sz="1800" i="1" smtClean="0"/>
              <a:t>factores de equivalencia</a:t>
            </a:r>
            <a:r>
              <a:rPr lang="es-ES" sz="1800" smtClean="0"/>
              <a:t> pueden sumarse todos estos valores, con lo que se obtiene la huella ecológica total por habitante o, simplemente, la huella ecológica, pues éste es el indicador que se desea calcular:</a:t>
            </a:r>
            <a:endParaRPr lang="es-ES" sz="1800" b="1" smtClean="0"/>
          </a:p>
          <a:p>
            <a:pPr eaLnBrk="1" hangingPunct="1">
              <a:lnSpc>
                <a:spcPct val="80000"/>
              </a:lnSpc>
            </a:pPr>
            <a:r>
              <a:rPr lang="es-ES" sz="1800" b="1" smtClean="0"/>
              <a:t>HEN = </a:t>
            </a:r>
            <a:r>
              <a:rPr lang="es-ES" sz="1800" smtClean="0"/>
              <a:t>Σ </a:t>
            </a:r>
            <a:r>
              <a:rPr lang="es-ES" sz="1800" b="1" smtClean="0"/>
              <a:t>aai</a:t>
            </a:r>
            <a:r>
              <a:rPr lang="es-ES" sz="1800" smtClean="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s-ES" sz="4000" b="1" u="sng" smtClean="0"/>
              <a:t>Territorio productivo disponible</a:t>
            </a:r>
          </a:p>
        </p:txBody>
      </p:sp>
      <p:sp>
        <p:nvSpPr>
          <p:cNvPr id="37891" name="Rectangle 3"/>
          <p:cNvSpPr>
            <a:spLocks noGrp="1" noChangeArrowheads="1"/>
          </p:cNvSpPr>
          <p:nvPr>
            <p:ph type="body" idx="1"/>
          </p:nvPr>
        </p:nvSpPr>
        <p:spPr/>
        <p:txBody>
          <a:bodyPr/>
          <a:lstStyle/>
          <a:p>
            <a:pPr eaLnBrk="1" hangingPunct="1">
              <a:lnSpc>
                <a:spcPct val="80000"/>
              </a:lnSpc>
            </a:pPr>
            <a:r>
              <a:rPr lang="es-ES" sz="1800" b="1" u="sng" smtClean="0"/>
              <a:t>b-2. Cálculo de la biocapacidad (territorio productivo disponible)</a:t>
            </a:r>
            <a:endParaRPr lang="es-ES" sz="1800" smtClean="0"/>
          </a:p>
          <a:p>
            <a:pPr eaLnBrk="1" hangingPunct="1">
              <a:lnSpc>
                <a:spcPct val="80000"/>
              </a:lnSpc>
            </a:pPr>
            <a:r>
              <a:rPr lang="es-ES" sz="1800" smtClean="0"/>
              <a:t>El cálculo de la Huella Ecológica carecería de valor en sí mismo si el resultado obtenido no se comparara con la cantidad de territorio productivo disponible, pues éste es el valor del límite ecológico cuyo consumo no se desea sobrepasar en un horizonte de sostenibilidad.</a:t>
            </a:r>
          </a:p>
          <a:p>
            <a:pPr eaLnBrk="1" hangingPunct="1">
              <a:lnSpc>
                <a:spcPct val="80000"/>
              </a:lnSpc>
            </a:pPr>
            <a:r>
              <a:rPr lang="es-ES" sz="1800" smtClean="0"/>
              <a:t>Para calcular la Biocapacidad de un territorio en unidades globales se ha de multiplicar los </a:t>
            </a:r>
            <a:r>
              <a:rPr lang="es-ES" sz="1800" i="1" smtClean="0"/>
              <a:t>factores de productividad</a:t>
            </a:r>
            <a:r>
              <a:rPr lang="es-ES" sz="1800" smtClean="0"/>
              <a:t> local por los </a:t>
            </a:r>
            <a:r>
              <a:rPr lang="es-ES" sz="1800" i="1" smtClean="0"/>
              <a:t>factores de equivalencia</a:t>
            </a:r>
            <a:r>
              <a:rPr lang="es-ES" sz="1800" smtClean="0"/>
              <a:t> globales para expresar aquellos en términos de productividad global. Los factores de productividad local se calculan para los usos agrícola, forestal y ganadero. La biocapacidad para la tierra construida es la misma de la tierra agrícola, debido a que la mayoría de las ciudades y las infraestructuras suelen estar construidas sobre tierras productivas.</a:t>
            </a:r>
            <a:endParaRPr lang="es-ES" sz="1800" b="1" smtClean="0"/>
          </a:p>
          <a:p>
            <a:pPr eaLnBrk="1" hangingPunct="1">
              <a:lnSpc>
                <a:spcPct val="80000"/>
              </a:lnSpc>
            </a:pPr>
            <a:r>
              <a:rPr lang="es-ES" sz="1800" b="1" smtClean="0"/>
              <a:t>Comparación entre la Huella Ecológica y la Biocapacidad</a:t>
            </a:r>
          </a:p>
          <a:p>
            <a:pPr eaLnBrk="1" hangingPunct="1">
              <a:lnSpc>
                <a:spcPct val="80000"/>
              </a:lnSpc>
            </a:pPr>
            <a:r>
              <a:rPr lang="es-ES" sz="1800" smtClean="0"/>
              <a:t>Huella Ecológica</a:t>
            </a:r>
            <a:r>
              <a:rPr lang="es-ES" sz="1800" b="1" smtClean="0"/>
              <a:t>&gt;</a:t>
            </a:r>
            <a:r>
              <a:rPr lang="es-ES" sz="1800" smtClean="0"/>
              <a:t>Biocapacidad</a:t>
            </a:r>
            <a:r>
              <a:rPr lang="es-ES" sz="1800" b="1" smtClean="0"/>
              <a:t>La región presenta un déficit ecológico</a:t>
            </a:r>
          </a:p>
          <a:p>
            <a:pPr eaLnBrk="1" hangingPunct="1">
              <a:lnSpc>
                <a:spcPct val="80000"/>
              </a:lnSpc>
            </a:pPr>
            <a:r>
              <a:rPr lang="es-ES" sz="1800" smtClean="0"/>
              <a:t>Huella Ecológica</a:t>
            </a:r>
            <a:r>
              <a:rPr lang="es-ES" sz="1800" b="1" smtClean="0"/>
              <a:t>≤</a:t>
            </a:r>
            <a:r>
              <a:rPr lang="es-ES" sz="1800" smtClean="0"/>
              <a:t>Biocapacidad</a:t>
            </a:r>
            <a:r>
              <a:rPr lang="es-ES" sz="1800" b="1" smtClean="0"/>
              <a:t>La región es autosuficiente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71600" y="0"/>
            <a:ext cx="7772400" cy="381000"/>
          </a:xfrm>
        </p:spPr>
        <p:txBody>
          <a:bodyPr/>
          <a:lstStyle/>
          <a:p>
            <a:pPr algn="r" eaLnBrk="1" hangingPunct="1"/>
            <a:r>
              <a:rPr lang="es-ES" smtClean="0">
                <a:solidFill>
                  <a:srgbClr val="FF3300"/>
                </a:solidFill>
              </a:rPr>
              <a:t>Emisiones CO2</a:t>
            </a:r>
          </a:p>
        </p:txBody>
      </p:sp>
      <p:sp>
        <p:nvSpPr>
          <p:cNvPr id="38915" name="Rectangle 4"/>
          <p:cNvSpPr>
            <a:spLocks noChangeArrowheads="1"/>
          </p:cNvSpPr>
          <p:nvPr/>
        </p:nvSpPr>
        <p:spPr bwMode="auto">
          <a:xfrm>
            <a:off x="0" y="5181600"/>
            <a:ext cx="8915400" cy="1187450"/>
          </a:xfrm>
          <a:prstGeom prst="rect">
            <a:avLst/>
          </a:prstGeom>
          <a:noFill/>
          <a:ln w="9525">
            <a:noFill/>
            <a:miter lim="800000"/>
            <a:headEnd/>
            <a:tailEnd/>
          </a:ln>
        </p:spPr>
        <p:txBody>
          <a:bodyPr>
            <a:spAutoFit/>
          </a:bodyPr>
          <a:lstStyle/>
          <a:p>
            <a:pPr algn="just">
              <a:spcBef>
                <a:spcPct val="50000"/>
              </a:spcBef>
            </a:pPr>
            <a:r>
              <a:rPr lang="es-ES">
                <a:latin typeface="Arial" charset="0"/>
              </a:rPr>
              <a:t>Según un escenario IPCC de bajas emisiones, las emisiones globales de carbono aumentarán hasta 11.700 millones de toneladas en el 2050, un aumento del 780% desde el 2000.</a:t>
            </a:r>
          </a:p>
        </p:txBody>
      </p:sp>
      <p:pic>
        <p:nvPicPr>
          <p:cNvPr id="38916" name="Picture 5"/>
          <p:cNvPicPr>
            <a:picLocks noChangeAspect="1" noChangeArrowheads="1"/>
          </p:cNvPicPr>
          <p:nvPr/>
        </p:nvPicPr>
        <p:blipFill>
          <a:blip r:embed="rId3" cstate="print"/>
          <a:srcRect/>
          <a:stretch>
            <a:fillRect/>
          </a:stretch>
        </p:blipFill>
        <p:spPr bwMode="auto">
          <a:xfrm>
            <a:off x="609600" y="533400"/>
            <a:ext cx="7543800" cy="407193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s-ES" smtClean="0">
                <a:solidFill>
                  <a:srgbClr val="FF3300"/>
                </a:solidFill>
              </a:rPr>
              <a:t>Evolución HEhumanidad</a:t>
            </a:r>
          </a:p>
        </p:txBody>
      </p:sp>
      <p:pic>
        <p:nvPicPr>
          <p:cNvPr id="39939" name="Picture 4"/>
          <p:cNvPicPr>
            <a:picLocks noChangeAspect="1" noChangeArrowheads="1"/>
          </p:cNvPicPr>
          <p:nvPr/>
        </p:nvPicPr>
        <p:blipFill>
          <a:blip r:embed="rId3" cstate="print"/>
          <a:srcRect/>
          <a:stretch>
            <a:fillRect/>
          </a:stretch>
        </p:blipFill>
        <p:spPr bwMode="auto">
          <a:xfrm>
            <a:off x="1600200" y="2047875"/>
            <a:ext cx="6781800" cy="40290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0" y="2090738"/>
            <a:ext cx="9144000" cy="4767262"/>
          </a:xfrm>
          <a:prstGeom prst="rect">
            <a:avLst/>
          </a:prstGeom>
          <a:noFill/>
          <a:ln w="9525">
            <a:noFill/>
            <a:miter lim="800000"/>
            <a:headEnd/>
            <a:tailEnd/>
          </a:ln>
        </p:spPr>
      </p:pic>
      <p:sp>
        <p:nvSpPr>
          <p:cNvPr id="41987" name="Rectangle 3"/>
          <p:cNvSpPr>
            <a:spLocks noGrp="1" noChangeArrowheads="1"/>
          </p:cNvSpPr>
          <p:nvPr>
            <p:ph type="title" idx="4294967295"/>
          </p:nvPr>
        </p:nvSpPr>
        <p:spPr/>
        <p:txBody>
          <a:bodyPr/>
          <a:lstStyle/>
          <a:p>
            <a:pPr eaLnBrk="1" hangingPunct="1"/>
            <a:r>
              <a:rPr lang="es-ES" sz="4000" b="1" smtClean="0"/>
              <a:t>Distribución regional de la huella ecológica generada por el sector energético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eaLnBrk="1" hangingPunct="1"/>
            <a:r>
              <a:rPr lang="es-ES" smtClean="0">
                <a:solidFill>
                  <a:srgbClr val="FF3300"/>
                </a:solidFill>
              </a:rPr>
              <a:t>Extracciones agua </a:t>
            </a:r>
          </a:p>
        </p:txBody>
      </p:sp>
      <p:pic>
        <p:nvPicPr>
          <p:cNvPr id="43011" name="Picture 4"/>
          <p:cNvPicPr>
            <a:picLocks noChangeAspect="1" noChangeArrowheads="1"/>
          </p:cNvPicPr>
          <p:nvPr/>
        </p:nvPicPr>
        <p:blipFill>
          <a:blip r:embed="rId3" cstate="print"/>
          <a:srcRect/>
          <a:stretch>
            <a:fillRect/>
          </a:stretch>
        </p:blipFill>
        <p:spPr bwMode="auto">
          <a:xfrm>
            <a:off x="0" y="1573213"/>
            <a:ext cx="9144000" cy="4386262"/>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371600" y="0"/>
            <a:ext cx="7772400" cy="1143000"/>
          </a:xfrm>
        </p:spPr>
        <p:txBody>
          <a:bodyPr/>
          <a:lstStyle/>
          <a:p>
            <a:pPr algn="r" eaLnBrk="1" hangingPunct="1"/>
            <a:r>
              <a:rPr lang="es-ES" smtClean="0">
                <a:solidFill>
                  <a:srgbClr val="FF3300"/>
                </a:solidFill>
              </a:rPr>
              <a:t>Extracciones regional</a:t>
            </a:r>
          </a:p>
        </p:txBody>
      </p:sp>
      <p:pic>
        <p:nvPicPr>
          <p:cNvPr id="44035" name="Picture 4"/>
          <p:cNvPicPr>
            <a:picLocks noChangeAspect="1" noChangeArrowheads="1"/>
          </p:cNvPicPr>
          <p:nvPr/>
        </p:nvPicPr>
        <p:blipFill>
          <a:blip r:embed="rId3" cstate="print"/>
          <a:srcRect/>
          <a:stretch>
            <a:fillRect/>
          </a:stretch>
        </p:blipFill>
        <p:spPr bwMode="auto">
          <a:xfrm>
            <a:off x="352425" y="1295400"/>
            <a:ext cx="8791575" cy="50292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71600" y="0"/>
            <a:ext cx="7772400" cy="1143000"/>
          </a:xfrm>
        </p:spPr>
        <p:txBody>
          <a:bodyPr/>
          <a:lstStyle/>
          <a:p>
            <a:pPr eaLnBrk="1" hangingPunct="1"/>
            <a:r>
              <a:rPr lang="es-ES" smtClean="0">
                <a:solidFill>
                  <a:srgbClr val="FF3300"/>
                </a:solidFill>
              </a:rPr>
              <a:t>Heprimaria</a:t>
            </a:r>
          </a:p>
        </p:txBody>
      </p:sp>
      <p:pic>
        <p:nvPicPr>
          <p:cNvPr id="45059" name="Picture 3"/>
          <p:cNvPicPr>
            <a:picLocks noGrp="1" noChangeAspect="1" noChangeArrowheads="1"/>
          </p:cNvPicPr>
          <p:nvPr>
            <p:ph type="body" idx="1"/>
          </p:nvPr>
        </p:nvPicPr>
        <p:blipFill>
          <a:blip r:embed="rId3" cstate="print"/>
          <a:srcRect/>
          <a:stretch>
            <a:fillRect/>
          </a:stretch>
        </p:blipFill>
        <p:spPr>
          <a:xfrm>
            <a:off x="685800" y="1524000"/>
            <a:ext cx="8153400" cy="479425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71600" y="0"/>
            <a:ext cx="7772400" cy="1143000"/>
          </a:xfrm>
        </p:spPr>
        <p:txBody>
          <a:bodyPr/>
          <a:lstStyle/>
          <a:p>
            <a:pPr algn="r" eaLnBrk="1" hangingPunct="1"/>
            <a:r>
              <a:rPr lang="es-ES" smtClean="0">
                <a:solidFill>
                  <a:srgbClr val="FF3300"/>
                </a:solidFill>
              </a:rPr>
              <a:t>Opciones de futuro</a:t>
            </a:r>
          </a:p>
        </p:txBody>
      </p:sp>
      <p:pic>
        <p:nvPicPr>
          <p:cNvPr id="46083" name="Picture 3"/>
          <p:cNvPicPr>
            <a:picLocks noGrp="1" noChangeAspect="1" noChangeArrowheads="1"/>
          </p:cNvPicPr>
          <p:nvPr>
            <p:ph type="body" idx="1"/>
          </p:nvPr>
        </p:nvPicPr>
        <p:blipFill>
          <a:blip r:embed="rId3" cstate="print"/>
          <a:srcRect/>
          <a:stretch>
            <a:fillRect/>
          </a:stretch>
        </p:blipFill>
        <p:spPr>
          <a:xfrm>
            <a:off x="685800" y="1066800"/>
            <a:ext cx="7772400" cy="4495800"/>
          </a:xfrm>
        </p:spPr>
      </p:pic>
      <p:sp>
        <p:nvSpPr>
          <p:cNvPr id="46084" name="Rectangle 4"/>
          <p:cNvSpPr>
            <a:spLocks noChangeArrowheads="1"/>
          </p:cNvSpPr>
          <p:nvPr/>
        </p:nvSpPr>
        <p:spPr bwMode="auto">
          <a:xfrm>
            <a:off x="0" y="5851525"/>
            <a:ext cx="9144000" cy="1006475"/>
          </a:xfrm>
          <a:prstGeom prst="rect">
            <a:avLst/>
          </a:prstGeom>
          <a:noFill/>
          <a:ln w="9525">
            <a:noFill/>
            <a:miter lim="800000"/>
            <a:headEnd/>
            <a:tailEnd/>
          </a:ln>
        </p:spPr>
        <p:txBody>
          <a:bodyPr>
            <a:spAutoFit/>
          </a:bodyPr>
          <a:lstStyle/>
          <a:p>
            <a:pPr algn="just">
              <a:spcBef>
                <a:spcPct val="50000"/>
              </a:spcBef>
            </a:pPr>
            <a:r>
              <a:rPr lang="es-ES" sz="2000">
                <a:latin typeface="Arial" charset="0"/>
              </a:rPr>
              <a:t>Cuatro posibles vías hacia el futuro: un escenario de “crecimiento lento”, basado en las proyecciones conservadoras de las agencias internacionales, y </a:t>
            </a:r>
            <a:r>
              <a:rPr lang="es-ES" sz="2000" b="1">
                <a:solidFill>
                  <a:schemeClr val="accent2"/>
                </a:solidFill>
                <a:latin typeface="Arial" charset="0"/>
              </a:rPr>
              <a:t>tres enfoques de la vida dentro de la biocapacidad del planeta</a:t>
            </a:r>
            <a:r>
              <a:rPr lang="es-ES" sz="2000">
                <a:latin typeface="Arial" charset="0"/>
              </a:rPr>
              <a:t>.</a:t>
            </a:r>
          </a:p>
        </p:txBody>
      </p:sp>
      <p:sp>
        <p:nvSpPr>
          <p:cNvPr id="46085" name="Oval 5"/>
          <p:cNvSpPr>
            <a:spLocks noChangeArrowheads="1"/>
          </p:cNvSpPr>
          <p:nvPr/>
        </p:nvSpPr>
        <p:spPr bwMode="auto">
          <a:xfrm>
            <a:off x="539750" y="2060575"/>
            <a:ext cx="863600" cy="2376488"/>
          </a:xfrm>
          <a:prstGeom prst="ellipse">
            <a:avLst/>
          </a:prstGeom>
          <a:solidFill>
            <a:srgbClr val="CCFFCC">
              <a:alpha val="18039"/>
            </a:srgbClr>
          </a:solidFill>
          <a:ln w="9525">
            <a:solidFill>
              <a:schemeClr val="tx1"/>
            </a:solidFill>
            <a:round/>
            <a:headEnd/>
            <a:tailEnd/>
          </a:ln>
        </p:spPr>
        <p:txBody>
          <a:bodyPr wrap="none" anchor="ctr"/>
          <a:lstStyle/>
          <a:p>
            <a:endParaRPr lang="es-ES"/>
          </a:p>
        </p:txBody>
      </p:sp>
      <p:sp>
        <p:nvSpPr>
          <p:cNvPr id="46086" name="Text Box 6"/>
          <p:cNvSpPr txBox="1">
            <a:spLocks noChangeArrowheads="1"/>
          </p:cNvSpPr>
          <p:nvPr/>
        </p:nvSpPr>
        <p:spPr bwMode="auto">
          <a:xfrm>
            <a:off x="395288" y="404813"/>
            <a:ext cx="3167062" cy="457200"/>
          </a:xfrm>
          <a:prstGeom prst="rect">
            <a:avLst/>
          </a:prstGeom>
          <a:noFill/>
          <a:ln w="9525">
            <a:noFill/>
            <a:miter lim="800000"/>
            <a:headEnd/>
            <a:tailEnd/>
          </a:ln>
        </p:spPr>
        <p:txBody>
          <a:bodyPr>
            <a:spAutoFit/>
          </a:bodyPr>
          <a:lstStyle/>
          <a:p>
            <a:pPr>
              <a:spcBef>
                <a:spcPct val="50000"/>
              </a:spcBef>
            </a:pPr>
            <a:r>
              <a:rPr lang="es-ES"/>
              <a:t>Número de planetas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7772400" cy="609600"/>
          </a:xfrm>
        </p:spPr>
        <p:txBody>
          <a:bodyPr/>
          <a:lstStyle/>
          <a:p>
            <a:pPr algn="l" eaLnBrk="1" hangingPunct="1"/>
            <a:r>
              <a:rPr lang="es-ES" smtClean="0">
                <a:solidFill>
                  <a:srgbClr val="FF3300"/>
                </a:solidFill>
              </a:rPr>
              <a:t>Proyecciones FAO</a:t>
            </a:r>
          </a:p>
        </p:txBody>
      </p:sp>
      <p:pic>
        <p:nvPicPr>
          <p:cNvPr id="47107" name="Picture 4"/>
          <p:cNvPicPr>
            <a:picLocks noChangeAspect="1" noChangeArrowheads="1"/>
          </p:cNvPicPr>
          <p:nvPr/>
        </p:nvPicPr>
        <p:blipFill>
          <a:blip r:embed="rId3" cstate="print"/>
          <a:srcRect/>
          <a:stretch>
            <a:fillRect/>
          </a:stretch>
        </p:blipFill>
        <p:spPr bwMode="auto">
          <a:xfrm>
            <a:off x="2667000" y="762000"/>
            <a:ext cx="6181725" cy="3952875"/>
          </a:xfrm>
          <a:prstGeom prst="rect">
            <a:avLst/>
          </a:prstGeom>
          <a:noFill/>
          <a:ln w="9525">
            <a:noFill/>
            <a:miter lim="800000"/>
            <a:headEnd/>
            <a:tailEnd/>
          </a:ln>
        </p:spPr>
      </p:pic>
      <p:sp>
        <p:nvSpPr>
          <p:cNvPr id="47108" name="Rectangle 5"/>
          <p:cNvSpPr>
            <a:spLocks noChangeArrowheads="1"/>
          </p:cNvSpPr>
          <p:nvPr/>
        </p:nvSpPr>
        <p:spPr bwMode="auto">
          <a:xfrm>
            <a:off x="0" y="4800600"/>
            <a:ext cx="8839200" cy="1311275"/>
          </a:xfrm>
          <a:prstGeom prst="rect">
            <a:avLst/>
          </a:prstGeom>
          <a:noFill/>
          <a:ln w="9525">
            <a:noFill/>
            <a:miter lim="800000"/>
            <a:headEnd/>
            <a:tailEnd/>
          </a:ln>
        </p:spPr>
        <p:txBody>
          <a:bodyPr>
            <a:spAutoFit/>
          </a:bodyPr>
          <a:lstStyle/>
          <a:p>
            <a:pPr algn="just">
              <a:spcBef>
                <a:spcPct val="50000"/>
              </a:spcBef>
            </a:pPr>
            <a:r>
              <a:rPr lang="es-ES" sz="2000">
                <a:latin typeface="Arial" charset="0"/>
              </a:rPr>
              <a:t>Las proyecciones de la FAO muestran un aumento del 104% del consumo de carne, pescado y marisco entre el 2000 y el 2050, mientras que se espera que el consumo de cereales aumente un 71% y el consumo total de productos forestales en un 87%.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7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4495800"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550229" y="612844"/>
            <a:ext cx="4572000" cy="5632311"/>
          </a:xfrm>
          <a:prstGeom prst="rect">
            <a:avLst/>
          </a:prstGeom>
          <a:solidFill>
            <a:srgbClr val="66FF33"/>
          </a:solidFill>
        </p:spPr>
        <p:txBody>
          <a:bodyPr>
            <a:spAutoFit/>
          </a:bodyPr>
          <a:lstStyle/>
          <a:p>
            <a:pPr algn="just"/>
            <a:r>
              <a:rPr lang="es-ES" cap="all" dirty="0"/>
              <a:t>VIVIMOS EN 1 PLANETA, PERO CONSUMIMOS 1 Y MEDIO</a:t>
            </a:r>
          </a:p>
          <a:p>
            <a:pPr algn="just"/>
            <a:r>
              <a:rPr lang="es-ES" dirty="0"/>
              <a:t>Actualmente, la </a:t>
            </a:r>
            <a:r>
              <a:rPr lang="es-ES" b="1" dirty="0"/>
              <a:t>demanda de la humanidad excede en cerca de un 50% la capacidad regeneradora del planeta</a:t>
            </a:r>
            <a:r>
              <a:rPr lang="es-ES" dirty="0"/>
              <a:t>, por lo que estamos destruyendo el capital natural en lugar de utilizar tan sólo los intereses, que sería lo sostenible.</a:t>
            </a:r>
            <a:br>
              <a:rPr lang="es-ES" dirty="0"/>
            </a:br>
            <a:r>
              <a:rPr lang="es-ES" dirty="0"/>
              <a:t/>
            </a:r>
            <a:br>
              <a:rPr lang="es-ES" dirty="0"/>
            </a:br>
            <a:r>
              <a:rPr lang="es-ES" dirty="0"/>
              <a:t>La Huella Ecológica de la Humanidad es la medida del</a:t>
            </a:r>
            <a:r>
              <a:rPr lang="es-ES" b="1" dirty="0"/>
              <a:t> deterioro que las actividades humanas producen en los sistemas naturales</a:t>
            </a:r>
            <a:r>
              <a:rPr lang="es-ES" dirty="0"/>
              <a:t>, representada por </a:t>
            </a:r>
            <a:r>
              <a:rPr lang="es-ES" dirty="0" err="1"/>
              <a:t>la</a:t>
            </a:r>
            <a:r>
              <a:rPr lang="es-ES" b="1" dirty="0" err="1"/>
              <a:t>superficie</a:t>
            </a:r>
            <a:r>
              <a:rPr lang="es-ES" b="1" dirty="0"/>
              <a:t> de ecosistemas que dichas actividades necesitan para producir los recursos y absorber los impactos que generamos.</a:t>
            </a:r>
            <a:r>
              <a:rPr lang="es-ES" dirty="0"/>
              <a:t/>
            </a:r>
            <a:br>
              <a:rPr lang="es-ES" dirty="0"/>
            </a:br>
            <a:endParaRPr lang="es-ES" dirty="0"/>
          </a:p>
        </p:txBody>
      </p:sp>
    </p:spTree>
    <p:extLst>
      <p:ext uri="{BB962C8B-B14F-4D97-AF65-F5344CB8AC3E}">
        <p14:creationId xmlns="" xmlns:p14="http://schemas.microsoft.com/office/powerpoint/2010/main" val="24831902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71600" y="0"/>
            <a:ext cx="7772400" cy="1143000"/>
          </a:xfrm>
        </p:spPr>
        <p:txBody>
          <a:bodyPr/>
          <a:lstStyle/>
          <a:p>
            <a:pPr algn="r" eaLnBrk="1" hangingPunct="1"/>
            <a:r>
              <a:rPr lang="es-ES" smtClean="0">
                <a:solidFill>
                  <a:srgbClr val="FF3300"/>
                </a:solidFill>
              </a:rPr>
              <a:t>Heproyección regionales</a:t>
            </a:r>
          </a:p>
        </p:txBody>
      </p:sp>
      <p:sp>
        <p:nvSpPr>
          <p:cNvPr id="48131" name="Rectangle 4"/>
          <p:cNvSpPr>
            <a:spLocks noChangeArrowheads="1"/>
          </p:cNvSpPr>
          <p:nvPr/>
        </p:nvSpPr>
        <p:spPr bwMode="auto">
          <a:xfrm>
            <a:off x="304800" y="5791200"/>
            <a:ext cx="8534400" cy="1066800"/>
          </a:xfrm>
          <a:prstGeom prst="rect">
            <a:avLst/>
          </a:prstGeom>
          <a:noFill/>
          <a:ln w="9525">
            <a:noFill/>
            <a:miter lim="800000"/>
            <a:headEnd/>
            <a:tailEnd/>
          </a:ln>
        </p:spPr>
        <p:txBody>
          <a:bodyPr>
            <a:spAutoFit/>
          </a:bodyPr>
          <a:lstStyle/>
          <a:p>
            <a:pPr algn="just">
              <a:spcBef>
                <a:spcPct val="50000"/>
              </a:spcBef>
            </a:pPr>
            <a:r>
              <a:rPr lang="es-ES" sz="2000">
                <a:latin typeface="Arial" charset="0"/>
              </a:rPr>
              <a:t>Las Huellas para cada región en 1961, 2001 y 2050 según la vía del </a:t>
            </a:r>
            <a:r>
              <a:rPr lang="es-ES" sz="2000">
                <a:solidFill>
                  <a:srgbClr val="FF0000"/>
                </a:solidFill>
                <a:latin typeface="Arial" charset="0"/>
              </a:rPr>
              <a:t>67%,asumiendo un futuro en el que la huella de cada región sea proporcional a: a) su biocapacidad y b) su población</a:t>
            </a:r>
            <a:r>
              <a:rPr lang="es-ES">
                <a:latin typeface="Arial" charset="0"/>
              </a:rPr>
              <a:t>.</a:t>
            </a:r>
          </a:p>
        </p:txBody>
      </p:sp>
      <p:pic>
        <p:nvPicPr>
          <p:cNvPr id="48132" name="Picture 5"/>
          <p:cNvPicPr>
            <a:picLocks noChangeAspect="1" noChangeArrowheads="1"/>
          </p:cNvPicPr>
          <p:nvPr/>
        </p:nvPicPr>
        <p:blipFill>
          <a:blip r:embed="rId3" cstate="print"/>
          <a:srcRect/>
          <a:stretch>
            <a:fillRect/>
          </a:stretch>
        </p:blipFill>
        <p:spPr bwMode="auto">
          <a:xfrm>
            <a:off x="468313" y="1196975"/>
            <a:ext cx="8153400" cy="428148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457200" y="1447800"/>
            <a:ext cx="8382000" cy="1006475"/>
          </a:xfrm>
          <a:prstGeom prst="rect">
            <a:avLst/>
          </a:prstGeom>
          <a:noFill/>
          <a:ln w="9525">
            <a:noFill/>
            <a:miter lim="800000"/>
            <a:headEnd/>
            <a:tailEnd/>
          </a:ln>
        </p:spPr>
        <p:txBody>
          <a:bodyPr>
            <a:spAutoFit/>
          </a:bodyPr>
          <a:lstStyle/>
          <a:p>
            <a:r>
              <a:rPr lang="es-ES" sz="2000" b="1">
                <a:latin typeface="Garamond" pitchFamily="18" charset="0"/>
                <a:cs typeface="Times New Roman" pitchFamily="18" charset="0"/>
              </a:rPr>
              <a:t>Huella ecol</a:t>
            </a:r>
            <a:r>
              <a:rPr lang="es-ES" sz="2000" b="1">
                <a:cs typeface="Times New Roman" pitchFamily="18" charset="0"/>
              </a:rPr>
              <a:t>ó</a:t>
            </a:r>
            <a:r>
              <a:rPr lang="es-ES" sz="2000" b="1">
                <a:latin typeface="Garamond" pitchFamily="18" charset="0"/>
                <a:cs typeface="Times New Roman" pitchFamily="18" charset="0"/>
              </a:rPr>
              <a:t>gica y biocapacidad por regi</a:t>
            </a:r>
            <a:r>
              <a:rPr lang="es-ES" sz="2000" b="1">
                <a:cs typeface="Times New Roman" pitchFamily="18" charset="0"/>
              </a:rPr>
              <a:t>ó</a:t>
            </a:r>
            <a:r>
              <a:rPr lang="es-ES" sz="2000" b="1">
                <a:latin typeface="Garamond" pitchFamily="18" charset="0"/>
                <a:cs typeface="Times New Roman" pitchFamily="18" charset="0"/>
              </a:rPr>
              <a:t>n 2003.</a:t>
            </a:r>
            <a:r>
              <a:rPr lang="es-ES" sz="2000">
                <a:latin typeface="Garamond" pitchFamily="18" charset="0"/>
                <a:cs typeface="Times New Roman" pitchFamily="18" charset="0"/>
              </a:rPr>
              <a:t> </a:t>
            </a:r>
            <a:endParaRPr lang="es-ES" sz="2000">
              <a:cs typeface="Times New Roman" pitchFamily="18" charset="0"/>
            </a:endParaRPr>
          </a:p>
          <a:p>
            <a:pPr eaLnBrk="0" hangingPunct="0"/>
            <a:r>
              <a:rPr lang="es-ES" sz="2000">
                <a:latin typeface="Garamond" pitchFamily="18" charset="0"/>
                <a:cs typeface="Times New Roman" pitchFamily="18" charset="0"/>
              </a:rPr>
              <a:t>Fuente: WWF (2006): Informe Planeta Vivo</a:t>
            </a:r>
            <a:endParaRPr lang="es-ES" sz="2000">
              <a:cs typeface="Times New Roman" pitchFamily="18" charset="0"/>
            </a:endParaRPr>
          </a:p>
          <a:p>
            <a:pPr eaLnBrk="0" hangingPunct="0"/>
            <a:endParaRPr lang="es-ES" sz="2000">
              <a:cs typeface="Times New Roman" pitchFamily="18" charset="0"/>
            </a:endParaRPr>
          </a:p>
        </p:txBody>
      </p:sp>
      <p:pic>
        <p:nvPicPr>
          <p:cNvPr id="49155" name="Picture 2"/>
          <p:cNvPicPr>
            <a:picLocks noChangeAspect="1" noChangeArrowheads="1"/>
          </p:cNvPicPr>
          <p:nvPr/>
        </p:nvPicPr>
        <p:blipFill>
          <a:blip r:embed="rId3" cstate="print"/>
          <a:srcRect t="9871"/>
          <a:stretch>
            <a:fillRect/>
          </a:stretch>
        </p:blipFill>
        <p:spPr bwMode="auto">
          <a:xfrm>
            <a:off x="0" y="2209800"/>
            <a:ext cx="9144000" cy="4673600"/>
          </a:xfrm>
          <a:prstGeom prst="rect">
            <a:avLst/>
          </a:prstGeom>
          <a:noFill/>
          <a:ln w="9525">
            <a:noFill/>
            <a:miter lim="800000"/>
            <a:headEnd/>
            <a:tailEnd/>
          </a:ln>
        </p:spPr>
      </p:pic>
      <p:sp>
        <p:nvSpPr>
          <p:cNvPr id="49156" name="Rectangle 4"/>
          <p:cNvSpPr>
            <a:spLocks noGrp="1" noChangeArrowheads="1"/>
          </p:cNvSpPr>
          <p:nvPr>
            <p:ph type="title" idx="4294967295"/>
          </p:nvPr>
        </p:nvSpPr>
        <p:spPr/>
        <p:txBody>
          <a:bodyPr/>
          <a:lstStyle/>
          <a:p>
            <a:pPr algn="r" eaLnBrk="1" hangingPunct="1"/>
            <a:r>
              <a:rPr lang="es-ES_tradnl" smtClean="0"/>
              <a:t>Huella y región</a:t>
            </a:r>
            <a:endParaRPr lang="es-E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s-ES" sz="4000" b="1" smtClean="0"/>
              <a:t/>
            </a:r>
            <a:br>
              <a:rPr lang="es-ES" sz="4000" b="1" smtClean="0"/>
            </a:br>
            <a:r>
              <a:rPr lang="es-ES" sz="4000" smtClean="0"/>
              <a:t>Huella ecológica</a:t>
            </a:r>
            <a:br>
              <a:rPr lang="es-ES" sz="4000" smtClean="0"/>
            </a:br>
            <a:r>
              <a:rPr lang="es-ES" sz="4000" smtClean="0"/>
              <a:t>y biocapacidad de España</a:t>
            </a:r>
          </a:p>
        </p:txBody>
      </p:sp>
      <p:sp>
        <p:nvSpPr>
          <p:cNvPr id="52227" name="Rectangle 3"/>
          <p:cNvSpPr>
            <a:spLocks noGrp="1" noChangeArrowheads="1"/>
          </p:cNvSpPr>
          <p:nvPr>
            <p:ph type="body" idx="1"/>
          </p:nvPr>
        </p:nvSpPr>
        <p:spPr>
          <a:xfrm>
            <a:off x="755650" y="2743200"/>
            <a:ext cx="7772400" cy="4114800"/>
          </a:xfrm>
        </p:spPr>
        <p:txBody>
          <a:bodyPr/>
          <a:lstStyle/>
          <a:p>
            <a:pPr algn="just" eaLnBrk="1" hangingPunct="1"/>
            <a:r>
              <a:rPr lang="es-ES" b="1" smtClean="0"/>
              <a:t>Usamos el doble de recursos que los generados por la capacidad productiva de nuestro territorio</a:t>
            </a:r>
          </a:p>
        </p:txBody>
      </p:sp>
      <p:sp>
        <p:nvSpPr>
          <p:cNvPr id="52228" name="Rectangle 4"/>
          <p:cNvSpPr>
            <a:spLocks noChangeArrowheads="1"/>
          </p:cNvSpPr>
          <p:nvPr/>
        </p:nvSpPr>
        <p:spPr bwMode="auto">
          <a:xfrm>
            <a:off x="4789488" y="5013325"/>
            <a:ext cx="4354512" cy="822325"/>
          </a:xfrm>
          <a:prstGeom prst="rect">
            <a:avLst/>
          </a:prstGeom>
          <a:noFill/>
          <a:ln w="9525">
            <a:noFill/>
            <a:miter lim="800000"/>
            <a:headEnd/>
            <a:tailEnd/>
          </a:ln>
        </p:spPr>
        <p:txBody>
          <a:bodyPr wrap="none">
            <a:spAutoFit/>
          </a:bodyPr>
          <a:lstStyle/>
          <a:p>
            <a:r>
              <a:rPr lang="es-ES" b="1"/>
              <a:t>Enrique Hernández Laguna</a:t>
            </a:r>
          </a:p>
          <a:p>
            <a:r>
              <a:rPr lang="es-ES" b="1"/>
              <a:t>El Ecologista, nº 31</a:t>
            </a:r>
            <a:r>
              <a:rPr lang="es-ES"/>
              <a:t>, verano 2002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s-ES" smtClean="0"/>
          </a:p>
        </p:txBody>
      </p:sp>
      <p:pic>
        <p:nvPicPr>
          <p:cNvPr id="53251" name="Picture 4"/>
          <p:cNvPicPr>
            <a:picLocks noGrp="1" noChangeAspect="1" noChangeArrowheads="1"/>
          </p:cNvPicPr>
          <p:nvPr>
            <p:ph type="body" idx="1"/>
          </p:nvPr>
        </p:nvPicPr>
        <p:blipFill>
          <a:blip r:embed="rId3" cstate="print"/>
          <a:srcRect/>
          <a:stretch>
            <a:fillRect/>
          </a:stretch>
        </p:blipFill>
        <p:spPr>
          <a:xfrm>
            <a:off x="611188" y="80963"/>
            <a:ext cx="8532812" cy="6638925"/>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71600" y="0"/>
            <a:ext cx="7772400" cy="1143000"/>
          </a:xfrm>
        </p:spPr>
        <p:txBody>
          <a:bodyPr/>
          <a:lstStyle/>
          <a:p>
            <a:pPr algn="r" eaLnBrk="1" hangingPunct="1"/>
            <a:r>
              <a:rPr lang="es-ES" smtClean="0"/>
              <a:t>He. España</a:t>
            </a:r>
          </a:p>
        </p:txBody>
      </p:sp>
      <p:pic>
        <p:nvPicPr>
          <p:cNvPr id="54275" name="Picture 4"/>
          <p:cNvPicPr>
            <a:picLocks noGrp="1" noChangeAspect="1" noChangeArrowheads="1"/>
          </p:cNvPicPr>
          <p:nvPr>
            <p:ph type="body" idx="1"/>
          </p:nvPr>
        </p:nvPicPr>
        <p:blipFill>
          <a:blip r:embed="rId3" cstate="print"/>
          <a:srcRect/>
          <a:stretch>
            <a:fillRect/>
          </a:stretch>
        </p:blipFill>
        <p:spPr>
          <a:xfrm>
            <a:off x="0" y="1341438"/>
            <a:ext cx="9144000" cy="5516562"/>
          </a:xfr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s-ES" smtClean="0"/>
          </a:p>
        </p:txBody>
      </p:sp>
      <p:pic>
        <p:nvPicPr>
          <p:cNvPr id="55299" name="Picture 4"/>
          <p:cNvPicPr>
            <a:picLocks noGrp="1" noChangeAspect="1" noChangeArrowheads="1"/>
          </p:cNvPicPr>
          <p:nvPr>
            <p:ph type="body" idx="1"/>
          </p:nvPr>
        </p:nvPicPr>
        <p:blipFill>
          <a:blip r:embed="rId3" cstate="print"/>
          <a:srcRect/>
          <a:stretch>
            <a:fillRect/>
          </a:stretch>
        </p:blipFill>
        <p:spPr>
          <a:xfrm>
            <a:off x="0" y="0"/>
            <a:ext cx="9144000" cy="6858000"/>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es-ES" smtClean="0"/>
          </a:p>
        </p:txBody>
      </p:sp>
      <p:pic>
        <p:nvPicPr>
          <p:cNvPr id="56323" name="Picture 4"/>
          <p:cNvPicPr>
            <a:picLocks noGrp="1" noChangeAspect="1" noChangeArrowheads="1"/>
          </p:cNvPicPr>
          <p:nvPr>
            <p:ph type="body" idx="1"/>
          </p:nvPr>
        </p:nvPicPr>
        <p:blipFill>
          <a:blip r:embed="rId3" cstate="print"/>
          <a:srcRect/>
          <a:stretch>
            <a:fillRect/>
          </a:stretch>
        </p:blipFill>
        <p:spPr>
          <a:xfrm>
            <a:off x="0" y="0"/>
            <a:ext cx="9144000" cy="6858000"/>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285"/>
          <p:cNvSpPr>
            <a:spLocks noChangeShapeType="1"/>
          </p:cNvSpPr>
          <p:nvPr/>
        </p:nvSpPr>
        <p:spPr bwMode="auto">
          <a:xfrm>
            <a:off x="3032125" y="3475038"/>
            <a:ext cx="0" cy="0"/>
          </a:xfrm>
          <a:prstGeom prst="line">
            <a:avLst/>
          </a:prstGeom>
          <a:noFill/>
          <a:ln w="12700" cap="rnd">
            <a:solidFill>
              <a:srgbClr val="000000"/>
            </a:solidFill>
            <a:round/>
            <a:headEnd/>
            <a:tailEnd/>
          </a:ln>
        </p:spPr>
        <p:txBody>
          <a:bodyPr/>
          <a:lstStyle/>
          <a:p>
            <a:endParaRPr lang="es-ES"/>
          </a:p>
        </p:txBody>
      </p:sp>
      <p:graphicFrame>
        <p:nvGraphicFramePr>
          <p:cNvPr id="216387" name="Group 323"/>
          <p:cNvGraphicFramePr>
            <a:graphicFrameLocks noGrp="1"/>
          </p:cNvGraphicFramePr>
          <p:nvPr/>
        </p:nvGraphicFramePr>
        <p:xfrm>
          <a:off x="611188" y="404813"/>
          <a:ext cx="8532812" cy="6423027"/>
        </p:xfrm>
        <a:graphic>
          <a:graphicData uri="http://schemas.openxmlformats.org/drawingml/2006/table">
            <a:tbl>
              <a:tblPr/>
              <a:tblGrid>
                <a:gridCol w="1074737"/>
                <a:gridCol w="835025"/>
                <a:gridCol w="1055688"/>
                <a:gridCol w="788987"/>
                <a:gridCol w="884238"/>
                <a:gridCol w="803275"/>
                <a:gridCol w="1136650"/>
                <a:gridCol w="1050925"/>
                <a:gridCol w="903287"/>
              </a:tblGrid>
              <a:tr h="358775">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latin typeface="Arial" charset="0"/>
                          <a:ea typeface="Times New Roman" pitchFamily="18" charset="0"/>
                          <a:cs typeface="Arial" charset="0"/>
                        </a:rPr>
                        <a:t>La Huella Ecológica de Andalucía en 2005</a:t>
                      </a:r>
                      <a:endParaRPr kumimoji="0" lang="es-E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2226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Huella Ecológica (HE)</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Biocapacidad (BC)</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169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Categorías Consumo</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Huellas Parciales</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(ha/hab)</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Factor equivalencia</a:t>
                      </a:r>
                      <a:r>
                        <a:rPr kumimoji="0" lang="es-ES" sz="1400" b="1" i="0" u="none" strike="noStrike" cap="none" normalizeH="0" baseline="30000" smtClean="0">
                          <a:ln>
                            <a:noFill/>
                          </a:ln>
                          <a:solidFill>
                            <a:schemeClr val="tx1"/>
                          </a:solidFill>
                          <a:effectLst/>
                          <a:latin typeface="Arial Narrow" pitchFamily="34" charset="0"/>
                          <a:cs typeface="Times New Roman" pitchFamily="18" charset="0"/>
                        </a:rPr>
                        <a:t>1</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HE (gha/hab)</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Categorías Territorio</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Territorio Real (ha/hab)</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Factor Productividad</a:t>
                      </a:r>
                      <a:r>
                        <a:rPr kumimoji="0" lang="es-ES" sz="1400" b="1" i="0" u="none" strike="noStrike" cap="none" normalizeH="0" baseline="30000" smtClean="0">
                          <a:ln>
                            <a:noFill/>
                          </a:ln>
                          <a:solidFill>
                            <a:schemeClr val="tx1"/>
                          </a:solidFill>
                          <a:effectLst/>
                          <a:latin typeface="Arial Narrow" pitchFamily="34" charset="0"/>
                          <a:cs typeface="Times New Roman" pitchFamily="18" charset="0"/>
                        </a:rPr>
                        <a:t>2</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Factor Equivalencia</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Territorio Productivo Estándar (BC)</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(gha/hab)</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cs typeface="Times New Roman" pitchFamily="18" charset="0"/>
                        </a:rPr>
                        <a:t>Energía</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1,49</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1,34</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1,997</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cs typeface="Times New Roman" pitchFamily="18" charset="0"/>
                        </a:rPr>
                        <a:t>Abs. CO</a:t>
                      </a:r>
                      <a:r>
                        <a:rPr kumimoji="0" lang="es-ES" sz="1400" b="0" i="0" u="none" strike="noStrike" cap="none" normalizeH="0" baseline="-30000" smtClean="0">
                          <a:ln>
                            <a:noFill/>
                          </a:ln>
                          <a:solidFill>
                            <a:schemeClr val="tx1"/>
                          </a:solidFill>
                          <a:effectLst/>
                          <a:latin typeface="Arial Narrow" pitchFamily="34" charset="0"/>
                          <a:cs typeface="Times New Roman" pitchFamily="18" charset="0"/>
                        </a:rPr>
                        <a:t>2</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1,34</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cs typeface="Times New Roman" pitchFamily="18" charset="0"/>
                        </a:rPr>
                        <a:t>Ocupado</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0,03</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2,21</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0,066</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cs typeface="Times New Roman" pitchFamily="18" charset="0"/>
                        </a:rPr>
                        <a:t>Ocupado</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0,03</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1,22</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2,21</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0,081</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cs typeface="Times New Roman" pitchFamily="18" charset="0"/>
                        </a:rPr>
                        <a:t>Agricultura</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0,79</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2,21</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1,746</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cs typeface="Times New Roman" pitchFamily="18" charset="0"/>
                        </a:rPr>
                        <a:t>Cultivos</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0,58</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1,22</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2,21</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1,564</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cs typeface="Times New Roman" pitchFamily="18" charset="0"/>
                        </a:rPr>
                        <a:t>Ganadería</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0,54</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0,49</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0,265</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cs typeface="Times New Roman" pitchFamily="18" charset="0"/>
                        </a:rPr>
                        <a:t>Pastos</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0,30</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1,09</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0,49</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0,160</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cs typeface="Times New Roman" pitchFamily="18" charset="0"/>
                        </a:rPr>
                        <a:t>Forestal</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0,11</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1,34</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0,147</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cs typeface="Times New Roman" pitchFamily="18" charset="0"/>
                        </a:rPr>
                        <a:t>Bosques</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0,25</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0,24</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1,34</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0,080</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cs typeface="Times New Roman" pitchFamily="18" charset="0"/>
                        </a:rPr>
                        <a:t>Pesca</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1,02</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0,36</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0,367</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cs typeface="Times New Roman" pitchFamily="18" charset="0"/>
                        </a:rPr>
                        <a:t>Mar </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0,54</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0,36</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0,194</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7350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TOTAL</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Times New Roman" pitchFamily="18" charset="0"/>
                          <a:cs typeface="Arial" charset="0"/>
                        </a:rPr>
                        <a:t>3,98</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Times New Roman" pitchFamily="18" charset="0"/>
                          <a:cs typeface="Arial" charset="0"/>
                        </a:rPr>
                        <a:t>4,588</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Total existente</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Times New Roman" pitchFamily="18" charset="0"/>
                          <a:cs typeface="Arial" charset="0"/>
                        </a:rPr>
                        <a:t>2,079</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32226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cs typeface="Times New Roman" pitchFamily="18" charset="0"/>
                        </a:rPr>
                        <a:t>Total disponible (-12% biodiversidad)</a:t>
                      </a:r>
                      <a:r>
                        <a:rPr kumimoji="0" lang="es-ES" sz="1400" b="1" i="0" u="none" strike="noStrike" cap="none" normalizeH="0" baseline="30000" smtClean="0">
                          <a:ln>
                            <a:noFill/>
                          </a:ln>
                          <a:solidFill>
                            <a:schemeClr val="tx1"/>
                          </a:solidFill>
                          <a:effectLst/>
                          <a:latin typeface="Arial Narrow" pitchFamily="34" charset="0"/>
                          <a:cs typeface="Times New Roman" pitchFamily="18" charset="0"/>
                        </a:rPr>
                        <a:t>3</a:t>
                      </a:r>
                      <a:endParaRPr kumimoji="0" lang="es-E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Times New Roman" pitchFamily="18" charset="0"/>
                          <a:cs typeface="Arial" charset="0"/>
                        </a:rPr>
                        <a:t>1,829</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03213">
                <a:tc gridSpan="8">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Times New Roman" pitchFamily="18" charset="0"/>
                          <a:cs typeface="Arial" charset="0"/>
                        </a:rPr>
                        <a:t>DÉFICIT ECOLÓGICO</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ea typeface="Times New Roman" pitchFamily="18" charset="0"/>
                          <a:cs typeface="Arial" charset="0"/>
                        </a:rPr>
                        <a:t>-2,759</a:t>
                      </a:r>
                      <a:endParaRPr kumimoji="0" lang="es-E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650875">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Narrow" pitchFamily="34" charset="0"/>
                          <a:ea typeface="Times New Roman" pitchFamily="18" charset="0"/>
                          <a:cs typeface="Arial" charset="0"/>
                        </a:rPr>
                        <a:t>(1) Para el año 2003. Fuente: Kitzes et alia, 2007</a:t>
                      </a:r>
                      <a:endPar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Narrow" pitchFamily="34" charset="0"/>
                          <a:ea typeface="Times New Roman" pitchFamily="18" charset="0"/>
                          <a:cs typeface="Arial" charset="0"/>
                        </a:rPr>
                        <a:t>(2) Factor de productividad local para Andalucía. Fuente: Consejería de Medio Ambiente, 2005</a:t>
                      </a:r>
                      <a:endPar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Narrow" pitchFamily="34" charset="0"/>
                          <a:ea typeface="Times New Roman" pitchFamily="18" charset="0"/>
                          <a:cs typeface="Arial" charset="0"/>
                        </a:rPr>
                        <a:t>(3) Según recomendaciones de la Comisión Mundial del Medio Ambiente y del Desarrollo, en su informe </a:t>
                      </a:r>
                      <a:r>
                        <a:rPr kumimoji="0" lang="es-ES" sz="800" b="0" i="1" u="none" strike="noStrike" cap="none" normalizeH="0" baseline="0" smtClean="0">
                          <a:ln>
                            <a:noFill/>
                          </a:ln>
                          <a:solidFill>
                            <a:schemeClr val="tx1"/>
                          </a:solidFill>
                          <a:effectLst/>
                          <a:latin typeface="Arial Narrow" pitchFamily="34" charset="0"/>
                          <a:ea typeface="Times New Roman" pitchFamily="18" charset="0"/>
                          <a:cs typeface="Arial" charset="0"/>
                        </a:rPr>
                        <a:t>Nuestro Futuro Común </a:t>
                      </a:r>
                      <a:r>
                        <a:rPr kumimoji="0" lang="es-ES" sz="800" b="0" i="0" u="none" strike="noStrike" cap="none" normalizeH="0" baseline="0" smtClean="0">
                          <a:ln>
                            <a:noFill/>
                          </a:ln>
                          <a:solidFill>
                            <a:schemeClr val="tx1"/>
                          </a:solidFill>
                          <a:effectLst/>
                          <a:latin typeface="Arial Narrow" pitchFamily="34" charset="0"/>
                          <a:ea typeface="Times New Roman" pitchFamily="18" charset="0"/>
                          <a:cs typeface="Arial" charset="0"/>
                        </a:rPr>
                        <a:t>(CMMAD, 1987)</a:t>
                      </a:r>
                      <a:endParaRPr kumimoji="0" lang="es-E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278"/>
          <p:cNvSpPr>
            <a:spLocks noChangeShapeType="1"/>
          </p:cNvSpPr>
          <p:nvPr/>
        </p:nvSpPr>
        <p:spPr bwMode="auto">
          <a:xfrm>
            <a:off x="3032125" y="3475038"/>
            <a:ext cx="0" cy="0"/>
          </a:xfrm>
          <a:prstGeom prst="line">
            <a:avLst/>
          </a:prstGeom>
          <a:noFill/>
          <a:ln w="12700" cap="rnd">
            <a:solidFill>
              <a:srgbClr val="000000"/>
            </a:solidFill>
            <a:round/>
            <a:headEnd/>
            <a:tailEnd/>
          </a:ln>
        </p:spPr>
        <p:txBody>
          <a:bodyPr/>
          <a:lstStyle/>
          <a:p>
            <a:endParaRPr lang="es-ES"/>
          </a:p>
        </p:txBody>
      </p:sp>
      <p:graphicFrame>
        <p:nvGraphicFramePr>
          <p:cNvPr id="218430" name="Group 318"/>
          <p:cNvGraphicFramePr>
            <a:graphicFrameLocks noGrp="1"/>
          </p:cNvGraphicFramePr>
          <p:nvPr/>
        </p:nvGraphicFramePr>
        <p:xfrm>
          <a:off x="250825" y="0"/>
          <a:ext cx="8713788" cy="6753227"/>
        </p:xfrm>
        <a:graphic>
          <a:graphicData uri="http://schemas.openxmlformats.org/drawingml/2006/table">
            <a:tbl>
              <a:tblPr/>
              <a:tblGrid>
                <a:gridCol w="1096963"/>
                <a:gridCol w="854075"/>
                <a:gridCol w="1076325"/>
                <a:gridCol w="806450"/>
                <a:gridCol w="903287"/>
                <a:gridCol w="819150"/>
                <a:gridCol w="1162050"/>
                <a:gridCol w="1071563"/>
                <a:gridCol w="923925"/>
              </a:tblGrid>
              <a:tr h="390525">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latin typeface="Arial" charset="0"/>
                          <a:ea typeface="Times New Roman" pitchFamily="18" charset="0"/>
                          <a:cs typeface="Arial" charset="0"/>
                        </a:rPr>
                        <a:t>La Huella Ecológica de la provincia de Huelva en 2005</a:t>
                      </a:r>
                      <a:endParaRPr kumimoji="0" lang="es-E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5083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Huella Ecológica (HE)</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Biocapacidad (BC)</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276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Narrow" pitchFamily="34" charset="0"/>
                          <a:cs typeface="Times New Roman" pitchFamily="18" charset="0"/>
                        </a:rPr>
                        <a:t>Categorías Consumo</a:t>
                      </a:r>
                      <a:endParaRPr kumimoji="0" lang="es-ES" sz="12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Narrow" pitchFamily="34" charset="0"/>
                          <a:cs typeface="Times New Roman" pitchFamily="18" charset="0"/>
                        </a:rPr>
                        <a:t>Huellas Parciales</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Narrow" pitchFamily="34" charset="0"/>
                          <a:cs typeface="Times New Roman" pitchFamily="18" charset="0"/>
                        </a:rPr>
                        <a:t>(ha/hab)</a:t>
                      </a:r>
                      <a:endParaRPr kumimoji="0" lang="es-ES" sz="12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Narrow" pitchFamily="34" charset="0"/>
                          <a:cs typeface="Times New Roman" pitchFamily="18" charset="0"/>
                        </a:rPr>
                        <a:t>Factor equivalencia</a:t>
                      </a:r>
                      <a:r>
                        <a:rPr kumimoji="0" lang="es-ES" sz="1200" b="1" i="0" u="none" strike="noStrike" cap="none" normalizeH="0" baseline="30000" smtClean="0">
                          <a:ln>
                            <a:noFill/>
                          </a:ln>
                          <a:solidFill>
                            <a:schemeClr val="tx1"/>
                          </a:solidFill>
                          <a:effectLst/>
                          <a:latin typeface="Arial Narrow" pitchFamily="34" charset="0"/>
                          <a:cs typeface="Times New Roman" pitchFamily="18" charset="0"/>
                        </a:rPr>
                        <a:t>1</a:t>
                      </a:r>
                      <a:endParaRPr kumimoji="0" lang="es-ES" sz="12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Narrow" pitchFamily="34" charset="0"/>
                          <a:cs typeface="Times New Roman" pitchFamily="18" charset="0"/>
                        </a:rPr>
                        <a:t>HE (gha/hab)</a:t>
                      </a:r>
                      <a:endParaRPr kumimoji="0" lang="es-ES" sz="1200" b="0" i="0" u="none" strike="noStrike" cap="none" normalizeH="0" baseline="0" smtClean="0">
                        <a:ln>
                          <a:noFill/>
                        </a:ln>
                        <a:solidFill>
                          <a:schemeClr val="tx1"/>
                        </a:solidFill>
                        <a:effectLst/>
                        <a:latin typeface="Times New Roman" pitchFamily="18"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Narrow" pitchFamily="34" charset="0"/>
                          <a:cs typeface="Times New Roman" pitchFamily="18" charset="0"/>
                        </a:rPr>
                        <a:t>Categorías Territorio</a:t>
                      </a:r>
                      <a:endParaRPr kumimoji="0" lang="es-ES" sz="12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Narrow" pitchFamily="34" charset="0"/>
                          <a:cs typeface="Times New Roman" pitchFamily="18" charset="0"/>
                        </a:rPr>
                        <a:t>Territorio Real (ha/hab)</a:t>
                      </a:r>
                      <a:endParaRPr kumimoji="0" lang="es-ES" sz="12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Narrow" pitchFamily="34" charset="0"/>
                          <a:cs typeface="Times New Roman" pitchFamily="18" charset="0"/>
                        </a:rPr>
                        <a:t>Factor Productividad</a:t>
                      </a:r>
                      <a:r>
                        <a:rPr kumimoji="0" lang="es-ES" sz="1200" b="1" i="0" u="none" strike="noStrike" cap="none" normalizeH="0" baseline="30000" smtClean="0">
                          <a:ln>
                            <a:noFill/>
                          </a:ln>
                          <a:solidFill>
                            <a:schemeClr val="tx1"/>
                          </a:solidFill>
                          <a:effectLst/>
                          <a:latin typeface="Arial Narrow" pitchFamily="34" charset="0"/>
                          <a:cs typeface="Times New Roman" pitchFamily="18" charset="0"/>
                        </a:rPr>
                        <a:t>2</a:t>
                      </a:r>
                      <a:endParaRPr kumimoji="0" lang="es-ES" sz="12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Narrow" pitchFamily="34" charset="0"/>
                          <a:cs typeface="Times New Roman" pitchFamily="18" charset="0"/>
                        </a:rPr>
                        <a:t>Factor Equivalencia</a:t>
                      </a:r>
                      <a:endParaRPr kumimoji="0" lang="es-ES" sz="12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Narrow" pitchFamily="34" charset="0"/>
                          <a:cs typeface="Times New Roman" pitchFamily="18" charset="0"/>
                        </a:rPr>
                        <a:t>Territorio Productivo Estándar (BC)</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Narrow" pitchFamily="34" charset="0"/>
                          <a:cs typeface="Times New Roman" pitchFamily="18" charset="0"/>
                        </a:rPr>
                        <a:t>(gha/hab)</a:t>
                      </a:r>
                      <a:endParaRPr kumimoji="0" lang="es-ES" sz="12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Narrow" pitchFamily="34" charset="0"/>
                          <a:cs typeface="Times New Roman" pitchFamily="18" charset="0"/>
                        </a:rPr>
                        <a:t>Energía</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1,49</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1,34</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1,997</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Narrow" pitchFamily="34" charset="0"/>
                          <a:cs typeface="Times New Roman" pitchFamily="18" charset="0"/>
                        </a:rPr>
                        <a:t>Absorción CO2</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1,34</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Narrow" pitchFamily="34" charset="0"/>
                          <a:cs typeface="Times New Roman" pitchFamily="18" charset="0"/>
                        </a:rPr>
                        <a:t>Ocupado</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0,03</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2,21</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0,066</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Narrow" pitchFamily="34" charset="0"/>
                          <a:cs typeface="Times New Roman" pitchFamily="18" charset="0"/>
                        </a:rPr>
                        <a:t>Ocupado</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0,046</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1,22</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2,21</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0,124</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Narrow" pitchFamily="34" charset="0"/>
                          <a:cs typeface="Times New Roman" pitchFamily="18" charset="0"/>
                        </a:rPr>
                        <a:t>Agricultura</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0,79</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2,21</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1,746</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Narrow" pitchFamily="34" charset="0"/>
                          <a:cs typeface="Times New Roman" pitchFamily="18" charset="0"/>
                        </a:rPr>
                        <a:t>Cultivos</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0,292</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1,22</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2,21</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0,787</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Narrow" pitchFamily="34" charset="0"/>
                          <a:cs typeface="Times New Roman" pitchFamily="18" charset="0"/>
                        </a:rPr>
                        <a:t>Ganadería</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0,54</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0,49</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0,265</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Narrow" pitchFamily="34" charset="0"/>
                          <a:cs typeface="Times New Roman" pitchFamily="18" charset="0"/>
                        </a:rPr>
                        <a:t>Pastos</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0,473</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1,09</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0,49</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0,253</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Narrow" pitchFamily="34" charset="0"/>
                          <a:cs typeface="Times New Roman" pitchFamily="18" charset="0"/>
                        </a:rPr>
                        <a:t>Forestal</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0,11</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1,34</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0,147</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Narrow" pitchFamily="34" charset="0"/>
                          <a:cs typeface="Times New Roman" pitchFamily="18" charset="0"/>
                        </a:rPr>
                        <a:t>Bosques</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0,902</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0,24</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1,34</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0,290</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Narrow" pitchFamily="34" charset="0"/>
                          <a:cs typeface="Times New Roman" pitchFamily="18" charset="0"/>
                        </a:rPr>
                        <a:t>Pesca</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1,02</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0,36</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0,367</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Narrow" pitchFamily="34" charset="0"/>
                          <a:cs typeface="Times New Roman" pitchFamily="18" charset="0"/>
                        </a:rPr>
                        <a:t>Mar </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0,540</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0,36</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0,194</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8016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Narrow" pitchFamily="34" charset="0"/>
                          <a:cs typeface="Times New Roman" pitchFamily="18" charset="0"/>
                        </a:rPr>
                        <a:t>TOTAL</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ea typeface="Times New Roman" pitchFamily="18" charset="0"/>
                          <a:cs typeface="Arial" charset="0"/>
                        </a:rPr>
                        <a:t>3,98</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ea typeface="Times New Roman" pitchFamily="18" charset="0"/>
                          <a:cs typeface="Arial" charset="0"/>
                        </a:rPr>
                        <a:t>4,588</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Narrow" pitchFamily="34" charset="0"/>
                          <a:cs typeface="Times New Roman" pitchFamily="18" charset="0"/>
                        </a:rPr>
                        <a:t>Total existente</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ea typeface="Times New Roman" pitchFamily="18" charset="0"/>
                          <a:cs typeface="Arial" charset="0"/>
                        </a:rPr>
                        <a:t>1,648</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35083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Narrow" pitchFamily="34" charset="0"/>
                          <a:cs typeface="Times New Roman" pitchFamily="18" charset="0"/>
                        </a:rPr>
                        <a:t>Total disponible (-12% biodiversidad)</a:t>
                      </a:r>
                      <a:r>
                        <a:rPr kumimoji="0" lang="es-ES" sz="1600" b="1" i="0" u="none" strike="noStrike" cap="none" normalizeH="0" baseline="30000" smtClean="0">
                          <a:ln>
                            <a:noFill/>
                          </a:ln>
                          <a:solidFill>
                            <a:schemeClr val="tx1"/>
                          </a:solidFill>
                          <a:effectLst/>
                          <a:latin typeface="Arial Narrow" pitchFamily="34" charset="0"/>
                          <a:cs typeface="Times New Roman" pitchFamily="18" charset="0"/>
                        </a:rPr>
                        <a:t>3</a:t>
                      </a:r>
                      <a:endParaRPr kumimoji="0" lang="es-E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ea typeface="Times New Roman" pitchFamily="18" charset="0"/>
                          <a:cs typeface="Arial" charset="0"/>
                        </a:rPr>
                        <a:t>1,450</a:t>
                      </a:r>
                      <a:endParaRPr kumimoji="0" lang="es-E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30200">
                <a:tc gridSpan="8">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DÉFICIT ECOLÓGICO</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-3,138</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709613">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charset="0"/>
                        </a:rPr>
                        <a:t>(1) Para el año 2003. Fuente: Kitzes et alia, 2007</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charset="0"/>
                        </a:rPr>
                        <a:t>(2) Factor de productividad local para Andalucía. Fuente: Consejería de Medio Ambiente, 2005</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charset="0"/>
                        </a:rPr>
                        <a:t>(3) Según recomendaciones de la Comisión Mundial del Medio Ambiente y del Desarrollo, en su informe </a:t>
                      </a:r>
                      <a:r>
                        <a:rPr kumimoji="0" lang="es-ES" sz="1200" b="0" i="1" u="none" strike="noStrike" cap="none" normalizeH="0" baseline="0" smtClean="0">
                          <a:ln>
                            <a:noFill/>
                          </a:ln>
                          <a:solidFill>
                            <a:schemeClr val="tx1"/>
                          </a:solidFill>
                          <a:effectLst/>
                          <a:latin typeface="Arial Narrow" pitchFamily="34" charset="0"/>
                          <a:ea typeface="Times New Roman" pitchFamily="18" charset="0"/>
                          <a:cs typeface="Arial" charset="0"/>
                        </a:rPr>
                        <a:t>Nuestro Futuro Común </a:t>
                      </a:r>
                      <a:r>
                        <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charset="0"/>
                        </a:rPr>
                        <a:t>(CMMAD, 1987)</a:t>
                      </a:r>
                      <a:endPar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idx="4294967295"/>
          </p:nvPr>
        </p:nvSpPr>
        <p:spPr>
          <a:xfrm>
            <a:off x="1371600" y="0"/>
            <a:ext cx="7772400" cy="685800"/>
          </a:xfrm>
        </p:spPr>
        <p:txBody>
          <a:bodyPr/>
          <a:lstStyle/>
          <a:p>
            <a:pPr algn="r" eaLnBrk="1" hangingPunct="1"/>
            <a:r>
              <a:rPr lang="es-ES" smtClean="0"/>
              <a:t>TUDELA1</a:t>
            </a:r>
          </a:p>
        </p:txBody>
      </p:sp>
      <p:sp>
        <p:nvSpPr>
          <p:cNvPr id="59395" name="AutoShape 15" descr="pix.gif (51 bytes)"/>
          <p:cNvSpPr>
            <a:spLocks noChangeAspect="1" noChangeArrowheads="1"/>
          </p:cNvSpPr>
          <p:nvPr/>
        </p:nvSpPr>
        <p:spPr bwMode="auto">
          <a:xfrm>
            <a:off x="996950" y="920750"/>
            <a:ext cx="9525" cy="9525"/>
          </a:xfrm>
          <a:prstGeom prst="rect">
            <a:avLst/>
          </a:prstGeom>
          <a:noFill/>
          <a:ln w="9525">
            <a:noFill/>
            <a:miter lim="800000"/>
            <a:headEnd/>
            <a:tailEnd/>
          </a:ln>
        </p:spPr>
        <p:txBody>
          <a:bodyPr/>
          <a:lstStyle/>
          <a:p>
            <a:endParaRPr lang="es-ES"/>
          </a:p>
        </p:txBody>
      </p:sp>
      <p:sp>
        <p:nvSpPr>
          <p:cNvPr id="59396" name="Rectangle 30"/>
          <p:cNvSpPr>
            <a:spLocks noChangeArrowheads="1"/>
          </p:cNvSpPr>
          <p:nvPr/>
        </p:nvSpPr>
        <p:spPr bwMode="auto">
          <a:xfrm>
            <a:off x="996950" y="874713"/>
            <a:ext cx="1211263" cy="457200"/>
          </a:xfrm>
          <a:prstGeom prst="rect">
            <a:avLst/>
          </a:prstGeom>
          <a:noFill/>
          <a:ln w="9525">
            <a:noFill/>
            <a:miter lim="800000"/>
            <a:headEnd/>
            <a:tailEnd/>
          </a:ln>
        </p:spPr>
        <p:txBody>
          <a:bodyPr>
            <a:spAutoFit/>
          </a:bodyPr>
          <a:lstStyle/>
          <a:p>
            <a:endParaRPr lang="es-ES"/>
          </a:p>
        </p:txBody>
      </p:sp>
      <p:sp>
        <p:nvSpPr>
          <p:cNvPr id="59397" name="AutoShape 14" descr="pix.gif (51 bytes)"/>
          <p:cNvSpPr>
            <a:spLocks noChangeAspect="1" noChangeArrowheads="1"/>
          </p:cNvSpPr>
          <p:nvPr/>
        </p:nvSpPr>
        <p:spPr bwMode="auto">
          <a:xfrm>
            <a:off x="996950" y="901700"/>
            <a:ext cx="9525" cy="9525"/>
          </a:xfrm>
          <a:prstGeom prst="rect">
            <a:avLst/>
          </a:prstGeom>
          <a:noFill/>
          <a:ln w="9525">
            <a:noFill/>
            <a:miter lim="800000"/>
            <a:headEnd/>
            <a:tailEnd/>
          </a:ln>
        </p:spPr>
        <p:txBody>
          <a:bodyPr/>
          <a:lstStyle/>
          <a:p>
            <a:endParaRPr lang="es-ES"/>
          </a:p>
        </p:txBody>
      </p:sp>
      <p:sp>
        <p:nvSpPr>
          <p:cNvPr id="59398" name="Rectangle 38"/>
          <p:cNvSpPr>
            <a:spLocks noChangeArrowheads="1"/>
          </p:cNvSpPr>
          <p:nvPr/>
        </p:nvSpPr>
        <p:spPr bwMode="auto">
          <a:xfrm>
            <a:off x="996950" y="855663"/>
            <a:ext cx="1482725" cy="457200"/>
          </a:xfrm>
          <a:prstGeom prst="rect">
            <a:avLst/>
          </a:prstGeom>
          <a:noFill/>
          <a:ln w="9525">
            <a:noFill/>
            <a:miter lim="800000"/>
            <a:headEnd/>
            <a:tailEnd/>
          </a:ln>
        </p:spPr>
        <p:txBody>
          <a:bodyPr>
            <a:spAutoFit/>
          </a:bodyPr>
          <a:lstStyle/>
          <a:p>
            <a:endParaRPr lang="es-ES"/>
          </a:p>
        </p:txBody>
      </p:sp>
      <p:sp>
        <p:nvSpPr>
          <p:cNvPr id="59399" name="AutoShape 13" descr="pix.gif (51 bytes)"/>
          <p:cNvSpPr>
            <a:spLocks noChangeAspect="1" noChangeArrowheads="1"/>
          </p:cNvSpPr>
          <p:nvPr/>
        </p:nvSpPr>
        <p:spPr bwMode="auto">
          <a:xfrm>
            <a:off x="996950" y="901700"/>
            <a:ext cx="9525" cy="9525"/>
          </a:xfrm>
          <a:prstGeom prst="rect">
            <a:avLst/>
          </a:prstGeom>
          <a:noFill/>
          <a:ln w="9525">
            <a:noFill/>
            <a:miter lim="800000"/>
            <a:headEnd/>
            <a:tailEnd/>
          </a:ln>
        </p:spPr>
        <p:txBody>
          <a:bodyPr/>
          <a:lstStyle/>
          <a:p>
            <a:endParaRPr lang="es-ES"/>
          </a:p>
        </p:txBody>
      </p:sp>
      <p:sp>
        <p:nvSpPr>
          <p:cNvPr id="59400" name="Rectangle 40"/>
          <p:cNvSpPr>
            <a:spLocks noChangeArrowheads="1"/>
          </p:cNvSpPr>
          <p:nvPr/>
        </p:nvSpPr>
        <p:spPr bwMode="auto">
          <a:xfrm>
            <a:off x="996950" y="855663"/>
            <a:ext cx="1482725" cy="457200"/>
          </a:xfrm>
          <a:prstGeom prst="rect">
            <a:avLst/>
          </a:prstGeom>
          <a:noFill/>
          <a:ln w="9525">
            <a:noFill/>
            <a:miter lim="800000"/>
            <a:headEnd/>
            <a:tailEnd/>
          </a:ln>
        </p:spPr>
        <p:txBody>
          <a:bodyPr>
            <a:spAutoFit/>
          </a:bodyPr>
          <a:lstStyle/>
          <a:p>
            <a:endParaRPr lang="es-ES"/>
          </a:p>
        </p:txBody>
      </p:sp>
      <p:sp>
        <p:nvSpPr>
          <p:cNvPr id="59401" name="AutoShape 12" descr="pix.gif (51 bytes)"/>
          <p:cNvSpPr>
            <a:spLocks noChangeAspect="1" noChangeArrowheads="1"/>
          </p:cNvSpPr>
          <p:nvPr/>
        </p:nvSpPr>
        <p:spPr bwMode="auto">
          <a:xfrm>
            <a:off x="996950" y="873125"/>
            <a:ext cx="9525" cy="9525"/>
          </a:xfrm>
          <a:prstGeom prst="rect">
            <a:avLst/>
          </a:prstGeom>
          <a:noFill/>
          <a:ln w="9525">
            <a:noFill/>
            <a:miter lim="800000"/>
            <a:headEnd/>
            <a:tailEnd/>
          </a:ln>
        </p:spPr>
        <p:txBody>
          <a:bodyPr/>
          <a:lstStyle/>
          <a:p>
            <a:endParaRPr lang="es-ES"/>
          </a:p>
        </p:txBody>
      </p:sp>
      <p:sp>
        <p:nvSpPr>
          <p:cNvPr id="59402" name="Rectangle 46"/>
          <p:cNvSpPr>
            <a:spLocks noChangeArrowheads="1"/>
          </p:cNvSpPr>
          <p:nvPr/>
        </p:nvSpPr>
        <p:spPr bwMode="auto">
          <a:xfrm>
            <a:off x="996950" y="827088"/>
            <a:ext cx="1482725" cy="457200"/>
          </a:xfrm>
          <a:prstGeom prst="rect">
            <a:avLst/>
          </a:prstGeom>
          <a:noFill/>
          <a:ln w="9525">
            <a:noFill/>
            <a:miter lim="800000"/>
            <a:headEnd/>
            <a:tailEnd/>
          </a:ln>
        </p:spPr>
        <p:txBody>
          <a:bodyPr>
            <a:spAutoFit/>
          </a:bodyPr>
          <a:lstStyle/>
          <a:p>
            <a:endParaRPr lang="es-ES"/>
          </a:p>
        </p:txBody>
      </p:sp>
      <p:sp>
        <p:nvSpPr>
          <p:cNvPr id="59403" name="AutoShape 11" descr="pix.gif (51 bytes)"/>
          <p:cNvSpPr>
            <a:spLocks noChangeAspect="1" noChangeArrowheads="1"/>
          </p:cNvSpPr>
          <p:nvPr/>
        </p:nvSpPr>
        <p:spPr bwMode="auto">
          <a:xfrm>
            <a:off x="996950" y="873125"/>
            <a:ext cx="9525" cy="9525"/>
          </a:xfrm>
          <a:prstGeom prst="rect">
            <a:avLst/>
          </a:prstGeom>
          <a:noFill/>
          <a:ln w="9525">
            <a:noFill/>
            <a:miter lim="800000"/>
            <a:headEnd/>
            <a:tailEnd/>
          </a:ln>
        </p:spPr>
        <p:txBody>
          <a:bodyPr/>
          <a:lstStyle/>
          <a:p>
            <a:endParaRPr lang="es-ES"/>
          </a:p>
        </p:txBody>
      </p:sp>
      <p:sp>
        <p:nvSpPr>
          <p:cNvPr id="59404" name="Rectangle 48"/>
          <p:cNvSpPr>
            <a:spLocks noChangeArrowheads="1"/>
          </p:cNvSpPr>
          <p:nvPr/>
        </p:nvSpPr>
        <p:spPr bwMode="auto">
          <a:xfrm>
            <a:off x="996950" y="827088"/>
            <a:ext cx="1482725" cy="457200"/>
          </a:xfrm>
          <a:prstGeom prst="rect">
            <a:avLst/>
          </a:prstGeom>
          <a:noFill/>
          <a:ln w="9525">
            <a:noFill/>
            <a:miter lim="800000"/>
            <a:headEnd/>
            <a:tailEnd/>
          </a:ln>
        </p:spPr>
        <p:txBody>
          <a:bodyPr>
            <a:spAutoFit/>
          </a:bodyPr>
          <a:lstStyle/>
          <a:p>
            <a:endParaRPr lang="es-ES"/>
          </a:p>
        </p:txBody>
      </p:sp>
      <p:sp>
        <p:nvSpPr>
          <p:cNvPr id="59405" name="AutoShape 10" descr="pix.gif (51 bytes)"/>
          <p:cNvSpPr>
            <a:spLocks noChangeAspect="1" noChangeArrowheads="1"/>
          </p:cNvSpPr>
          <p:nvPr/>
        </p:nvSpPr>
        <p:spPr bwMode="auto">
          <a:xfrm>
            <a:off x="996950" y="863600"/>
            <a:ext cx="9525" cy="9525"/>
          </a:xfrm>
          <a:prstGeom prst="rect">
            <a:avLst/>
          </a:prstGeom>
          <a:noFill/>
          <a:ln w="9525">
            <a:noFill/>
            <a:miter lim="800000"/>
            <a:headEnd/>
            <a:tailEnd/>
          </a:ln>
        </p:spPr>
        <p:txBody>
          <a:bodyPr/>
          <a:lstStyle/>
          <a:p>
            <a:endParaRPr lang="es-ES"/>
          </a:p>
        </p:txBody>
      </p:sp>
      <p:sp>
        <p:nvSpPr>
          <p:cNvPr id="59406" name="Rectangle 53"/>
          <p:cNvSpPr>
            <a:spLocks noChangeArrowheads="1"/>
          </p:cNvSpPr>
          <p:nvPr/>
        </p:nvSpPr>
        <p:spPr bwMode="auto">
          <a:xfrm>
            <a:off x="996950" y="817563"/>
            <a:ext cx="1211263" cy="457200"/>
          </a:xfrm>
          <a:prstGeom prst="rect">
            <a:avLst/>
          </a:prstGeom>
          <a:noFill/>
          <a:ln w="9525">
            <a:noFill/>
            <a:miter lim="800000"/>
            <a:headEnd/>
            <a:tailEnd/>
          </a:ln>
        </p:spPr>
        <p:txBody>
          <a:bodyPr>
            <a:spAutoFit/>
          </a:bodyPr>
          <a:lstStyle/>
          <a:p>
            <a:endParaRPr lang="es-ES"/>
          </a:p>
        </p:txBody>
      </p:sp>
      <p:sp>
        <p:nvSpPr>
          <p:cNvPr id="59407" name="AutoShape 9" descr="pix.gif (51 bytes)"/>
          <p:cNvSpPr>
            <a:spLocks noChangeAspect="1" noChangeArrowheads="1"/>
          </p:cNvSpPr>
          <p:nvPr/>
        </p:nvSpPr>
        <p:spPr bwMode="auto">
          <a:xfrm>
            <a:off x="996950" y="863600"/>
            <a:ext cx="9525" cy="9525"/>
          </a:xfrm>
          <a:prstGeom prst="rect">
            <a:avLst/>
          </a:prstGeom>
          <a:noFill/>
          <a:ln w="9525">
            <a:noFill/>
            <a:miter lim="800000"/>
            <a:headEnd/>
            <a:tailEnd/>
          </a:ln>
        </p:spPr>
        <p:txBody>
          <a:bodyPr/>
          <a:lstStyle/>
          <a:p>
            <a:endParaRPr lang="es-ES"/>
          </a:p>
        </p:txBody>
      </p:sp>
      <p:sp>
        <p:nvSpPr>
          <p:cNvPr id="59408" name="Rectangle 55"/>
          <p:cNvSpPr>
            <a:spLocks noChangeArrowheads="1"/>
          </p:cNvSpPr>
          <p:nvPr/>
        </p:nvSpPr>
        <p:spPr bwMode="auto">
          <a:xfrm>
            <a:off x="996950" y="817563"/>
            <a:ext cx="1482725" cy="457200"/>
          </a:xfrm>
          <a:prstGeom prst="rect">
            <a:avLst/>
          </a:prstGeom>
          <a:noFill/>
          <a:ln w="9525">
            <a:noFill/>
            <a:miter lim="800000"/>
            <a:headEnd/>
            <a:tailEnd/>
          </a:ln>
        </p:spPr>
        <p:txBody>
          <a:bodyPr>
            <a:spAutoFit/>
          </a:bodyPr>
          <a:lstStyle/>
          <a:p>
            <a:endParaRPr lang="es-ES"/>
          </a:p>
        </p:txBody>
      </p:sp>
      <p:sp>
        <p:nvSpPr>
          <p:cNvPr id="59409" name="AutoShape 8" descr="pix.gif (51 bytes)"/>
          <p:cNvSpPr>
            <a:spLocks noChangeAspect="1" noChangeArrowheads="1"/>
          </p:cNvSpPr>
          <p:nvPr/>
        </p:nvSpPr>
        <p:spPr bwMode="auto">
          <a:xfrm>
            <a:off x="996950" y="863600"/>
            <a:ext cx="9525" cy="9525"/>
          </a:xfrm>
          <a:prstGeom prst="rect">
            <a:avLst/>
          </a:prstGeom>
          <a:noFill/>
          <a:ln w="9525">
            <a:noFill/>
            <a:miter lim="800000"/>
            <a:headEnd/>
            <a:tailEnd/>
          </a:ln>
        </p:spPr>
        <p:txBody>
          <a:bodyPr/>
          <a:lstStyle/>
          <a:p>
            <a:endParaRPr lang="es-ES"/>
          </a:p>
        </p:txBody>
      </p:sp>
      <p:sp>
        <p:nvSpPr>
          <p:cNvPr id="59410" name="Rectangle 57"/>
          <p:cNvSpPr>
            <a:spLocks noChangeArrowheads="1"/>
          </p:cNvSpPr>
          <p:nvPr/>
        </p:nvSpPr>
        <p:spPr bwMode="auto">
          <a:xfrm>
            <a:off x="996950" y="817563"/>
            <a:ext cx="1482725" cy="457200"/>
          </a:xfrm>
          <a:prstGeom prst="rect">
            <a:avLst/>
          </a:prstGeom>
          <a:noFill/>
          <a:ln w="9525">
            <a:noFill/>
            <a:miter lim="800000"/>
            <a:headEnd/>
            <a:tailEnd/>
          </a:ln>
        </p:spPr>
        <p:txBody>
          <a:bodyPr>
            <a:spAutoFit/>
          </a:bodyPr>
          <a:lstStyle/>
          <a:p>
            <a:endParaRPr lang="es-ES"/>
          </a:p>
        </p:txBody>
      </p:sp>
      <p:sp>
        <p:nvSpPr>
          <p:cNvPr id="59411" name="AutoShape 7" descr="pix.gif (51 bytes)"/>
          <p:cNvSpPr>
            <a:spLocks noChangeAspect="1" noChangeArrowheads="1"/>
          </p:cNvSpPr>
          <p:nvPr/>
        </p:nvSpPr>
        <p:spPr bwMode="auto">
          <a:xfrm>
            <a:off x="996950" y="835025"/>
            <a:ext cx="9525" cy="9525"/>
          </a:xfrm>
          <a:prstGeom prst="rect">
            <a:avLst/>
          </a:prstGeom>
          <a:noFill/>
          <a:ln w="9525">
            <a:noFill/>
            <a:miter lim="800000"/>
            <a:headEnd/>
            <a:tailEnd/>
          </a:ln>
        </p:spPr>
        <p:txBody>
          <a:bodyPr/>
          <a:lstStyle/>
          <a:p>
            <a:endParaRPr lang="es-ES"/>
          </a:p>
        </p:txBody>
      </p:sp>
      <p:sp>
        <p:nvSpPr>
          <p:cNvPr id="59412" name="Rectangle 63"/>
          <p:cNvSpPr>
            <a:spLocks noChangeArrowheads="1"/>
          </p:cNvSpPr>
          <p:nvPr/>
        </p:nvSpPr>
        <p:spPr bwMode="auto">
          <a:xfrm>
            <a:off x="996950" y="788988"/>
            <a:ext cx="1482725" cy="457200"/>
          </a:xfrm>
          <a:prstGeom prst="rect">
            <a:avLst/>
          </a:prstGeom>
          <a:noFill/>
          <a:ln w="9525">
            <a:noFill/>
            <a:miter lim="800000"/>
            <a:headEnd/>
            <a:tailEnd/>
          </a:ln>
        </p:spPr>
        <p:txBody>
          <a:bodyPr>
            <a:spAutoFit/>
          </a:bodyPr>
          <a:lstStyle/>
          <a:p>
            <a:endParaRPr lang="es-ES"/>
          </a:p>
        </p:txBody>
      </p:sp>
      <p:sp>
        <p:nvSpPr>
          <p:cNvPr id="59413" name="AutoShape 6" descr="pix.gif (51 bytes)"/>
          <p:cNvSpPr>
            <a:spLocks noChangeAspect="1" noChangeArrowheads="1"/>
          </p:cNvSpPr>
          <p:nvPr/>
        </p:nvSpPr>
        <p:spPr bwMode="auto">
          <a:xfrm>
            <a:off x="996950" y="835025"/>
            <a:ext cx="9525" cy="9525"/>
          </a:xfrm>
          <a:prstGeom prst="rect">
            <a:avLst/>
          </a:prstGeom>
          <a:noFill/>
          <a:ln w="9525">
            <a:noFill/>
            <a:miter lim="800000"/>
            <a:headEnd/>
            <a:tailEnd/>
          </a:ln>
        </p:spPr>
        <p:txBody>
          <a:bodyPr/>
          <a:lstStyle/>
          <a:p>
            <a:endParaRPr lang="es-ES"/>
          </a:p>
        </p:txBody>
      </p:sp>
      <p:sp>
        <p:nvSpPr>
          <p:cNvPr id="59414" name="Rectangle 65"/>
          <p:cNvSpPr>
            <a:spLocks noChangeArrowheads="1"/>
          </p:cNvSpPr>
          <p:nvPr/>
        </p:nvSpPr>
        <p:spPr bwMode="auto">
          <a:xfrm>
            <a:off x="996950" y="788988"/>
            <a:ext cx="1482725" cy="457200"/>
          </a:xfrm>
          <a:prstGeom prst="rect">
            <a:avLst/>
          </a:prstGeom>
          <a:noFill/>
          <a:ln w="9525">
            <a:noFill/>
            <a:miter lim="800000"/>
            <a:headEnd/>
            <a:tailEnd/>
          </a:ln>
        </p:spPr>
        <p:txBody>
          <a:bodyPr>
            <a:spAutoFit/>
          </a:bodyPr>
          <a:lstStyle/>
          <a:p>
            <a:endParaRPr lang="es-ES"/>
          </a:p>
        </p:txBody>
      </p:sp>
      <p:sp>
        <p:nvSpPr>
          <p:cNvPr id="59415" name="AutoShape 5" descr="pix.gif (51 bytes)"/>
          <p:cNvSpPr>
            <a:spLocks noChangeAspect="1" noChangeArrowheads="1"/>
          </p:cNvSpPr>
          <p:nvPr/>
        </p:nvSpPr>
        <p:spPr bwMode="auto">
          <a:xfrm>
            <a:off x="996950" y="835025"/>
            <a:ext cx="9525" cy="9525"/>
          </a:xfrm>
          <a:prstGeom prst="rect">
            <a:avLst/>
          </a:prstGeom>
          <a:noFill/>
          <a:ln w="9525">
            <a:noFill/>
            <a:miter lim="800000"/>
            <a:headEnd/>
            <a:tailEnd/>
          </a:ln>
        </p:spPr>
        <p:txBody>
          <a:bodyPr/>
          <a:lstStyle/>
          <a:p>
            <a:endParaRPr lang="es-ES"/>
          </a:p>
        </p:txBody>
      </p:sp>
      <p:sp>
        <p:nvSpPr>
          <p:cNvPr id="59416" name="Rectangle 67"/>
          <p:cNvSpPr>
            <a:spLocks noChangeArrowheads="1"/>
          </p:cNvSpPr>
          <p:nvPr/>
        </p:nvSpPr>
        <p:spPr bwMode="auto">
          <a:xfrm>
            <a:off x="996950" y="788988"/>
            <a:ext cx="1484313" cy="457200"/>
          </a:xfrm>
          <a:prstGeom prst="rect">
            <a:avLst/>
          </a:prstGeom>
          <a:noFill/>
          <a:ln w="9525">
            <a:noFill/>
            <a:miter lim="800000"/>
            <a:headEnd/>
            <a:tailEnd/>
          </a:ln>
        </p:spPr>
        <p:txBody>
          <a:bodyPr>
            <a:spAutoFit/>
          </a:bodyPr>
          <a:lstStyle/>
          <a:p>
            <a:endParaRPr lang="es-ES"/>
          </a:p>
        </p:txBody>
      </p:sp>
      <p:grpSp>
        <p:nvGrpSpPr>
          <p:cNvPr id="59417" name="Group 173"/>
          <p:cNvGrpSpPr>
            <a:grpSpLocks/>
          </p:cNvGrpSpPr>
          <p:nvPr/>
        </p:nvGrpSpPr>
        <p:grpSpPr bwMode="auto">
          <a:xfrm>
            <a:off x="0" y="1143000"/>
            <a:ext cx="9144000" cy="5387975"/>
            <a:chOff x="-3" y="-3"/>
            <a:chExt cx="3250" cy="3394"/>
          </a:xfrm>
        </p:grpSpPr>
        <p:grpSp>
          <p:nvGrpSpPr>
            <p:cNvPr id="59418" name="Group 171"/>
            <p:cNvGrpSpPr>
              <a:grpSpLocks/>
            </p:cNvGrpSpPr>
            <p:nvPr/>
          </p:nvGrpSpPr>
          <p:grpSpPr bwMode="auto">
            <a:xfrm>
              <a:off x="0" y="0"/>
              <a:ext cx="3244" cy="3388"/>
              <a:chOff x="0" y="0"/>
              <a:chExt cx="3244" cy="3388"/>
            </a:xfrm>
          </p:grpSpPr>
          <p:grpSp>
            <p:nvGrpSpPr>
              <p:cNvPr id="59420" name="Group 76"/>
              <p:cNvGrpSpPr>
                <a:grpSpLocks/>
              </p:cNvGrpSpPr>
              <p:nvPr/>
            </p:nvGrpSpPr>
            <p:grpSpPr bwMode="auto">
              <a:xfrm>
                <a:off x="0" y="0"/>
                <a:ext cx="715" cy="700"/>
                <a:chOff x="0" y="0"/>
                <a:chExt cx="715" cy="700"/>
              </a:xfrm>
            </p:grpSpPr>
            <p:sp>
              <p:nvSpPr>
                <p:cNvPr id="59562" name="Rectangle 16"/>
                <p:cNvSpPr>
                  <a:spLocks noChangeArrowheads="1"/>
                </p:cNvSpPr>
                <p:nvPr/>
              </p:nvSpPr>
              <p:spPr bwMode="auto">
                <a:xfrm>
                  <a:off x="24" y="24"/>
                  <a:ext cx="667" cy="652"/>
                </a:xfrm>
                <a:prstGeom prst="rect">
                  <a:avLst/>
                </a:prstGeom>
                <a:noFill/>
                <a:ln w="9525">
                  <a:noFill/>
                  <a:miter lim="800000"/>
                  <a:headEnd/>
                  <a:tailEnd/>
                </a:ln>
              </p:spPr>
              <p:txBody>
                <a:bodyPr/>
                <a:lstStyle/>
                <a:p>
                  <a:pPr algn="ctr"/>
                  <a:r>
                    <a:rPr lang="es-ES" sz="1600">
                      <a:latin typeface="Verdana" pitchFamily="34" charset="0"/>
                      <a:ea typeface="Arial Unicode MS" pitchFamily="34" charset="-128"/>
                      <a:cs typeface="Arial Unicode MS" pitchFamily="34" charset="-128"/>
                    </a:rPr>
                    <a:t>ACTIVIDADES Y SUPERFÍCIES</a:t>
                  </a:r>
                  <a:endParaRPr lang="es-ES" sz="1600">
                    <a:ea typeface="Arial Unicode MS" pitchFamily="34" charset="-128"/>
                    <a:cs typeface="Arial Unicode MS" pitchFamily="34" charset="-128"/>
                  </a:endParaRPr>
                </a:p>
                <a:p>
                  <a:pPr algn="ctr" eaLnBrk="0" hangingPunct="0"/>
                  <a:endParaRPr lang="es-ES" sz="1600"/>
                </a:p>
              </p:txBody>
            </p:sp>
            <p:sp>
              <p:nvSpPr>
                <p:cNvPr id="59563" name="Rectangle 75"/>
                <p:cNvSpPr>
                  <a:spLocks noChangeArrowheads="1"/>
                </p:cNvSpPr>
                <p:nvPr/>
              </p:nvSpPr>
              <p:spPr bwMode="auto">
                <a:xfrm>
                  <a:off x="0" y="0"/>
                  <a:ext cx="715" cy="700"/>
                </a:xfrm>
                <a:prstGeom prst="rect">
                  <a:avLst/>
                </a:prstGeom>
                <a:noFill/>
                <a:ln w="7">
                  <a:solidFill>
                    <a:srgbClr val="A0A0A0"/>
                  </a:solidFill>
                  <a:miter lim="800000"/>
                  <a:headEnd/>
                  <a:tailEnd/>
                </a:ln>
              </p:spPr>
              <p:txBody>
                <a:bodyPr/>
                <a:lstStyle/>
                <a:p>
                  <a:endParaRPr lang="es-ES"/>
                </a:p>
              </p:txBody>
            </p:sp>
          </p:grpSp>
          <p:grpSp>
            <p:nvGrpSpPr>
              <p:cNvPr id="59421" name="Group 78"/>
              <p:cNvGrpSpPr>
                <a:grpSpLocks/>
              </p:cNvGrpSpPr>
              <p:nvPr/>
            </p:nvGrpSpPr>
            <p:grpSpPr bwMode="auto">
              <a:xfrm>
                <a:off x="715" y="0"/>
                <a:ext cx="435" cy="700"/>
                <a:chOff x="715" y="0"/>
                <a:chExt cx="435" cy="700"/>
              </a:xfrm>
            </p:grpSpPr>
            <p:sp>
              <p:nvSpPr>
                <p:cNvPr id="59560" name="Rectangle 17"/>
                <p:cNvSpPr>
                  <a:spLocks noChangeArrowheads="1"/>
                </p:cNvSpPr>
                <p:nvPr/>
              </p:nvSpPr>
              <p:spPr bwMode="auto">
                <a:xfrm>
                  <a:off x="739" y="24"/>
                  <a:ext cx="387" cy="652"/>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Alimentación</a:t>
                  </a:r>
                  <a:endParaRPr lang="es-ES" sz="1600">
                    <a:ea typeface="Arial Unicode MS" pitchFamily="34" charset="-128"/>
                    <a:cs typeface="Arial Unicode MS" pitchFamily="34" charset="-128"/>
                  </a:endParaRPr>
                </a:p>
                <a:p>
                  <a:pPr algn="ctr" eaLnBrk="0" hangingPunct="0"/>
                  <a:endParaRPr lang="es-ES" sz="1600"/>
                </a:p>
              </p:txBody>
            </p:sp>
            <p:sp>
              <p:nvSpPr>
                <p:cNvPr id="59561" name="Rectangle 77"/>
                <p:cNvSpPr>
                  <a:spLocks noChangeArrowheads="1"/>
                </p:cNvSpPr>
                <p:nvPr/>
              </p:nvSpPr>
              <p:spPr bwMode="auto">
                <a:xfrm>
                  <a:off x="715" y="0"/>
                  <a:ext cx="435" cy="700"/>
                </a:xfrm>
                <a:prstGeom prst="rect">
                  <a:avLst/>
                </a:prstGeom>
                <a:noFill/>
                <a:ln w="7">
                  <a:solidFill>
                    <a:srgbClr val="A0A0A0"/>
                  </a:solidFill>
                  <a:miter lim="800000"/>
                  <a:headEnd/>
                  <a:tailEnd/>
                </a:ln>
              </p:spPr>
              <p:txBody>
                <a:bodyPr/>
                <a:lstStyle/>
                <a:p>
                  <a:endParaRPr lang="es-ES"/>
                </a:p>
              </p:txBody>
            </p:sp>
          </p:grpSp>
          <p:grpSp>
            <p:nvGrpSpPr>
              <p:cNvPr id="59422" name="Group 80"/>
              <p:cNvGrpSpPr>
                <a:grpSpLocks/>
              </p:cNvGrpSpPr>
              <p:nvPr/>
            </p:nvGrpSpPr>
            <p:grpSpPr bwMode="auto">
              <a:xfrm>
                <a:off x="1150" y="0"/>
                <a:ext cx="527" cy="700"/>
                <a:chOff x="1150" y="0"/>
                <a:chExt cx="527" cy="700"/>
              </a:xfrm>
            </p:grpSpPr>
            <p:sp>
              <p:nvSpPr>
                <p:cNvPr id="59558" name="Rectangle 18"/>
                <p:cNvSpPr>
                  <a:spLocks noChangeArrowheads="1"/>
                </p:cNvSpPr>
                <p:nvPr/>
              </p:nvSpPr>
              <p:spPr bwMode="auto">
                <a:xfrm>
                  <a:off x="1174" y="24"/>
                  <a:ext cx="479" cy="652"/>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Vivienda y servicios</a:t>
                  </a:r>
                  <a:endParaRPr lang="es-ES" sz="1600">
                    <a:ea typeface="Arial Unicode MS" pitchFamily="34" charset="-128"/>
                    <a:cs typeface="Arial Unicode MS" pitchFamily="34" charset="-128"/>
                  </a:endParaRPr>
                </a:p>
                <a:p>
                  <a:pPr algn="ctr" eaLnBrk="0" hangingPunct="0"/>
                  <a:endParaRPr lang="es-ES" sz="1600"/>
                </a:p>
              </p:txBody>
            </p:sp>
            <p:sp>
              <p:nvSpPr>
                <p:cNvPr id="59559" name="Rectangle 79"/>
                <p:cNvSpPr>
                  <a:spLocks noChangeArrowheads="1"/>
                </p:cNvSpPr>
                <p:nvPr/>
              </p:nvSpPr>
              <p:spPr bwMode="auto">
                <a:xfrm>
                  <a:off x="1150" y="0"/>
                  <a:ext cx="527" cy="700"/>
                </a:xfrm>
                <a:prstGeom prst="rect">
                  <a:avLst/>
                </a:prstGeom>
                <a:noFill/>
                <a:ln w="7">
                  <a:solidFill>
                    <a:srgbClr val="A0A0A0"/>
                  </a:solidFill>
                  <a:miter lim="800000"/>
                  <a:headEnd/>
                  <a:tailEnd/>
                </a:ln>
              </p:spPr>
              <p:txBody>
                <a:bodyPr/>
                <a:lstStyle/>
                <a:p>
                  <a:endParaRPr lang="es-ES"/>
                </a:p>
              </p:txBody>
            </p:sp>
          </p:grpSp>
          <p:grpSp>
            <p:nvGrpSpPr>
              <p:cNvPr id="59423" name="Group 82"/>
              <p:cNvGrpSpPr>
                <a:grpSpLocks/>
              </p:cNvGrpSpPr>
              <p:nvPr/>
            </p:nvGrpSpPr>
            <p:grpSpPr bwMode="auto">
              <a:xfrm>
                <a:off x="1677" y="0"/>
                <a:ext cx="527" cy="700"/>
                <a:chOff x="1677" y="0"/>
                <a:chExt cx="527" cy="700"/>
              </a:xfrm>
            </p:grpSpPr>
            <p:sp>
              <p:nvSpPr>
                <p:cNvPr id="59556" name="Rectangle 19"/>
                <p:cNvSpPr>
                  <a:spLocks noChangeArrowheads="1"/>
                </p:cNvSpPr>
                <p:nvPr/>
              </p:nvSpPr>
              <p:spPr bwMode="auto">
                <a:xfrm>
                  <a:off x="1701" y="24"/>
                  <a:ext cx="479" cy="652"/>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Movilidad y transporte</a:t>
                  </a:r>
                  <a:endParaRPr lang="es-ES" sz="1600">
                    <a:ea typeface="Arial Unicode MS" pitchFamily="34" charset="-128"/>
                    <a:cs typeface="Arial Unicode MS" pitchFamily="34" charset="-128"/>
                  </a:endParaRPr>
                </a:p>
                <a:p>
                  <a:pPr algn="ctr" eaLnBrk="0" hangingPunct="0"/>
                  <a:endParaRPr lang="es-ES" sz="1600"/>
                </a:p>
              </p:txBody>
            </p:sp>
            <p:sp>
              <p:nvSpPr>
                <p:cNvPr id="59557" name="Rectangle 81"/>
                <p:cNvSpPr>
                  <a:spLocks noChangeArrowheads="1"/>
                </p:cNvSpPr>
                <p:nvPr/>
              </p:nvSpPr>
              <p:spPr bwMode="auto">
                <a:xfrm>
                  <a:off x="1677" y="0"/>
                  <a:ext cx="527" cy="700"/>
                </a:xfrm>
                <a:prstGeom prst="rect">
                  <a:avLst/>
                </a:prstGeom>
                <a:noFill/>
                <a:ln w="7">
                  <a:solidFill>
                    <a:srgbClr val="A0A0A0"/>
                  </a:solidFill>
                  <a:miter lim="800000"/>
                  <a:headEnd/>
                  <a:tailEnd/>
                </a:ln>
              </p:spPr>
              <p:txBody>
                <a:bodyPr/>
                <a:lstStyle/>
                <a:p>
                  <a:endParaRPr lang="es-ES"/>
                </a:p>
              </p:txBody>
            </p:sp>
          </p:grpSp>
          <p:grpSp>
            <p:nvGrpSpPr>
              <p:cNvPr id="59424" name="Group 84"/>
              <p:cNvGrpSpPr>
                <a:grpSpLocks/>
              </p:cNvGrpSpPr>
              <p:nvPr/>
            </p:nvGrpSpPr>
            <p:grpSpPr bwMode="auto">
              <a:xfrm>
                <a:off x="2204" y="0"/>
                <a:ext cx="527" cy="700"/>
                <a:chOff x="2204" y="0"/>
                <a:chExt cx="527" cy="700"/>
              </a:xfrm>
            </p:grpSpPr>
            <p:sp>
              <p:nvSpPr>
                <p:cNvPr id="59554" name="Rectangle 20"/>
                <p:cNvSpPr>
                  <a:spLocks noChangeArrowheads="1"/>
                </p:cNvSpPr>
                <p:nvPr/>
              </p:nvSpPr>
              <p:spPr bwMode="auto">
                <a:xfrm>
                  <a:off x="2228" y="24"/>
                  <a:ext cx="479" cy="652"/>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Bienes de consumo</a:t>
                  </a:r>
                  <a:endParaRPr lang="es-ES" sz="1600">
                    <a:ea typeface="Arial Unicode MS" pitchFamily="34" charset="-128"/>
                    <a:cs typeface="Arial Unicode MS" pitchFamily="34" charset="-128"/>
                  </a:endParaRPr>
                </a:p>
                <a:p>
                  <a:pPr algn="ctr" eaLnBrk="0" hangingPunct="0"/>
                  <a:endParaRPr lang="es-ES" sz="1600"/>
                </a:p>
              </p:txBody>
            </p:sp>
            <p:sp>
              <p:nvSpPr>
                <p:cNvPr id="59555" name="Rectangle 83"/>
                <p:cNvSpPr>
                  <a:spLocks noChangeArrowheads="1"/>
                </p:cNvSpPr>
                <p:nvPr/>
              </p:nvSpPr>
              <p:spPr bwMode="auto">
                <a:xfrm>
                  <a:off x="2204" y="0"/>
                  <a:ext cx="527" cy="700"/>
                </a:xfrm>
                <a:prstGeom prst="rect">
                  <a:avLst/>
                </a:prstGeom>
                <a:noFill/>
                <a:ln w="7">
                  <a:solidFill>
                    <a:srgbClr val="A0A0A0"/>
                  </a:solidFill>
                  <a:miter lim="800000"/>
                  <a:headEnd/>
                  <a:tailEnd/>
                </a:ln>
              </p:spPr>
              <p:txBody>
                <a:bodyPr/>
                <a:lstStyle/>
                <a:p>
                  <a:endParaRPr lang="es-ES"/>
                </a:p>
              </p:txBody>
            </p:sp>
          </p:grpSp>
          <p:grpSp>
            <p:nvGrpSpPr>
              <p:cNvPr id="59425" name="Group 86"/>
              <p:cNvGrpSpPr>
                <a:grpSpLocks/>
              </p:cNvGrpSpPr>
              <p:nvPr/>
            </p:nvGrpSpPr>
            <p:grpSpPr bwMode="auto">
              <a:xfrm>
                <a:off x="2731" y="0"/>
                <a:ext cx="513" cy="700"/>
                <a:chOff x="2731" y="0"/>
                <a:chExt cx="513" cy="700"/>
              </a:xfrm>
            </p:grpSpPr>
            <p:sp>
              <p:nvSpPr>
                <p:cNvPr id="59552" name="Rectangle 21"/>
                <p:cNvSpPr>
                  <a:spLocks noChangeArrowheads="1"/>
                </p:cNvSpPr>
                <p:nvPr/>
              </p:nvSpPr>
              <p:spPr bwMode="auto">
                <a:xfrm>
                  <a:off x="2755" y="24"/>
                  <a:ext cx="465" cy="652"/>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Total actividades</a:t>
                  </a:r>
                  <a:endParaRPr lang="es-ES" sz="1600">
                    <a:ea typeface="Arial Unicode MS" pitchFamily="34" charset="-128"/>
                    <a:cs typeface="Arial Unicode MS" pitchFamily="34" charset="-128"/>
                  </a:endParaRPr>
                </a:p>
                <a:p>
                  <a:pPr algn="ctr" eaLnBrk="0" hangingPunct="0"/>
                  <a:endParaRPr lang="es-ES" sz="1600"/>
                </a:p>
              </p:txBody>
            </p:sp>
            <p:sp>
              <p:nvSpPr>
                <p:cNvPr id="59553" name="Rectangle 85"/>
                <p:cNvSpPr>
                  <a:spLocks noChangeArrowheads="1"/>
                </p:cNvSpPr>
                <p:nvPr/>
              </p:nvSpPr>
              <p:spPr bwMode="auto">
                <a:xfrm>
                  <a:off x="2731" y="0"/>
                  <a:ext cx="513" cy="700"/>
                </a:xfrm>
                <a:prstGeom prst="rect">
                  <a:avLst/>
                </a:prstGeom>
                <a:noFill/>
                <a:ln w="7">
                  <a:solidFill>
                    <a:srgbClr val="A0A0A0"/>
                  </a:solidFill>
                  <a:miter lim="800000"/>
                  <a:headEnd/>
                  <a:tailEnd/>
                </a:ln>
              </p:spPr>
              <p:txBody>
                <a:bodyPr/>
                <a:lstStyle/>
                <a:p>
                  <a:endParaRPr lang="es-ES"/>
                </a:p>
              </p:txBody>
            </p:sp>
          </p:grpSp>
          <p:grpSp>
            <p:nvGrpSpPr>
              <p:cNvPr id="59426" name="Group 88"/>
              <p:cNvGrpSpPr>
                <a:grpSpLocks/>
              </p:cNvGrpSpPr>
              <p:nvPr/>
            </p:nvGrpSpPr>
            <p:grpSpPr bwMode="auto">
              <a:xfrm>
                <a:off x="0" y="748"/>
                <a:ext cx="715" cy="336"/>
                <a:chOff x="0" y="748"/>
                <a:chExt cx="715" cy="336"/>
              </a:xfrm>
            </p:grpSpPr>
            <p:sp>
              <p:nvSpPr>
                <p:cNvPr id="59550" name="Rectangle 22"/>
                <p:cNvSpPr>
                  <a:spLocks noChangeArrowheads="1"/>
                </p:cNvSpPr>
                <p:nvPr/>
              </p:nvSpPr>
              <p:spPr bwMode="auto">
                <a:xfrm>
                  <a:off x="24" y="772"/>
                  <a:ext cx="667" cy="288"/>
                </a:xfrm>
                <a:prstGeom prst="rect">
                  <a:avLst/>
                </a:prstGeom>
                <a:noFill/>
                <a:ln w="9525">
                  <a:noFill/>
                  <a:miter lim="800000"/>
                  <a:headEnd/>
                  <a:tailEnd/>
                </a:ln>
              </p:spPr>
              <p:txBody>
                <a:bodyPr/>
                <a:lstStyle/>
                <a:p>
                  <a:pPr algn="ctr"/>
                  <a:r>
                    <a:rPr lang="es-ES" sz="1600">
                      <a:latin typeface="Verdana" pitchFamily="34" charset="0"/>
                      <a:ea typeface="Arial Unicode MS" pitchFamily="34" charset="-128"/>
                      <a:cs typeface="Arial Unicode MS" pitchFamily="34" charset="-128"/>
                    </a:rPr>
                    <a:t>Absorción de CO2</a:t>
                  </a:r>
                  <a:endParaRPr lang="es-ES" sz="1600">
                    <a:ea typeface="Arial Unicode MS" pitchFamily="34" charset="-128"/>
                    <a:cs typeface="Arial Unicode MS" pitchFamily="34" charset="-128"/>
                  </a:endParaRPr>
                </a:p>
                <a:p>
                  <a:pPr algn="ctr" eaLnBrk="0" hangingPunct="0"/>
                  <a:endParaRPr lang="es-ES" sz="1600"/>
                </a:p>
              </p:txBody>
            </p:sp>
            <p:sp>
              <p:nvSpPr>
                <p:cNvPr id="59551" name="Rectangle 87"/>
                <p:cNvSpPr>
                  <a:spLocks noChangeArrowheads="1"/>
                </p:cNvSpPr>
                <p:nvPr/>
              </p:nvSpPr>
              <p:spPr bwMode="auto">
                <a:xfrm>
                  <a:off x="0" y="748"/>
                  <a:ext cx="715" cy="336"/>
                </a:xfrm>
                <a:prstGeom prst="rect">
                  <a:avLst/>
                </a:prstGeom>
                <a:noFill/>
                <a:ln w="7">
                  <a:solidFill>
                    <a:srgbClr val="A0A0A0"/>
                  </a:solidFill>
                  <a:miter lim="800000"/>
                  <a:headEnd/>
                  <a:tailEnd/>
                </a:ln>
              </p:spPr>
              <p:txBody>
                <a:bodyPr/>
                <a:lstStyle/>
                <a:p>
                  <a:endParaRPr lang="es-ES"/>
                </a:p>
              </p:txBody>
            </p:sp>
          </p:grpSp>
          <p:grpSp>
            <p:nvGrpSpPr>
              <p:cNvPr id="59427" name="Group 90"/>
              <p:cNvGrpSpPr>
                <a:grpSpLocks/>
              </p:cNvGrpSpPr>
              <p:nvPr/>
            </p:nvGrpSpPr>
            <p:grpSpPr bwMode="auto">
              <a:xfrm>
                <a:off x="715" y="748"/>
                <a:ext cx="435" cy="336"/>
                <a:chOff x="715" y="748"/>
                <a:chExt cx="435" cy="336"/>
              </a:xfrm>
            </p:grpSpPr>
            <p:sp>
              <p:nvSpPr>
                <p:cNvPr id="59548" name="Rectangle 23"/>
                <p:cNvSpPr>
                  <a:spLocks noChangeArrowheads="1"/>
                </p:cNvSpPr>
                <p:nvPr/>
              </p:nvSpPr>
              <p:spPr bwMode="auto">
                <a:xfrm>
                  <a:off x="739" y="772"/>
                  <a:ext cx="387"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0,1127</a:t>
                  </a:r>
                  <a:endParaRPr lang="es-ES" sz="1600">
                    <a:ea typeface="Arial Unicode MS" pitchFamily="34" charset="-128"/>
                    <a:cs typeface="Arial Unicode MS" pitchFamily="34" charset="-128"/>
                  </a:endParaRPr>
                </a:p>
                <a:p>
                  <a:pPr algn="ctr" eaLnBrk="0" hangingPunct="0"/>
                  <a:endParaRPr lang="es-ES" sz="1600"/>
                </a:p>
              </p:txBody>
            </p:sp>
            <p:sp>
              <p:nvSpPr>
                <p:cNvPr id="59549" name="Rectangle 89"/>
                <p:cNvSpPr>
                  <a:spLocks noChangeArrowheads="1"/>
                </p:cNvSpPr>
                <p:nvPr/>
              </p:nvSpPr>
              <p:spPr bwMode="auto">
                <a:xfrm>
                  <a:off x="715" y="748"/>
                  <a:ext cx="435" cy="336"/>
                </a:xfrm>
                <a:prstGeom prst="rect">
                  <a:avLst/>
                </a:prstGeom>
                <a:noFill/>
                <a:ln w="7">
                  <a:solidFill>
                    <a:srgbClr val="A0A0A0"/>
                  </a:solidFill>
                  <a:miter lim="800000"/>
                  <a:headEnd/>
                  <a:tailEnd/>
                </a:ln>
              </p:spPr>
              <p:txBody>
                <a:bodyPr/>
                <a:lstStyle/>
                <a:p>
                  <a:endParaRPr lang="es-ES"/>
                </a:p>
              </p:txBody>
            </p:sp>
          </p:grpSp>
          <p:grpSp>
            <p:nvGrpSpPr>
              <p:cNvPr id="59428" name="Group 92"/>
              <p:cNvGrpSpPr>
                <a:grpSpLocks/>
              </p:cNvGrpSpPr>
              <p:nvPr/>
            </p:nvGrpSpPr>
            <p:grpSpPr bwMode="auto">
              <a:xfrm>
                <a:off x="1150" y="748"/>
                <a:ext cx="527" cy="336"/>
                <a:chOff x="1150" y="748"/>
                <a:chExt cx="527" cy="336"/>
              </a:xfrm>
            </p:grpSpPr>
            <p:sp>
              <p:nvSpPr>
                <p:cNvPr id="59546" name="Rectangle 24"/>
                <p:cNvSpPr>
                  <a:spLocks noChangeArrowheads="1"/>
                </p:cNvSpPr>
                <p:nvPr/>
              </p:nvSpPr>
              <p:spPr bwMode="auto">
                <a:xfrm>
                  <a:off x="1174" y="772"/>
                  <a:ext cx="479"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0,1690</a:t>
                  </a:r>
                  <a:endParaRPr lang="es-ES" sz="1600">
                    <a:ea typeface="Arial Unicode MS" pitchFamily="34" charset="-128"/>
                    <a:cs typeface="Arial Unicode MS" pitchFamily="34" charset="-128"/>
                  </a:endParaRPr>
                </a:p>
                <a:p>
                  <a:pPr algn="ctr" eaLnBrk="0" hangingPunct="0"/>
                  <a:endParaRPr lang="es-ES" sz="1600"/>
                </a:p>
              </p:txBody>
            </p:sp>
            <p:sp>
              <p:nvSpPr>
                <p:cNvPr id="59547" name="Rectangle 91"/>
                <p:cNvSpPr>
                  <a:spLocks noChangeArrowheads="1"/>
                </p:cNvSpPr>
                <p:nvPr/>
              </p:nvSpPr>
              <p:spPr bwMode="auto">
                <a:xfrm>
                  <a:off x="1150" y="748"/>
                  <a:ext cx="527" cy="336"/>
                </a:xfrm>
                <a:prstGeom prst="rect">
                  <a:avLst/>
                </a:prstGeom>
                <a:noFill/>
                <a:ln w="7">
                  <a:solidFill>
                    <a:srgbClr val="A0A0A0"/>
                  </a:solidFill>
                  <a:miter lim="800000"/>
                  <a:headEnd/>
                  <a:tailEnd/>
                </a:ln>
              </p:spPr>
              <p:txBody>
                <a:bodyPr/>
                <a:lstStyle/>
                <a:p>
                  <a:endParaRPr lang="es-ES"/>
                </a:p>
              </p:txBody>
            </p:sp>
          </p:grpSp>
          <p:grpSp>
            <p:nvGrpSpPr>
              <p:cNvPr id="59429" name="Group 94"/>
              <p:cNvGrpSpPr>
                <a:grpSpLocks/>
              </p:cNvGrpSpPr>
              <p:nvPr/>
            </p:nvGrpSpPr>
            <p:grpSpPr bwMode="auto">
              <a:xfrm>
                <a:off x="1677" y="748"/>
                <a:ext cx="527" cy="336"/>
                <a:chOff x="1677" y="748"/>
                <a:chExt cx="527" cy="336"/>
              </a:xfrm>
            </p:grpSpPr>
            <p:sp>
              <p:nvSpPr>
                <p:cNvPr id="59544" name="Rectangle 25"/>
                <p:cNvSpPr>
                  <a:spLocks noChangeArrowheads="1"/>
                </p:cNvSpPr>
                <p:nvPr/>
              </p:nvSpPr>
              <p:spPr bwMode="auto">
                <a:xfrm>
                  <a:off x="1701" y="772"/>
                  <a:ext cx="479"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0,5198</a:t>
                  </a:r>
                  <a:endParaRPr lang="es-ES" sz="1600">
                    <a:ea typeface="Arial Unicode MS" pitchFamily="34" charset="-128"/>
                    <a:cs typeface="Arial Unicode MS" pitchFamily="34" charset="-128"/>
                  </a:endParaRPr>
                </a:p>
                <a:p>
                  <a:pPr algn="ctr" eaLnBrk="0" hangingPunct="0"/>
                  <a:endParaRPr lang="es-ES" sz="1600"/>
                </a:p>
              </p:txBody>
            </p:sp>
            <p:sp>
              <p:nvSpPr>
                <p:cNvPr id="59545" name="Rectangle 93"/>
                <p:cNvSpPr>
                  <a:spLocks noChangeArrowheads="1"/>
                </p:cNvSpPr>
                <p:nvPr/>
              </p:nvSpPr>
              <p:spPr bwMode="auto">
                <a:xfrm>
                  <a:off x="1677" y="748"/>
                  <a:ext cx="527" cy="336"/>
                </a:xfrm>
                <a:prstGeom prst="rect">
                  <a:avLst/>
                </a:prstGeom>
                <a:noFill/>
                <a:ln w="7">
                  <a:solidFill>
                    <a:srgbClr val="A0A0A0"/>
                  </a:solidFill>
                  <a:miter lim="800000"/>
                  <a:headEnd/>
                  <a:tailEnd/>
                </a:ln>
              </p:spPr>
              <p:txBody>
                <a:bodyPr/>
                <a:lstStyle/>
                <a:p>
                  <a:endParaRPr lang="es-ES"/>
                </a:p>
              </p:txBody>
            </p:sp>
          </p:grpSp>
          <p:grpSp>
            <p:nvGrpSpPr>
              <p:cNvPr id="59430" name="Group 96"/>
              <p:cNvGrpSpPr>
                <a:grpSpLocks/>
              </p:cNvGrpSpPr>
              <p:nvPr/>
            </p:nvGrpSpPr>
            <p:grpSpPr bwMode="auto">
              <a:xfrm>
                <a:off x="2204" y="748"/>
                <a:ext cx="527" cy="336"/>
                <a:chOff x="2204" y="748"/>
                <a:chExt cx="527" cy="336"/>
              </a:xfrm>
            </p:grpSpPr>
            <p:sp>
              <p:nvSpPr>
                <p:cNvPr id="59542" name="Rectangle 26"/>
                <p:cNvSpPr>
                  <a:spLocks noChangeArrowheads="1"/>
                </p:cNvSpPr>
                <p:nvPr/>
              </p:nvSpPr>
              <p:spPr bwMode="auto">
                <a:xfrm>
                  <a:off x="2228" y="772"/>
                  <a:ext cx="479"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0,4584</a:t>
                  </a:r>
                  <a:endParaRPr lang="es-ES" sz="1600">
                    <a:ea typeface="Arial Unicode MS" pitchFamily="34" charset="-128"/>
                    <a:cs typeface="Arial Unicode MS" pitchFamily="34" charset="-128"/>
                  </a:endParaRPr>
                </a:p>
                <a:p>
                  <a:pPr algn="ctr" eaLnBrk="0" hangingPunct="0"/>
                  <a:endParaRPr lang="es-ES" sz="1600"/>
                </a:p>
              </p:txBody>
            </p:sp>
            <p:sp>
              <p:nvSpPr>
                <p:cNvPr id="59543" name="Rectangle 95"/>
                <p:cNvSpPr>
                  <a:spLocks noChangeArrowheads="1"/>
                </p:cNvSpPr>
                <p:nvPr/>
              </p:nvSpPr>
              <p:spPr bwMode="auto">
                <a:xfrm>
                  <a:off x="2204" y="748"/>
                  <a:ext cx="527" cy="336"/>
                </a:xfrm>
                <a:prstGeom prst="rect">
                  <a:avLst/>
                </a:prstGeom>
                <a:noFill/>
                <a:ln w="7">
                  <a:solidFill>
                    <a:srgbClr val="A0A0A0"/>
                  </a:solidFill>
                  <a:miter lim="800000"/>
                  <a:headEnd/>
                  <a:tailEnd/>
                </a:ln>
              </p:spPr>
              <p:txBody>
                <a:bodyPr/>
                <a:lstStyle/>
                <a:p>
                  <a:endParaRPr lang="es-ES"/>
                </a:p>
              </p:txBody>
            </p:sp>
          </p:grpSp>
          <p:grpSp>
            <p:nvGrpSpPr>
              <p:cNvPr id="59431" name="Group 98"/>
              <p:cNvGrpSpPr>
                <a:grpSpLocks/>
              </p:cNvGrpSpPr>
              <p:nvPr/>
            </p:nvGrpSpPr>
            <p:grpSpPr bwMode="auto">
              <a:xfrm>
                <a:off x="2731" y="748"/>
                <a:ext cx="513" cy="336"/>
                <a:chOff x="2731" y="748"/>
                <a:chExt cx="513" cy="336"/>
              </a:xfrm>
            </p:grpSpPr>
            <p:sp>
              <p:nvSpPr>
                <p:cNvPr id="59540" name="Rectangle 27"/>
                <p:cNvSpPr>
                  <a:spLocks noChangeArrowheads="1"/>
                </p:cNvSpPr>
                <p:nvPr/>
              </p:nvSpPr>
              <p:spPr bwMode="auto">
                <a:xfrm>
                  <a:off x="2755" y="772"/>
                  <a:ext cx="465"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1,2600</a:t>
                  </a:r>
                  <a:endParaRPr lang="es-ES" sz="1600">
                    <a:ea typeface="Arial Unicode MS" pitchFamily="34" charset="-128"/>
                    <a:cs typeface="Arial Unicode MS" pitchFamily="34" charset="-128"/>
                  </a:endParaRPr>
                </a:p>
                <a:p>
                  <a:pPr algn="ctr" eaLnBrk="0" hangingPunct="0"/>
                  <a:endParaRPr lang="es-ES" sz="1600"/>
                </a:p>
              </p:txBody>
            </p:sp>
            <p:sp>
              <p:nvSpPr>
                <p:cNvPr id="59541" name="Rectangle 97"/>
                <p:cNvSpPr>
                  <a:spLocks noChangeArrowheads="1"/>
                </p:cNvSpPr>
                <p:nvPr/>
              </p:nvSpPr>
              <p:spPr bwMode="auto">
                <a:xfrm>
                  <a:off x="2731" y="748"/>
                  <a:ext cx="513" cy="336"/>
                </a:xfrm>
                <a:prstGeom prst="rect">
                  <a:avLst/>
                </a:prstGeom>
                <a:noFill/>
                <a:ln w="7">
                  <a:solidFill>
                    <a:srgbClr val="A0A0A0"/>
                  </a:solidFill>
                  <a:miter lim="800000"/>
                  <a:headEnd/>
                  <a:tailEnd/>
                </a:ln>
              </p:spPr>
              <p:txBody>
                <a:bodyPr/>
                <a:lstStyle/>
                <a:p>
                  <a:endParaRPr lang="es-ES"/>
                </a:p>
              </p:txBody>
            </p:sp>
          </p:grpSp>
          <p:grpSp>
            <p:nvGrpSpPr>
              <p:cNvPr id="59432" name="Group 100"/>
              <p:cNvGrpSpPr>
                <a:grpSpLocks/>
              </p:cNvGrpSpPr>
              <p:nvPr/>
            </p:nvGrpSpPr>
            <p:grpSpPr bwMode="auto">
              <a:xfrm>
                <a:off x="0" y="1132"/>
                <a:ext cx="715" cy="336"/>
                <a:chOff x="0" y="1132"/>
                <a:chExt cx="715" cy="336"/>
              </a:xfrm>
            </p:grpSpPr>
            <p:sp>
              <p:nvSpPr>
                <p:cNvPr id="59538" name="Rectangle 28"/>
                <p:cNvSpPr>
                  <a:spLocks noChangeArrowheads="1"/>
                </p:cNvSpPr>
                <p:nvPr/>
              </p:nvSpPr>
              <p:spPr bwMode="auto">
                <a:xfrm>
                  <a:off x="24" y="1156"/>
                  <a:ext cx="667" cy="288"/>
                </a:xfrm>
                <a:prstGeom prst="rect">
                  <a:avLst/>
                </a:prstGeom>
                <a:noFill/>
                <a:ln w="9525">
                  <a:noFill/>
                  <a:miter lim="800000"/>
                  <a:headEnd/>
                  <a:tailEnd/>
                </a:ln>
              </p:spPr>
              <p:txBody>
                <a:bodyPr/>
                <a:lstStyle/>
                <a:p>
                  <a:pPr algn="ctr"/>
                  <a:r>
                    <a:rPr lang="es-ES" sz="1600">
                      <a:latin typeface="Verdana" pitchFamily="34" charset="0"/>
                      <a:ea typeface="Arial Unicode MS" pitchFamily="34" charset="-128"/>
                      <a:cs typeface="Arial Unicode MS" pitchFamily="34" charset="-128"/>
                    </a:rPr>
                    <a:t>Terreno construido</a:t>
                  </a:r>
                  <a:endParaRPr lang="es-ES" sz="1600">
                    <a:ea typeface="Arial Unicode MS" pitchFamily="34" charset="-128"/>
                    <a:cs typeface="Arial Unicode MS" pitchFamily="34" charset="-128"/>
                  </a:endParaRPr>
                </a:p>
                <a:p>
                  <a:pPr algn="ctr" eaLnBrk="0" hangingPunct="0"/>
                  <a:endParaRPr lang="es-ES" sz="1600"/>
                </a:p>
              </p:txBody>
            </p:sp>
            <p:sp>
              <p:nvSpPr>
                <p:cNvPr id="59539" name="Rectangle 99"/>
                <p:cNvSpPr>
                  <a:spLocks noChangeArrowheads="1"/>
                </p:cNvSpPr>
                <p:nvPr/>
              </p:nvSpPr>
              <p:spPr bwMode="auto">
                <a:xfrm>
                  <a:off x="0" y="1132"/>
                  <a:ext cx="715" cy="336"/>
                </a:xfrm>
                <a:prstGeom prst="rect">
                  <a:avLst/>
                </a:prstGeom>
                <a:noFill/>
                <a:ln w="7">
                  <a:solidFill>
                    <a:srgbClr val="A0A0A0"/>
                  </a:solidFill>
                  <a:miter lim="800000"/>
                  <a:headEnd/>
                  <a:tailEnd/>
                </a:ln>
              </p:spPr>
              <p:txBody>
                <a:bodyPr/>
                <a:lstStyle/>
                <a:p>
                  <a:endParaRPr lang="es-ES"/>
                </a:p>
              </p:txBody>
            </p:sp>
          </p:grpSp>
          <p:grpSp>
            <p:nvGrpSpPr>
              <p:cNvPr id="59433" name="Group 102"/>
              <p:cNvGrpSpPr>
                <a:grpSpLocks/>
              </p:cNvGrpSpPr>
              <p:nvPr/>
            </p:nvGrpSpPr>
            <p:grpSpPr bwMode="auto">
              <a:xfrm>
                <a:off x="715" y="1132"/>
                <a:ext cx="435" cy="336"/>
                <a:chOff x="715" y="1132"/>
                <a:chExt cx="435" cy="336"/>
              </a:xfrm>
            </p:grpSpPr>
            <p:sp>
              <p:nvSpPr>
                <p:cNvPr id="59536" name="Rectangle 29"/>
                <p:cNvSpPr>
                  <a:spLocks noChangeArrowheads="1"/>
                </p:cNvSpPr>
                <p:nvPr/>
              </p:nvSpPr>
              <p:spPr bwMode="auto">
                <a:xfrm>
                  <a:off x="739" y="1156"/>
                  <a:ext cx="387" cy="288"/>
                </a:xfrm>
                <a:prstGeom prst="rect">
                  <a:avLst/>
                </a:prstGeom>
                <a:noFill/>
                <a:ln w="9525">
                  <a:noFill/>
                  <a:miter lim="800000"/>
                  <a:headEnd/>
                  <a:tailEnd/>
                </a:ln>
              </p:spPr>
              <p:txBody>
                <a:bodyPr>
                  <a:spAutoFit/>
                </a:bodyPr>
                <a:lstStyle/>
                <a:p>
                  <a:endParaRPr lang="es-ES"/>
                </a:p>
              </p:txBody>
            </p:sp>
            <p:sp>
              <p:nvSpPr>
                <p:cNvPr id="59537" name="Rectangle 101"/>
                <p:cNvSpPr>
                  <a:spLocks noChangeArrowheads="1"/>
                </p:cNvSpPr>
                <p:nvPr/>
              </p:nvSpPr>
              <p:spPr bwMode="auto">
                <a:xfrm>
                  <a:off x="715" y="1132"/>
                  <a:ext cx="435" cy="336"/>
                </a:xfrm>
                <a:prstGeom prst="rect">
                  <a:avLst/>
                </a:prstGeom>
                <a:noFill/>
                <a:ln w="7">
                  <a:solidFill>
                    <a:srgbClr val="A0A0A0"/>
                  </a:solidFill>
                  <a:miter lim="800000"/>
                  <a:headEnd/>
                  <a:tailEnd/>
                </a:ln>
              </p:spPr>
              <p:txBody>
                <a:bodyPr/>
                <a:lstStyle/>
                <a:p>
                  <a:endParaRPr lang="es-ES"/>
                </a:p>
              </p:txBody>
            </p:sp>
          </p:grpSp>
          <p:grpSp>
            <p:nvGrpSpPr>
              <p:cNvPr id="59434" name="Group 104"/>
              <p:cNvGrpSpPr>
                <a:grpSpLocks/>
              </p:cNvGrpSpPr>
              <p:nvPr/>
            </p:nvGrpSpPr>
            <p:grpSpPr bwMode="auto">
              <a:xfrm>
                <a:off x="1150" y="1132"/>
                <a:ext cx="527" cy="336"/>
                <a:chOff x="1150" y="1132"/>
                <a:chExt cx="527" cy="336"/>
              </a:xfrm>
            </p:grpSpPr>
            <p:sp>
              <p:nvSpPr>
                <p:cNvPr id="59534" name="Rectangle 31"/>
                <p:cNvSpPr>
                  <a:spLocks noChangeArrowheads="1"/>
                </p:cNvSpPr>
                <p:nvPr/>
              </p:nvSpPr>
              <p:spPr bwMode="auto">
                <a:xfrm>
                  <a:off x="1174" y="1156"/>
                  <a:ext cx="479"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0,0331</a:t>
                  </a:r>
                  <a:endParaRPr lang="es-ES" sz="1600">
                    <a:ea typeface="Arial Unicode MS" pitchFamily="34" charset="-128"/>
                    <a:cs typeface="Arial Unicode MS" pitchFamily="34" charset="-128"/>
                  </a:endParaRPr>
                </a:p>
                <a:p>
                  <a:pPr algn="ctr" eaLnBrk="0" hangingPunct="0"/>
                  <a:endParaRPr lang="es-ES" sz="1600"/>
                </a:p>
              </p:txBody>
            </p:sp>
            <p:sp>
              <p:nvSpPr>
                <p:cNvPr id="59535" name="Rectangle 103"/>
                <p:cNvSpPr>
                  <a:spLocks noChangeArrowheads="1"/>
                </p:cNvSpPr>
                <p:nvPr/>
              </p:nvSpPr>
              <p:spPr bwMode="auto">
                <a:xfrm>
                  <a:off x="1150" y="1132"/>
                  <a:ext cx="527" cy="336"/>
                </a:xfrm>
                <a:prstGeom prst="rect">
                  <a:avLst/>
                </a:prstGeom>
                <a:noFill/>
                <a:ln w="7">
                  <a:solidFill>
                    <a:srgbClr val="A0A0A0"/>
                  </a:solidFill>
                  <a:miter lim="800000"/>
                  <a:headEnd/>
                  <a:tailEnd/>
                </a:ln>
              </p:spPr>
              <p:txBody>
                <a:bodyPr/>
                <a:lstStyle/>
                <a:p>
                  <a:endParaRPr lang="es-ES"/>
                </a:p>
              </p:txBody>
            </p:sp>
          </p:grpSp>
          <p:grpSp>
            <p:nvGrpSpPr>
              <p:cNvPr id="59435" name="Group 106"/>
              <p:cNvGrpSpPr>
                <a:grpSpLocks/>
              </p:cNvGrpSpPr>
              <p:nvPr/>
            </p:nvGrpSpPr>
            <p:grpSpPr bwMode="auto">
              <a:xfrm>
                <a:off x="1677" y="1132"/>
                <a:ext cx="527" cy="336"/>
                <a:chOff x="1677" y="1132"/>
                <a:chExt cx="527" cy="336"/>
              </a:xfrm>
            </p:grpSpPr>
            <p:sp>
              <p:nvSpPr>
                <p:cNvPr id="59532" name="Rectangle 32"/>
                <p:cNvSpPr>
                  <a:spLocks noChangeArrowheads="1"/>
                </p:cNvSpPr>
                <p:nvPr/>
              </p:nvSpPr>
              <p:spPr bwMode="auto">
                <a:xfrm>
                  <a:off x="1701" y="1156"/>
                  <a:ext cx="479"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0,0204</a:t>
                  </a:r>
                  <a:endParaRPr lang="es-ES" sz="1600">
                    <a:ea typeface="Arial Unicode MS" pitchFamily="34" charset="-128"/>
                    <a:cs typeface="Arial Unicode MS" pitchFamily="34" charset="-128"/>
                  </a:endParaRPr>
                </a:p>
                <a:p>
                  <a:pPr algn="ctr" eaLnBrk="0" hangingPunct="0"/>
                  <a:endParaRPr lang="es-ES" sz="1600"/>
                </a:p>
              </p:txBody>
            </p:sp>
            <p:sp>
              <p:nvSpPr>
                <p:cNvPr id="59533" name="Rectangle 105"/>
                <p:cNvSpPr>
                  <a:spLocks noChangeArrowheads="1"/>
                </p:cNvSpPr>
                <p:nvPr/>
              </p:nvSpPr>
              <p:spPr bwMode="auto">
                <a:xfrm>
                  <a:off x="1677" y="1132"/>
                  <a:ext cx="527" cy="336"/>
                </a:xfrm>
                <a:prstGeom prst="rect">
                  <a:avLst/>
                </a:prstGeom>
                <a:noFill/>
                <a:ln w="7">
                  <a:solidFill>
                    <a:srgbClr val="A0A0A0"/>
                  </a:solidFill>
                  <a:miter lim="800000"/>
                  <a:headEnd/>
                  <a:tailEnd/>
                </a:ln>
              </p:spPr>
              <p:txBody>
                <a:bodyPr/>
                <a:lstStyle/>
                <a:p>
                  <a:endParaRPr lang="es-ES"/>
                </a:p>
              </p:txBody>
            </p:sp>
          </p:grpSp>
          <p:grpSp>
            <p:nvGrpSpPr>
              <p:cNvPr id="59436" name="Group 108"/>
              <p:cNvGrpSpPr>
                <a:grpSpLocks/>
              </p:cNvGrpSpPr>
              <p:nvPr/>
            </p:nvGrpSpPr>
            <p:grpSpPr bwMode="auto">
              <a:xfrm>
                <a:off x="2204" y="1132"/>
                <a:ext cx="527" cy="336"/>
                <a:chOff x="2204" y="1132"/>
                <a:chExt cx="527" cy="336"/>
              </a:xfrm>
            </p:grpSpPr>
            <p:sp>
              <p:nvSpPr>
                <p:cNvPr id="59530" name="Rectangle 33"/>
                <p:cNvSpPr>
                  <a:spLocks noChangeArrowheads="1"/>
                </p:cNvSpPr>
                <p:nvPr/>
              </p:nvSpPr>
              <p:spPr bwMode="auto">
                <a:xfrm>
                  <a:off x="2228" y="1156"/>
                  <a:ext cx="479"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0,0038</a:t>
                  </a:r>
                  <a:endParaRPr lang="es-ES" sz="1600">
                    <a:ea typeface="Arial Unicode MS" pitchFamily="34" charset="-128"/>
                    <a:cs typeface="Arial Unicode MS" pitchFamily="34" charset="-128"/>
                  </a:endParaRPr>
                </a:p>
                <a:p>
                  <a:pPr algn="ctr" eaLnBrk="0" hangingPunct="0"/>
                  <a:endParaRPr lang="es-ES" sz="1600"/>
                </a:p>
              </p:txBody>
            </p:sp>
            <p:sp>
              <p:nvSpPr>
                <p:cNvPr id="59531" name="Rectangle 107"/>
                <p:cNvSpPr>
                  <a:spLocks noChangeArrowheads="1"/>
                </p:cNvSpPr>
                <p:nvPr/>
              </p:nvSpPr>
              <p:spPr bwMode="auto">
                <a:xfrm>
                  <a:off x="2204" y="1132"/>
                  <a:ext cx="527" cy="336"/>
                </a:xfrm>
                <a:prstGeom prst="rect">
                  <a:avLst/>
                </a:prstGeom>
                <a:noFill/>
                <a:ln w="7">
                  <a:solidFill>
                    <a:srgbClr val="A0A0A0"/>
                  </a:solidFill>
                  <a:miter lim="800000"/>
                  <a:headEnd/>
                  <a:tailEnd/>
                </a:ln>
              </p:spPr>
              <p:txBody>
                <a:bodyPr/>
                <a:lstStyle/>
                <a:p>
                  <a:endParaRPr lang="es-ES"/>
                </a:p>
              </p:txBody>
            </p:sp>
          </p:grpSp>
          <p:grpSp>
            <p:nvGrpSpPr>
              <p:cNvPr id="59437" name="Group 110"/>
              <p:cNvGrpSpPr>
                <a:grpSpLocks/>
              </p:cNvGrpSpPr>
              <p:nvPr/>
            </p:nvGrpSpPr>
            <p:grpSpPr bwMode="auto">
              <a:xfrm>
                <a:off x="2731" y="1132"/>
                <a:ext cx="513" cy="336"/>
                <a:chOff x="2731" y="1132"/>
                <a:chExt cx="513" cy="336"/>
              </a:xfrm>
            </p:grpSpPr>
            <p:sp>
              <p:nvSpPr>
                <p:cNvPr id="59528" name="Rectangle 34"/>
                <p:cNvSpPr>
                  <a:spLocks noChangeArrowheads="1"/>
                </p:cNvSpPr>
                <p:nvPr/>
              </p:nvSpPr>
              <p:spPr bwMode="auto">
                <a:xfrm>
                  <a:off x="2755" y="1156"/>
                  <a:ext cx="465"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0,0572</a:t>
                  </a:r>
                  <a:endParaRPr lang="es-ES" sz="1600">
                    <a:ea typeface="Arial Unicode MS" pitchFamily="34" charset="-128"/>
                    <a:cs typeface="Arial Unicode MS" pitchFamily="34" charset="-128"/>
                  </a:endParaRPr>
                </a:p>
                <a:p>
                  <a:pPr algn="ctr" eaLnBrk="0" hangingPunct="0"/>
                  <a:endParaRPr lang="es-ES" sz="1600"/>
                </a:p>
              </p:txBody>
            </p:sp>
            <p:sp>
              <p:nvSpPr>
                <p:cNvPr id="59529" name="Rectangle 109"/>
                <p:cNvSpPr>
                  <a:spLocks noChangeArrowheads="1"/>
                </p:cNvSpPr>
                <p:nvPr/>
              </p:nvSpPr>
              <p:spPr bwMode="auto">
                <a:xfrm>
                  <a:off x="2731" y="1132"/>
                  <a:ext cx="513" cy="336"/>
                </a:xfrm>
                <a:prstGeom prst="rect">
                  <a:avLst/>
                </a:prstGeom>
                <a:noFill/>
                <a:ln w="7">
                  <a:solidFill>
                    <a:srgbClr val="A0A0A0"/>
                  </a:solidFill>
                  <a:miter lim="800000"/>
                  <a:headEnd/>
                  <a:tailEnd/>
                </a:ln>
              </p:spPr>
              <p:txBody>
                <a:bodyPr/>
                <a:lstStyle/>
                <a:p>
                  <a:endParaRPr lang="es-ES"/>
                </a:p>
              </p:txBody>
            </p:sp>
          </p:grpSp>
          <p:grpSp>
            <p:nvGrpSpPr>
              <p:cNvPr id="59438" name="Group 112"/>
              <p:cNvGrpSpPr>
                <a:grpSpLocks/>
              </p:cNvGrpSpPr>
              <p:nvPr/>
            </p:nvGrpSpPr>
            <p:grpSpPr bwMode="auto">
              <a:xfrm>
                <a:off x="0" y="1516"/>
                <a:ext cx="715" cy="336"/>
                <a:chOff x="0" y="1516"/>
                <a:chExt cx="715" cy="336"/>
              </a:xfrm>
            </p:grpSpPr>
            <p:sp>
              <p:nvSpPr>
                <p:cNvPr id="59526" name="Rectangle 35"/>
                <p:cNvSpPr>
                  <a:spLocks noChangeArrowheads="1"/>
                </p:cNvSpPr>
                <p:nvPr/>
              </p:nvSpPr>
              <p:spPr bwMode="auto">
                <a:xfrm>
                  <a:off x="24" y="1540"/>
                  <a:ext cx="667" cy="288"/>
                </a:xfrm>
                <a:prstGeom prst="rect">
                  <a:avLst/>
                </a:prstGeom>
                <a:noFill/>
                <a:ln w="9525">
                  <a:noFill/>
                  <a:miter lim="800000"/>
                  <a:headEnd/>
                  <a:tailEnd/>
                </a:ln>
              </p:spPr>
              <p:txBody>
                <a:bodyPr/>
                <a:lstStyle/>
                <a:p>
                  <a:pPr algn="ctr"/>
                  <a:r>
                    <a:rPr lang="es-ES" sz="1600">
                      <a:latin typeface="Verdana" pitchFamily="34" charset="0"/>
                      <a:ea typeface="Arial Unicode MS" pitchFamily="34" charset="-128"/>
                      <a:cs typeface="Arial Unicode MS" pitchFamily="34" charset="-128"/>
                    </a:rPr>
                    <a:t>Cultivos</a:t>
                  </a:r>
                  <a:endParaRPr lang="es-ES" sz="1600">
                    <a:ea typeface="Arial Unicode MS" pitchFamily="34" charset="-128"/>
                    <a:cs typeface="Arial Unicode MS" pitchFamily="34" charset="-128"/>
                  </a:endParaRPr>
                </a:p>
                <a:p>
                  <a:pPr algn="ctr" eaLnBrk="0" hangingPunct="0"/>
                  <a:endParaRPr lang="es-ES" sz="1600"/>
                </a:p>
              </p:txBody>
            </p:sp>
            <p:sp>
              <p:nvSpPr>
                <p:cNvPr id="59527" name="Rectangle 111"/>
                <p:cNvSpPr>
                  <a:spLocks noChangeArrowheads="1"/>
                </p:cNvSpPr>
                <p:nvPr/>
              </p:nvSpPr>
              <p:spPr bwMode="auto">
                <a:xfrm>
                  <a:off x="0" y="1516"/>
                  <a:ext cx="715" cy="336"/>
                </a:xfrm>
                <a:prstGeom prst="rect">
                  <a:avLst/>
                </a:prstGeom>
                <a:noFill/>
                <a:ln w="7">
                  <a:solidFill>
                    <a:srgbClr val="A0A0A0"/>
                  </a:solidFill>
                  <a:miter lim="800000"/>
                  <a:headEnd/>
                  <a:tailEnd/>
                </a:ln>
              </p:spPr>
              <p:txBody>
                <a:bodyPr/>
                <a:lstStyle/>
                <a:p>
                  <a:endParaRPr lang="es-ES"/>
                </a:p>
              </p:txBody>
            </p:sp>
          </p:grpSp>
          <p:grpSp>
            <p:nvGrpSpPr>
              <p:cNvPr id="59439" name="Group 114"/>
              <p:cNvGrpSpPr>
                <a:grpSpLocks/>
              </p:cNvGrpSpPr>
              <p:nvPr/>
            </p:nvGrpSpPr>
            <p:grpSpPr bwMode="auto">
              <a:xfrm>
                <a:off x="715" y="1516"/>
                <a:ext cx="435" cy="336"/>
                <a:chOff x="715" y="1516"/>
                <a:chExt cx="435" cy="336"/>
              </a:xfrm>
            </p:grpSpPr>
            <p:sp>
              <p:nvSpPr>
                <p:cNvPr id="59524" name="Rectangle 36"/>
                <p:cNvSpPr>
                  <a:spLocks noChangeArrowheads="1"/>
                </p:cNvSpPr>
                <p:nvPr/>
              </p:nvSpPr>
              <p:spPr bwMode="auto">
                <a:xfrm>
                  <a:off x="739" y="1540"/>
                  <a:ext cx="387"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0,5646</a:t>
                  </a:r>
                  <a:endParaRPr lang="es-ES" sz="1600">
                    <a:ea typeface="Arial Unicode MS" pitchFamily="34" charset="-128"/>
                    <a:cs typeface="Arial Unicode MS" pitchFamily="34" charset="-128"/>
                  </a:endParaRPr>
                </a:p>
                <a:p>
                  <a:pPr algn="ctr" eaLnBrk="0" hangingPunct="0"/>
                  <a:endParaRPr lang="es-ES" sz="1600"/>
                </a:p>
              </p:txBody>
            </p:sp>
            <p:sp>
              <p:nvSpPr>
                <p:cNvPr id="59525" name="Rectangle 113"/>
                <p:cNvSpPr>
                  <a:spLocks noChangeArrowheads="1"/>
                </p:cNvSpPr>
                <p:nvPr/>
              </p:nvSpPr>
              <p:spPr bwMode="auto">
                <a:xfrm>
                  <a:off x="715" y="1516"/>
                  <a:ext cx="435" cy="336"/>
                </a:xfrm>
                <a:prstGeom prst="rect">
                  <a:avLst/>
                </a:prstGeom>
                <a:noFill/>
                <a:ln w="7">
                  <a:solidFill>
                    <a:srgbClr val="A0A0A0"/>
                  </a:solidFill>
                  <a:miter lim="800000"/>
                  <a:headEnd/>
                  <a:tailEnd/>
                </a:ln>
              </p:spPr>
              <p:txBody>
                <a:bodyPr/>
                <a:lstStyle/>
                <a:p>
                  <a:endParaRPr lang="es-ES"/>
                </a:p>
              </p:txBody>
            </p:sp>
          </p:grpSp>
          <p:grpSp>
            <p:nvGrpSpPr>
              <p:cNvPr id="59440" name="Group 116"/>
              <p:cNvGrpSpPr>
                <a:grpSpLocks/>
              </p:cNvGrpSpPr>
              <p:nvPr/>
            </p:nvGrpSpPr>
            <p:grpSpPr bwMode="auto">
              <a:xfrm>
                <a:off x="1150" y="1516"/>
                <a:ext cx="527" cy="336"/>
                <a:chOff x="1150" y="1516"/>
                <a:chExt cx="527" cy="336"/>
              </a:xfrm>
            </p:grpSpPr>
            <p:sp>
              <p:nvSpPr>
                <p:cNvPr id="59522" name="Rectangle 37"/>
                <p:cNvSpPr>
                  <a:spLocks noChangeArrowheads="1"/>
                </p:cNvSpPr>
                <p:nvPr/>
              </p:nvSpPr>
              <p:spPr bwMode="auto">
                <a:xfrm>
                  <a:off x="1174" y="1540"/>
                  <a:ext cx="479" cy="288"/>
                </a:xfrm>
                <a:prstGeom prst="rect">
                  <a:avLst/>
                </a:prstGeom>
                <a:noFill/>
                <a:ln w="9525">
                  <a:noFill/>
                  <a:miter lim="800000"/>
                  <a:headEnd/>
                  <a:tailEnd/>
                </a:ln>
              </p:spPr>
              <p:txBody>
                <a:bodyPr>
                  <a:spAutoFit/>
                </a:bodyPr>
                <a:lstStyle/>
                <a:p>
                  <a:endParaRPr lang="es-ES"/>
                </a:p>
              </p:txBody>
            </p:sp>
            <p:sp>
              <p:nvSpPr>
                <p:cNvPr id="59523" name="Rectangle 115"/>
                <p:cNvSpPr>
                  <a:spLocks noChangeArrowheads="1"/>
                </p:cNvSpPr>
                <p:nvPr/>
              </p:nvSpPr>
              <p:spPr bwMode="auto">
                <a:xfrm>
                  <a:off x="1150" y="1516"/>
                  <a:ext cx="527" cy="336"/>
                </a:xfrm>
                <a:prstGeom prst="rect">
                  <a:avLst/>
                </a:prstGeom>
                <a:noFill/>
                <a:ln w="7">
                  <a:solidFill>
                    <a:srgbClr val="A0A0A0"/>
                  </a:solidFill>
                  <a:miter lim="800000"/>
                  <a:headEnd/>
                  <a:tailEnd/>
                </a:ln>
              </p:spPr>
              <p:txBody>
                <a:bodyPr/>
                <a:lstStyle/>
                <a:p>
                  <a:endParaRPr lang="es-ES"/>
                </a:p>
              </p:txBody>
            </p:sp>
          </p:grpSp>
          <p:grpSp>
            <p:nvGrpSpPr>
              <p:cNvPr id="59441" name="Group 118"/>
              <p:cNvGrpSpPr>
                <a:grpSpLocks/>
              </p:cNvGrpSpPr>
              <p:nvPr/>
            </p:nvGrpSpPr>
            <p:grpSpPr bwMode="auto">
              <a:xfrm>
                <a:off x="1677" y="1516"/>
                <a:ext cx="527" cy="336"/>
                <a:chOff x="1677" y="1516"/>
                <a:chExt cx="527" cy="336"/>
              </a:xfrm>
            </p:grpSpPr>
            <p:sp>
              <p:nvSpPr>
                <p:cNvPr id="59520" name="Rectangle 39"/>
                <p:cNvSpPr>
                  <a:spLocks noChangeArrowheads="1"/>
                </p:cNvSpPr>
                <p:nvPr/>
              </p:nvSpPr>
              <p:spPr bwMode="auto">
                <a:xfrm>
                  <a:off x="1701" y="1540"/>
                  <a:ext cx="479" cy="288"/>
                </a:xfrm>
                <a:prstGeom prst="rect">
                  <a:avLst/>
                </a:prstGeom>
                <a:noFill/>
                <a:ln w="9525">
                  <a:noFill/>
                  <a:miter lim="800000"/>
                  <a:headEnd/>
                  <a:tailEnd/>
                </a:ln>
              </p:spPr>
              <p:txBody>
                <a:bodyPr>
                  <a:spAutoFit/>
                </a:bodyPr>
                <a:lstStyle/>
                <a:p>
                  <a:endParaRPr lang="es-ES"/>
                </a:p>
              </p:txBody>
            </p:sp>
            <p:sp>
              <p:nvSpPr>
                <p:cNvPr id="59521" name="Rectangle 117"/>
                <p:cNvSpPr>
                  <a:spLocks noChangeArrowheads="1"/>
                </p:cNvSpPr>
                <p:nvPr/>
              </p:nvSpPr>
              <p:spPr bwMode="auto">
                <a:xfrm>
                  <a:off x="1677" y="1516"/>
                  <a:ext cx="527" cy="336"/>
                </a:xfrm>
                <a:prstGeom prst="rect">
                  <a:avLst/>
                </a:prstGeom>
                <a:noFill/>
                <a:ln w="7">
                  <a:solidFill>
                    <a:srgbClr val="A0A0A0"/>
                  </a:solidFill>
                  <a:miter lim="800000"/>
                  <a:headEnd/>
                  <a:tailEnd/>
                </a:ln>
              </p:spPr>
              <p:txBody>
                <a:bodyPr/>
                <a:lstStyle/>
                <a:p>
                  <a:endParaRPr lang="es-ES"/>
                </a:p>
              </p:txBody>
            </p:sp>
          </p:grpSp>
          <p:grpSp>
            <p:nvGrpSpPr>
              <p:cNvPr id="59442" name="Group 120"/>
              <p:cNvGrpSpPr>
                <a:grpSpLocks/>
              </p:cNvGrpSpPr>
              <p:nvPr/>
            </p:nvGrpSpPr>
            <p:grpSpPr bwMode="auto">
              <a:xfrm>
                <a:off x="2204" y="1516"/>
                <a:ext cx="527" cy="336"/>
                <a:chOff x="2204" y="1516"/>
                <a:chExt cx="527" cy="336"/>
              </a:xfrm>
            </p:grpSpPr>
            <p:sp>
              <p:nvSpPr>
                <p:cNvPr id="59518" name="Rectangle 41"/>
                <p:cNvSpPr>
                  <a:spLocks noChangeArrowheads="1"/>
                </p:cNvSpPr>
                <p:nvPr/>
              </p:nvSpPr>
              <p:spPr bwMode="auto">
                <a:xfrm>
                  <a:off x="2228" y="1540"/>
                  <a:ext cx="479"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0,0000</a:t>
                  </a:r>
                  <a:endParaRPr lang="es-ES" sz="1600">
                    <a:ea typeface="Arial Unicode MS" pitchFamily="34" charset="-128"/>
                    <a:cs typeface="Arial Unicode MS" pitchFamily="34" charset="-128"/>
                  </a:endParaRPr>
                </a:p>
                <a:p>
                  <a:pPr algn="ctr" eaLnBrk="0" hangingPunct="0"/>
                  <a:endParaRPr lang="es-ES" sz="1600"/>
                </a:p>
              </p:txBody>
            </p:sp>
            <p:sp>
              <p:nvSpPr>
                <p:cNvPr id="59519" name="Rectangle 119"/>
                <p:cNvSpPr>
                  <a:spLocks noChangeArrowheads="1"/>
                </p:cNvSpPr>
                <p:nvPr/>
              </p:nvSpPr>
              <p:spPr bwMode="auto">
                <a:xfrm>
                  <a:off x="2204" y="1516"/>
                  <a:ext cx="527" cy="336"/>
                </a:xfrm>
                <a:prstGeom prst="rect">
                  <a:avLst/>
                </a:prstGeom>
                <a:noFill/>
                <a:ln w="7">
                  <a:solidFill>
                    <a:srgbClr val="A0A0A0"/>
                  </a:solidFill>
                  <a:miter lim="800000"/>
                  <a:headEnd/>
                  <a:tailEnd/>
                </a:ln>
              </p:spPr>
              <p:txBody>
                <a:bodyPr/>
                <a:lstStyle/>
                <a:p>
                  <a:endParaRPr lang="es-ES"/>
                </a:p>
              </p:txBody>
            </p:sp>
          </p:grpSp>
          <p:grpSp>
            <p:nvGrpSpPr>
              <p:cNvPr id="59443" name="Group 122"/>
              <p:cNvGrpSpPr>
                <a:grpSpLocks/>
              </p:cNvGrpSpPr>
              <p:nvPr/>
            </p:nvGrpSpPr>
            <p:grpSpPr bwMode="auto">
              <a:xfrm>
                <a:off x="2731" y="1516"/>
                <a:ext cx="513" cy="336"/>
                <a:chOff x="2731" y="1516"/>
                <a:chExt cx="513" cy="336"/>
              </a:xfrm>
            </p:grpSpPr>
            <p:sp>
              <p:nvSpPr>
                <p:cNvPr id="59516" name="Rectangle 42"/>
                <p:cNvSpPr>
                  <a:spLocks noChangeArrowheads="1"/>
                </p:cNvSpPr>
                <p:nvPr/>
              </p:nvSpPr>
              <p:spPr bwMode="auto">
                <a:xfrm>
                  <a:off x="2755" y="1540"/>
                  <a:ext cx="465"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0,5646</a:t>
                  </a:r>
                  <a:endParaRPr lang="es-ES" sz="1600">
                    <a:ea typeface="Arial Unicode MS" pitchFamily="34" charset="-128"/>
                    <a:cs typeface="Arial Unicode MS" pitchFamily="34" charset="-128"/>
                  </a:endParaRPr>
                </a:p>
                <a:p>
                  <a:pPr algn="ctr" eaLnBrk="0" hangingPunct="0"/>
                  <a:endParaRPr lang="es-ES" sz="1600"/>
                </a:p>
              </p:txBody>
            </p:sp>
            <p:sp>
              <p:nvSpPr>
                <p:cNvPr id="59517" name="Rectangle 121"/>
                <p:cNvSpPr>
                  <a:spLocks noChangeArrowheads="1"/>
                </p:cNvSpPr>
                <p:nvPr/>
              </p:nvSpPr>
              <p:spPr bwMode="auto">
                <a:xfrm>
                  <a:off x="2731" y="1516"/>
                  <a:ext cx="513" cy="336"/>
                </a:xfrm>
                <a:prstGeom prst="rect">
                  <a:avLst/>
                </a:prstGeom>
                <a:noFill/>
                <a:ln w="7">
                  <a:solidFill>
                    <a:srgbClr val="A0A0A0"/>
                  </a:solidFill>
                  <a:miter lim="800000"/>
                  <a:headEnd/>
                  <a:tailEnd/>
                </a:ln>
              </p:spPr>
              <p:txBody>
                <a:bodyPr/>
                <a:lstStyle/>
                <a:p>
                  <a:endParaRPr lang="es-ES"/>
                </a:p>
              </p:txBody>
            </p:sp>
          </p:grpSp>
          <p:grpSp>
            <p:nvGrpSpPr>
              <p:cNvPr id="59444" name="Group 124"/>
              <p:cNvGrpSpPr>
                <a:grpSpLocks/>
              </p:cNvGrpSpPr>
              <p:nvPr/>
            </p:nvGrpSpPr>
            <p:grpSpPr bwMode="auto">
              <a:xfrm>
                <a:off x="0" y="1900"/>
                <a:ext cx="715" cy="336"/>
                <a:chOff x="0" y="1900"/>
                <a:chExt cx="715" cy="336"/>
              </a:xfrm>
            </p:grpSpPr>
            <p:sp>
              <p:nvSpPr>
                <p:cNvPr id="59514" name="Rectangle 43"/>
                <p:cNvSpPr>
                  <a:spLocks noChangeArrowheads="1"/>
                </p:cNvSpPr>
                <p:nvPr/>
              </p:nvSpPr>
              <p:spPr bwMode="auto">
                <a:xfrm>
                  <a:off x="24" y="1924"/>
                  <a:ext cx="667" cy="288"/>
                </a:xfrm>
                <a:prstGeom prst="rect">
                  <a:avLst/>
                </a:prstGeom>
                <a:noFill/>
                <a:ln w="9525">
                  <a:noFill/>
                  <a:miter lim="800000"/>
                  <a:headEnd/>
                  <a:tailEnd/>
                </a:ln>
              </p:spPr>
              <p:txBody>
                <a:bodyPr/>
                <a:lstStyle/>
                <a:p>
                  <a:pPr algn="ctr"/>
                  <a:r>
                    <a:rPr lang="es-ES" sz="1600">
                      <a:latin typeface="Verdana" pitchFamily="34" charset="0"/>
                      <a:ea typeface="Arial Unicode MS" pitchFamily="34" charset="-128"/>
                      <a:cs typeface="Arial Unicode MS" pitchFamily="34" charset="-128"/>
                    </a:rPr>
                    <a:t>Pastos</a:t>
                  </a:r>
                  <a:endParaRPr lang="es-ES" sz="1600">
                    <a:ea typeface="Arial Unicode MS" pitchFamily="34" charset="-128"/>
                    <a:cs typeface="Arial Unicode MS" pitchFamily="34" charset="-128"/>
                  </a:endParaRPr>
                </a:p>
                <a:p>
                  <a:pPr algn="ctr" eaLnBrk="0" hangingPunct="0"/>
                  <a:endParaRPr lang="es-ES" sz="1600"/>
                </a:p>
              </p:txBody>
            </p:sp>
            <p:sp>
              <p:nvSpPr>
                <p:cNvPr id="59515" name="Rectangle 123"/>
                <p:cNvSpPr>
                  <a:spLocks noChangeArrowheads="1"/>
                </p:cNvSpPr>
                <p:nvPr/>
              </p:nvSpPr>
              <p:spPr bwMode="auto">
                <a:xfrm>
                  <a:off x="0" y="1900"/>
                  <a:ext cx="715" cy="336"/>
                </a:xfrm>
                <a:prstGeom prst="rect">
                  <a:avLst/>
                </a:prstGeom>
                <a:noFill/>
                <a:ln w="7">
                  <a:solidFill>
                    <a:srgbClr val="A0A0A0"/>
                  </a:solidFill>
                  <a:miter lim="800000"/>
                  <a:headEnd/>
                  <a:tailEnd/>
                </a:ln>
              </p:spPr>
              <p:txBody>
                <a:bodyPr/>
                <a:lstStyle/>
                <a:p>
                  <a:endParaRPr lang="es-ES"/>
                </a:p>
              </p:txBody>
            </p:sp>
          </p:grpSp>
          <p:grpSp>
            <p:nvGrpSpPr>
              <p:cNvPr id="59445" name="Group 126"/>
              <p:cNvGrpSpPr>
                <a:grpSpLocks/>
              </p:cNvGrpSpPr>
              <p:nvPr/>
            </p:nvGrpSpPr>
            <p:grpSpPr bwMode="auto">
              <a:xfrm>
                <a:off x="715" y="1900"/>
                <a:ext cx="435" cy="336"/>
                <a:chOff x="715" y="1900"/>
                <a:chExt cx="435" cy="336"/>
              </a:xfrm>
            </p:grpSpPr>
            <p:sp>
              <p:nvSpPr>
                <p:cNvPr id="59512" name="Rectangle 44"/>
                <p:cNvSpPr>
                  <a:spLocks noChangeArrowheads="1"/>
                </p:cNvSpPr>
                <p:nvPr/>
              </p:nvSpPr>
              <p:spPr bwMode="auto">
                <a:xfrm>
                  <a:off x="739" y="1924"/>
                  <a:ext cx="387"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0,1092</a:t>
                  </a:r>
                  <a:endParaRPr lang="es-ES" sz="1600">
                    <a:ea typeface="Arial Unicode MS" pitchFamily="34" charset="-128"/>
                    <a:cs typeface="Arial Unicode MS" pitchFamily="34" charset="-128"/>
                  </a:endParaRPr>
                </a:p>
                <a:p>
                  <a:pPr algn="ctr" eaLnBrk="0" hangingPunct="0"/>
                  <a:endParaRPr lang="es-ES" sz="1600"/>
                </a:p>
              </p:txBody>
            </p:sp>
            <p:sp>
              <p:nvSpPr>
                <p:cNvPr id="59513" name="Rectangle 125"/>
                <p:cNvSpPr>
                  <a:spLocks noChangeArrowheads="1"/>
                </p:cNvSpPr>
                <p:nvPr/>
              </p:nvSpPr>
              <p:spPr bwMode="auto">
                <a:xfrm>
                  <a:off x="715" y="1900"/>
                  <a:ext cx="435" cy="336"/>
                </a:xfrm>
                <a:prstGeom prst="rect">
                  <a:avLst/>
                </a:prstGeom>
                <a:noFill/>
                <a:ln w="7">
                  <a:solidFill>
                    <a:srgbClr val="A0A0A0"/>
                  </a:solidFill>
                  <a:miter lim="800000"/>
                  <a:headEnd/>
                  <a:tailEnd/>
                </a:ln>
              </p:spPr>
              <p:txBody>
                <a:bodyPr/>
                <a:lstStyle/>
                <a:p>
                  <a:endParaRPr lang="es-ES"/>
                </a:p>
              </p:txBody>
            </p:sp>
          </p:grpSp>
          <p:grpSp>
            <p:nvGrpSpPr>
              <p:cNvPr id="59446" name="Group 128"/>
              <p:cNvGrpSpPr>
                <a:grpSpLocks/>
              </p:cNvGrpSpPr>
              <p:nvPr/>
            </p:nvGrpSpPr>
            <p:grpSpPr bwMode="auto">
              <a:xfrm>
                <a:off x="1150" y="1900"/>
                <a:ext cx="527" cy="336"/>
                <a:chOff x="1150" y="1900"/>
                <a:chExt cx="527" cy="336"/>
              </a:xfrm>
            </p:grpSpPr>
            <p:sp>
              <p:nvSpPr>
                <p:cNvPr id="59510" name="Rectangle 45"/>
                <p:cNvSpPr>
                  <a:spLocks noChangeArrowheads="1"/>
                </p:cNvSpPr>
                <p:nvPr/>
              </p:nvSpPr>
              <p:spPr bwMode="auto">
                <a:xfrm>
                  <a:off x="1174" y="1924"/>
                  <a:ext cx="479" cy="288"/>
                </a:xfrm>
                <a:prstGeom prst="rect">
                  <a:avLst/>
                </a:prstGeom>
                <a:noFill/>
                <a:ln w="9525">
                  <a:noFill/>
                  <a:miter lim="800000"/>
                  <a:headEnd/>
                  <a:tailEnd/>
                </a:ln>
              </p:spPr>
              <p:txBody>
                <a:bodyPr>
                  <a:spAutoFit/>
                </a:bodyPr>
                <a:lstStyle/>
                <a:p>
                  <a:endParaRPr lang="es-ES"/>
                </a:p>
              </p:txBody>
            </p:sp>
            <p:sp>
              <p:nvSpPr>
                <p:cNvPr id="59511" name="Rectangle 127"/>
                <p:cNvSpPr>
                  <a:spLocks noChangeArrowheads="1"/>
                </p:cNvSpPr>
                <p:nvPr/>
              </p:nvSpPr>
              <p:spPr bwMode="auto">
                <a:xfrm>
                  <a:off x="1150" y="1900"/>
                  <a:ext cx="527" cy="336"/>
                </a:xfrm>
                <a:prstGeom prst="rect">
                  <a:avLst/>
                </a:prstGeom>
                <a:noFill/>
                <a:ln w="7">
                  <a:solidFill>
                    <a:srgbClr val="A0A0A0"/>
                  </a:solidFill>
                  <a:miter lim="800000"/>
                  <a:headEnd/>
                  <a:tailEnd/>
                </a:ln>
              </p:spPr>
              <p:txBody>
                <a:bodyPr/>
                <a:lstStyle/>
                <a:p>
                  <a:endParaRPr lang="es-ES"/>
                </a:p>
              </p:txBody>
            </p:sp>
          </p:grpSp>
          <p:grpSp>
            <p:nvGrpSpPr>
              <p:cNvPr id="59447" name="Group 130"/>
              <p:cNvGrpSpPr>
                <a:grpSpLocks/>
              </p:cNvGrpSpPr>
              <p:nvPr/>
            </p:nvGrpSpPr>
            <p:grpSpPr bwMode="auto">
              <a:xfrm>
                <a:off x="1677" y="1900"/>
                <a:ext cx="527" cy="336"/>
                <a:chOff x="1677" y="1900"/>
                <a:chExt cx="527" cy="336"/>
              </a:xfrm>
            </p:grpSpPr>
            <p:sp>
              <p:nvSpPr>
                <p:cNvPr id="59508" name="Rectangle 47"/>
                <p:cNvSpPr>
                  <a:spLocks noChangeArrowheads="1"/>
                </p:cNvSpPr>
                <p:nvPr/>
              </p:nvSpPr>
              <p:spPr bwMode="auto">
                <a:xfrm>
                  <a:off x="1701" y="1924"/>
                  <a:ext cx="479" cy="288"/>
                </a:xfrm>
                <a:prstGeom prst="rect">
                  <a:avLst/>
                </a:prstGeom>
                <a:noFill/>
                <a:ln w="9525">
                  <a:noFill/>
                  <a:miter lim="800000"/>
                  <a:headEnd/>
                  <a:tailEnd/>
                </a:ln>
              </p:spPr>
              <p:txBody>
                <a:bodyPr>
                  <a:spAutoFit/>
                </a:bodyPr>
                <a:lstStyle/>
                <a:p>
                  <a:endParaRPr lang="es-ES"/>
                </a:p>
              </p:txBody>
            </p:sp>
            <p:sp>
              <p:nvSpPr>
                <p:cNvPr id="59509" name="Rectangle 129"/>
                <p:cNvSpPr>
                  <a:spLocks noChangeArrowheads="1"/>
                </p:cNvSpPr>
                <p:nvPr/>
              </p:nvSpPr>
              <p:spPr bwMode="auto">
                <a:xfrm>
                  <a:off x="1677" y="1900"/>
                  <a:ext cx="527" cy="336"/>
                </a:xfrm>
                <a:prstGeom prst="rect">
                  <a:avLst/>
                </a:prstGeom>
                <a:noFill/>
                <a:ln w="7">
                  <a:solidFill>
                    <a:srgbClr val="A0A0A0"/>
                  </a:solidFill>
                  <a:miter lim="800000"/>
                  <a:headEnd/>
                  <a:tailEnd/>
                </a:ln>
              </p:spPr>
              <p:txBody>
                <a:bodyPr/>
                <a:lstStyle/>
                <a:p>
                  <a:endParaRPr lang="es-ES"/>
                </a:p>
              </p:txBody>
            </p:sp>
          </p:grpSp>
          <p:grpSp>
            <p:nvGrpSpPr>
              <p:cNvPr id="59448" name="Group 132"/>
              <p:cNvGrpSpPr>
                <a:grpSpLocks/>
              </p:cNvGrpSpPr>
              <p:nvPr/>
            </p:nvGrpSpPr>
            <p:grpSpPr bwMode="auto">
              <a:xfrm>
                <a:off x="2204" y="1900"/>
                <a:ext cx="527" cy="336"/>
                <a:chOff x="2204" y="1900"/>
                <a:chExt cx="527" cy="336"/>
              </a:xfrm>
            </p:grpSpPr>
            <p:sp>
              <p:nvSpPr>
                <p:cNvPr id="59506" name="Rectangle 49"/>
                <p:cNvSpPr>
                  <a:spLocks noChangeArrowheads="1"/>
                </p:cNvSpPr>
                <p:nvPr/>
              </p:nvSpPr>
              <p:spPr bwMode="auto">
                <a:xfrm>
                  <a:off x="2228" y="1924"/>
                  <a:ext cx="479"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0,1331</a:t>
                  </a:r>
                  <a:endParaRPr lang="es-ES" sz="1600">
                    <a:ea typeface="Arial Unicode MS" pitchFamily="34" charset="-128"/>
                    <a:cs typeface="Arial Unicode MS" pitchFamily="34" charset="-128"/>
                  </a:endParaRPr>
                </a:p>
                <a:p>
                  <a:pPr algn="ctr" eaLnBrk="0" hangingPunct="0"/>
                  <a:endParaRPr lang="es-ES" sz="1600"/>
                </a:p>
              </p:txBody>
            </p:sp>
            <p:sp>
              <p:nvSpPr>
                <p:cNvPr id="59507" name="Rectangle 131"/>
                <p:cNvSpPr>
                  <a:spLocks noChangeArrowheads="1"/>
                </p:cNvSpPr>
                <p:nvPr/>
              </p:nvSpPr>
              <p:spPr bwMode="auto">
                <a:xfrm>
                  <a:off x="2204" y="1900"/>
                  <a:ext cx="527" cy="336"/>
                </a:xfrm>
                <a:prstGeom prst="rect">
                  <a:avLst/>
                </a:prstGeom>
                <a:noFill/>
                <a:ln w="7">
                  <a:solidFill>
                    <a:srgbClr val="A0A0A0"/>
                  </a:solidFill>
                  <a:miter lim="800000"/>
                  <a:headEnd/>
                  <a:tailEnd/>
                </a:ln>
              </p:spPr>
              <p:txBody>
                <a:bodyPr/>
                <a:lstStyle/>
                <a:p>
                  <a:endParaRPr lang="es-ES"/>
                </a:p>
              </p:txBody>
            </p:sp>
          </p:grpSp>
          <p:grpSp>
            <p:nvGrpSpPr>
              <p:cNvPr id="59449" name="Group 134"/>
              <p:cNvGrpSpPr>
                <a:grpSpLocks/>
              </p:cNvGrpSpPr>
              <p:nvPr/>
            </p:nvGrpSpPr>
            <p:grpSpPr bwMode="auto">
              <a:xfrm>
                <a:off x="2731" y="1900"/>
                <a:ext cx="513" cy="336"/>
                <a:chOff x="2731" y="1900"/>
                <a:chExt cx="513" cy="336"/>
              </a:xfrm>
            </p:grpSpPr>
            <p:sp>
              <p:nvSpPr>
                <p:cNvPr id="59504" name="Rectangle 50"/>
                <p:cNvSpPr>
                  <a:spLocks noChangeArrowheads="1"/>
                </p:cNvSpPr>
                <p:nvPr/>
              </p:nvSpPr>
              <p:spPr bwMode="auto">
                <a:xfrm>
                  <a:off x="2755" y="1924"/>
                  <a:ext cx="465"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0,2423</a:t>
                  </a:r>
                  <a:endParaRPr lang="es-ES" sz="1600">
                    <a:ea typeface="Arial Unicode MS" pitchFamily="34" charset="-128"/>
                    <a:cs typeface="Arial Unicode MS" pitchFamily="34" charset="-128"/>
                  </a:endParaRPr>
                </a:p>
                <a:p>
                  <a:pPr algn="ctr" eaLnBrk="0" hangingPunct="0"/>
                  <a:endParaRPr lang="es-ES" sz="1600"/>
                </a:p>
              </p:txBody>
            </p:sp>
            <p:sp>
              <p:nvSpPr>
                <p:cNvPr id="59505" name="Rectangle 133"/>
                <p:cNvSpPr>
                  <a:spLocks noChangeArrowheads="1"/>
                </p:cNvSpPr>
                <p:nvPr/>
              </p:nvSpPr>
              <p:spPr bwMode="auto">
                <a:xfrm>
                  <a:off x="2731" y="1900"/>
                  <a:ext cx="513" cy="336"/>
                </a:xfrm>
                <a:prstGeom prst="rect">
                  <a:avLst/>
                </a:prstGeom>
                <a:noFill/>
                <a:ln w="7">
                  <a:solidFill>
                    <a:srgbClr val="A0A0A0"/>
                  </a:solidFill>
                  <a:miter lim="800000"/>
                  <a:headEnd/>
                  <a:tailEnd/>
                </a:ln>
              </p:spPr>
              <p:txBody>
                <a:bodyPr/>
                <a:lstStyle/>
                <a:p>
                  <a:endParaRPr lang="es-ES"/>
                </a:p>
              </p:txBody>
            </p:sp>
          </p:grpSp>
          <p:grpSp>
            <p:nvGrpSpPr>
              <p:cNvPr id="59450" name="Group 136"/>
              <p:cNvGrpSpPr>
                <a:grpSpLocks/>
              </p:cNvGrpSpPr>
              <p:nvPr/>
            </p:nvGrpSpPr>
            <p:grpSpPr bwMode="auto">
              <a:xfrm>
                <a:off x="0" y="2284"/>
                <a:ext cx="715" cy="336"/>
                <a:chOff x="0" y="2284"/>
                <a:chExt cx="715" cy="336"/>
              </a:xfrm>
            </p:grpSpPr>
            <p:sp>
              <p:nvSpPr>
                <p:cNvPr id="59502" name="Rectangle 51"/>
                <p:cNvSpPr>
                  <a:spLocks noChangeArrowheads="1"/>
                </p:cNvSpPr>
                <p:nvPr/>
              </p:nvSpPr>
              <p:spPr bwMode="auto">
                <a:xfrm>
                  <a:off x="24" y="2308"/>
                  <a:ext cx="667" cy="288"/>
                </a:xfrm>
                <a:prstGeom prst="rect">
                  <a:avLst/>
                </a:prstGeom>
                <a:noFill/>
                <a:ln w="9525">
                  <a:noFill/>
                  <a:miter lim="800000"/>
                  <a:headEnd/>
                  <a:tailEnd/>
                </a:ln>
              </p:spPr>
              <p:txBody>
                <a:bodyPr/>
                <a:lstStyle/>
                <a:p>
                  <a:pPr algn="ctr"/>
                  <a:r>
                    <a:rPr lang="es-ES" sz="1600">
                      <a:latin typeface="Verdana" pitchFamily="34" charset="0"/>
                      <a:ea typeface="Arial Unicode MS" pitchFamily="34" charset="-128"/>
                      <a:cs typeface="Arial Unicode MS" pitchFamily="34" charset="-128"/>
                    </a:rPr>
                    <a:t>Bosques</a:t>
                  </a:r>
                  <a:endParaRPr lang="es-ES" sz="1600">
                    <a:ea typeface="Arial Unicode MS" pitchFamily="34" charset="-128"/>
                    <a:cs typeface="Arial Unicode MS" pitchFamily="34" charset="-128"/>
                  </a:endParaRPr>
                </a:p>
                <a:p>
                  <a:pPr algn="ctr" eaLnBrk="0" hangingPunct="0"/>
                  <a:endParaRPr lang="es-ES" sz="1600"/>
                </a:p>
              </p:txBody>
            </p:sp>
            <p:sp>
              <p:nvSpPr>
                <p:cNvPr id="59503" name="Rectangle 135"/>
                <p:cNvSpPr>
                  <a:spLocks noChangeArrowheads="1"/>
                </p:cNvSpPr>
                <p:nvPr/>
              </p:nvSpPr>
              <p:spPr bwMode="auto">
                <a:xfrm>
                  <a:off x="0" y="2284"/>
                  <a:ext cx="715" cy="336"/>
                </a:xfrm>
                <a:prstGeom prst="rect">
                  <a:avLst/>
                </a:prstGeom>
                <a:noFill/>
                <a:ln w="7">
                  <a:solidFill>
                    <a:srgbClr val="A0A0A0"/>
                  </a:solidFill>
                  <a:miter lim="800000"/>
                  <a:headEnd/>
                  <a:tailEnd/>
                </a:ln>
              </p:spPr>
              <p:txBody>
                <a:bodyPr/>
                <a:lstStyle/>
                <a:p>
                  <a:endParaRPr lang="es-ES"/>
                </a:p>
              </p:txBody>
            </p:sp>
          </p:grpSp>
          <p:grpSp>
            <p:nvGrpSpPr>
              <p:cNvPr id="59451" name="Group 138"/>
              <p:cNvGrpSpPr>
                <a:grpSpLocks/>
              </p:cNvGrpSpPr>
              <p:nvPr/>
            </p:nvGrpSpPr>
            <p:grpSpPr bwMode="auto">
              <a:xfrm>
                <a:off x="715" y="2284"/>
                <a:ext cx="435" cy="336"/>
                <a:chOff x="715" y="2284"/>
                <a:chExt cx="435" cy="336"/>
              </a:xfrm>
            </p:grpSpPr>
            <p:sp>
              <p:nvSpPr>
                <p:cNvPr id="59500" name="Rectangle 52"/>
                <p:cNvSpPr>
                  <a:spLocks noChangeArrowheads="1"/>
                </p:cNvSpPr>
                <p:nvPr/>
              </p:nvSpPr>
              <p:spPr bwMode="auto">
                <a:xfrm>
                  <a:off x="739" y="2308"/>
                  <a:ext cx="387" cy="288"/>
                </a:xfrm>
                <a:prstGeom prst="rect">
                  <a:avLst/>
                </a:prstGeom>
                <a:noFill/>
                <a:ln w="9525">
                  <a:noFill/>
                  <a:miter lim="800000"/>
                  <a:headEnd/>
                  <a:tailEnd/>
                </a:ln>
              </p:spPr>
              <p:txBody>
                <a:bodyPr>
                  <a:spAutoFit/>
                </a:bodyPr>
                <a:lstStyle/>
                <a:p>
                  <a:endParaRPr lang="es-ES"/>
                </a:p>
              </p:txBody>
            </p:sp>
            <p:sp>
              <p:nvSpPr>
                <p:cNvPr id="59501" name="Rectangle 137"/>
                <p:cNvSpPr>
                  <a:spLocks noChangeArrowheads="1"/>
                </p:cNvSpPr>
                <p:nvPr/>
              </p:nvSpPr>
              <p:spPr bwMode="auto">
                <a:xfrm>
                  <a:off x="715" y="2284"/>
                  <a:ext cx="435" cy="336"/>
                </a:xfrm>
                <a:prstGeom prst="rect">
                  <a:avLst/>
                </a:prstGeom>
                <a:noFill/>
                <a:ln w="7">
                  <a:solidFill>
                    <a:srgbClr val="A0A0A0"/>
                  </a:solidFill>
                  <a:miter lim="800000"/>
                  <a:headEnd/>
                  <a:tailEnd/>
                </a:ln>
              </p:spPr>
              <p:txBody>
                <a:bodyPr/>
                <a:lstStyle/>
                <a:p>
                  <a:endParaRPr lang="es-ES"/>
                </a:p>
              </p:txBody>
            </p:sp>
          </p:grpSp>
          <p:grpSp>
            <p:nvGrpSpPr>
              <p:cNvPr id="59452" name="Group 140"/>
              <p:cNvGrpSpPr>
                <a:grpSpLocks/>
              </p:cNvGrpSpPr>
              <p:nvPr/>
            </p:nvGrpSpPr>
            <p:grpSpPr bwMode="auto">
              <a:xfrm>
                <a:off x="1150" y="2284"/>
                <a:ext cx="527" cy="336"/>
                <a:chOff x="1150" y="2284"/>
                <a:chExt cx="527" cy="336"/>
              </a:xfrm>
            </p:grpSpPr>
            <p:sp>
              <p:nvSpPr>
                <p:cNvPr id="59498" name="Rectangle 54"/>
                <p:cNvSpPr>
                  <a:spLocks noChangeArrowheads="1"/>
                </p:cNvSpPr>
                <p:nvPr/>
              </p:nvSpPr>
              <p:spPr bwMode="auto">
                <a:xfrm>
                  <a:off x="1174" y="2308"/>
                  <a:ext cx="479" cy="288"/>
                </a:xfrm>
                <a:prstGeom prst="rect">
                  <a:avLst/>
                </a:prstGeom>
                <a:noFill/>
                <a:ln w="9525">
                  <a:noFill/>
                  <a:miter lim="800000"/>
                  <a:headEnd/>
                  <a:tailEnd/>
                </a:ln>
              </p:spPr>
              <p:txBody>
                <a:bodyPr>
                  <a:spAutoFit/>
                </a:bodyPr>
                <a:lstStyle/>
                <a:p>
                  <a:endParaRPr lang="es-ES"/>
                </a:p>
              </p:txBody>
            </p:sp>
            <p:sp>
              <p:nvSpPr>
                <p:cNvPr id="59499" name="Rectangle 139"/>
                <p:cNvSpPr>
                  <a:spLocks noChangeArrowheads="1"/>
                </p:cNvSpPr>
                <p:nvPr/>
              </p:nvSpPr>
              <p:spPr bwMode="auto">
                <a:xfrm>
                  <a:off x="1150" y="2284"/>
                  <a:ext cx="527" cy="336"/>
                </a:xfrm>
                <a:prstGeom prst="rect">
                  <a:avLst/>
                </a:prstGeom>
                <a:noFill/>
                <a:ln w="7">
                  <a:solidFill>
                    <a:srgbClr val="A0A0A0"/>
                  </a:solidFill>
                  <a:miter lim="800000"/>
                  <a:headEnd/>
                  <a:tailEnd/>
                </a:ln>
              </p:spPr>
              <p:txBody>
                <a:bodyPr/>
                <a:lstStyle/>
                <a:p>
                  <a:endParaRPr lang="es-ES"/>
                </a:p>
              </p:txBody>
            </p:sp>
          </p:grpSp>
          <p:grpSp>
            <p:nvGrpSpPr>
              <p:cNvPr id="59453" name="Group 142"/>
              <p:cNvGrpSpPr>
                <a:grpSpLocks/>
              </p:cNvGrpSpPr>
              <p:nvPr/>
            </p:nvGrpSpPr>
            <p:grpSpPr bwMode="auto">
              <a:xfrm>
                <a:off x="1677" y="2284"/>
                <a:ext cx="527" cy="336"/>
                <a:chOff x="1677" y="2284"/>
                <a:chExt cx="527" cy="336"/>
              </a:xfrm>
            </p:grpSpPr>
            <p:sp>
              <p:nvSpPr>
                <p:cNvPr id="59496" name="Rectangle 56"/>
                <p:cNvSpPr>
                  <a:spLocks noChangeArrowheads="1"/>
                </p:cNvSpPr>
                <p:nvPr/>
              </p:nvSpPr>
              <p:spPr bwMode="auto">
                <a:xfrm>
                  <a:off x="1701" y="2308"/>
                  <a:ext cx="479" cy="288"/>
                </a:xfrm>
                <a:prstGeom prst="rect">
                  <a:avLst/>
                </a:prstGeom>
                <a:noFill/>
                <a:ln w="9525">
                  <a:noFill/>
                  <a:miter lim="800000"/>
                  <a:headEnd/>
                  <a:tailEnd/>
                </a:ln>
              </p:spPr>
              <p:txBody>
                <a:bodyPr>
                  <a:spAutoFit/>
                </a:bodyPr>
                <a:lstStyle/>
                <a:p>
                  <a:endParaRPr lang="es-ES"/>
                </a:p>
              </p:txBody>
            </p:sp>
            <p:sp>
              <p:nvSpPr>
                <p:cNvPr id="59497" name="Rectangle 141"/>
                <p:cNvSpPr>
                  <a:spLocks noChangeArrowheads="1"/>
                </p:cNvSpPr>
                <p:nvPr/>
              </p:nvSpPr>
              <p:spPr bwMode="auto">
                <a:xfrm>
                  <a:off x="1677" y="2284"/>
                  <a:ext cx="527" cy="336"/>
                </a:xfrm>
                <a:prstGeom prst="rect">
                  <a:avLst/>
                </a:prstGeom>
                <a:noFill/>
                <a:ln w="7">
                  <a:solidFill>
                    <a:srgbClr val="A0A0A0"/>
                  </a:solidFill>
                  <a:miter lim="800000"/>
                  <a:headEnd/>
                  <a:tailEnd/>
                </a:ln>
              </p:spPr>
              <p:txBody>
                <a:bodyPr/>
                <a:lstStyle/>
                <a:p>
                  <a:endParaRPr lang="es-ES"/>
                </a:p>
              </p:txBody>
            </p:sp>
          </p:grpSp>
          <p:grpSp>
            <p:nvGrpSpPr>
              <p:cNvPr id="59454" name="Group 144"/>
              <p:cNvGrpSpPr>
                <a:grpSpLocks/>
              </p:cNvGrpSpPr>
              <p:nvPr/>
            </p:nvGrpSpPr>
            <p:grpSpPr bwMode="auto">
              <a:xfrm>
                <a:off x="2204" y="2284"/>
                <a:ext cx="527" cy="336"/>
                <a:chOff x="2204" y="2284"/>
                <a:chExt cx="527" cy="336"/>
              </a:xfrm>
            </p:grpSpPr>
            <p:sp>
              <p:nvSpPr>
                <p:cNvPr id="59494" name="Rectangle 58"/>
                <p:cNvSpPr>
                  <a:spLocks noChangeArrowheads="1"/>
                </p:cNvSpPr>
                <p:nvPr/>
              </p:nvSpPr>
              <p:spPr bwMode="auto">
                <a:xfrm>
                  <a:off x="2228" y="2308"/>
                  <a:ext cx="479"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0,3933</a:t>
                  </a:r>
                  <a:endParaRPr lang="es-ES" sz="1600">
                    <a:ea typeface="Arial Unicode MS" pitchFamily="34" charset="-128"/>
                    <a:cs typeface="Arial Unicode MS" pitchFamily="34" charset="-128"/>
                  </a:endParaRPr>
                </a:p>
                <a:p>
                  <a:pPr algn="ctr" eaLnBrk="0" hangingPunct="0"/>
                  <a:endParaRPr lang="es-ES" sz="1600"/>
                </a:p>
              </p:txBody>
            </p:sp>
            <p:sp>
              <p:nvSpPr>
                <p:cNvPr id="59495" name="Rectangle 143"/>
                <p:cNvSpPr>
                  <a:spLocks noChangeArrowheads="1"/>
                </p:cNvSpPr>
                <p:nvPr/>
              </p:nvSpPr>
              <p:spPr bwMode="auto">
                <a:xfrm>
                  <a:off x="2204" y="2284"/>
                  <a:ext cx="527" cy="336"/>
                </a:xfrm>
                <a:prstGeom prst="rect">
                  <a:avLst/>
                </a:prstGeom>
                <a:noFill/>
                <a:ln w="7">
                  <a:solidFill>
                    <a:srgbClr val="A0A0A0"/>
                  </a:solidFill>
                  <a:miter lim="800000"/>
                  <a:headEnd/>
                  <a:tailEnd/>
                </a:ln>
              </p:spPr>
              <p:txBody>
                <a:bodyPr/>
                <a:lstStyle/>
                <a:p>
                  <a:endParaRPr lang="es-ES"/>
                </a:p>
              </p:txBody>
            </p:sp>
          </p:grpSp>
          <p:grpSp>
            <p:nvGrpSpPr>
              <p:cNvPr id="59455" name="Group 146"/>
              <p:cNvGrpSpPr>
                <a:grpSpLocks/>
              </p:cNvGrpSpPr>
              <p:nvPr/>
            </p:nvGrpSpPr>
            <p:grpSpPr bwMode="auto">
              <a:xfrm>
                <a:off x="2731" y="2284"/>
                <a:ext cx="513" cy="336"/>
                <a:chOff x="2731" y="2284"/>
                <a:chExt cx="513" cy="336"/>
              </a:xfrm>
            </p:grpSpPr>
            <p:sp>
              <p:nvSpPr>
                <p:cNvPr id="59492" name="Rectangle 59"/>
                <p:cNvSpPr>
                  <a:spLocks noChangeArrowheads="1"/>
                </p:cNvSpPr>
                <p:nvPr/>
              </p:nvSpPr>
              <p:spPr bwMode="auto">
                <a:xfrm>
                  <a:off x="2755" y="2308"/>
                  <a:ext cx="465"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0,3933</a:t>
                  </a:r>
                  <a:endParaRPr lang="es-ES" sz="1600">
                    <a:ea typeface="Arial Unicode MS" pitchFamily="34" charset="-128"/>
                    <a:cs typeface="Arial Unicode MS" pitchFamily="34" charset="-128"/>
                  </a:endParaRPr>
                </a:p>
                <a:p>
                  <a:pPr algn="ctr" eaLnBrk="0" hangingPunct="0"/>
                  <a:endParaRPr lang="es-ES" sz="1600"/>
                </a:p>
              </p:txBody>
            </p:sp>
            <p:sp>
              <p:nvSpPr>
                <p:cNvPr id="59493" name="Rectangle 145"/>
                <p:cNvSpPr>
                  <a:spLocks noChangeArrowheads="1"/>
                </p:cNvSpPr>
                <p:nvPr/>
              </p:nvSpPr>
              <p:spPr bwMode="auto">
                <a:xfrm>
                  <a:off x="2731" y="2284"/>
                  <a:ext cx="513" cy="336"/>
                </a:xfrm>
                <a:prstGeom prst="rect">
                  <a:avLst/>
                </a:prstGeom>
                <a:noFill/>
                <a:ln w="7">
                  <a:solidFill>
                    <a:srgbClr val="A0A0A0"/>
                  </a:solidFill>
                  <a:miter lim="800000"/>
                  <a:headEnd/>
                  <a:tailEnd/>
                </a:ln>
              </p:spPr>
              <p:txBody>
                <a:bodyPr/>
                <a:lstStyle/>
                <a:p>
                  <a:endParaRPr lang="es-ES"/>
                </a:p>
              </p:txBody>
            </p:sp>
          </p:grpSp>
          <p:grpSp>
            <p:nvGrpSpPr>
              <p:cNvPr id="59456" name="Group 148"/>
              <p:cNvGrpSpPr>
                <a:grpSpLocks/>
              </p:cNvGrpSpPr>
              <p:nvPr/>
            </p:nvGrpSpPr>
            <p:grpSpPr bwMode="auto">
              <a:xfrm>
                <a:off x="0" y="2668"/>
                <a:ext cx="715" cy="336"/>
                <a:chOff x="0" y="2668"/>
                <a:chExt cx="715" cy="336"/>
              </a:xfrm>
            </p:grpSpPr>
            <p:sp>
              <p:nvSpPr>
                <p:cNvPr id="59490" name="Rectangle 60"/>
                <p:cNvSpPr>
                  <a:spLocks noChangeArrowheads="1"/>
                </p:cNvSpPr>
                <p:nvPr/>
              </p:nvSpPr>
              <p:spPr bwMode="auto">
                <a:xfrm>
                  <a:off x="24" y="2692"/>
                  <a:ext cx="667" cy="288"/>
                </a:xfrm>
                <a:prstGeom prst="rect">
                  <a:avLst/>
                </a:prstGeom>
                <a:noFill/>
                <a:ln w="9525">
                  <a:noFill/>
                  <a:miter lim="800000"/>
                  <a:headEnd/>
                  <a:tailEnd/>
                </a:ln>
              </p:spPr>
              <p:txBody>
                <a:bodyPr/>
                <a:lstStyle/>
                <a:p>
                  <a:pPr algn="ctr"/>
                  <a:r>
                    <a:rPr lang="es-ES" sz="1600">
                      <a:latin typeface="Verdana" pitchFamily="34" charset="0"/>
                      <a:ea typeface="Arial Unicode MS" pitchFamily="34" charset="-128"/>
                      <a:cs typeface="Arial Unicode MS" pitchFamily="34" charset="-128"/>
                    </a:rPr>
                    <a:t>Mar</a:t>
                  </a:r>
                  <a:endParaRPr lang="es-ES" sz="1600">
                    <a:ea typeface="Arial Unicode MS" pitchFamily="34" charset="-128"/>
                    <a:cs typeface="Arial Unicode MS" pitchFamily="34" charset="-128"/>
                  </a:endParaRPr>
                </a:p>
                <a:p>
                  <a:pPr algn="ctr" eaLnBrk="0" hangingPunct="0"/>
                  <a:endParaRPr lang="es-ES" sz="1600"/>
                </a:p>
              </p:txBody>
            </p:sp>
            <p:sp>
              <p:nvSpPr>
                <p:cNvPr id="59491" name="Rectangle 147"/>
                <p:cNvSpPr>
                  <a:spLocks noChangeArrowheads="1"/>
                </p:cNvSpPr>
                <p:nvPr/>
              </p:nvSpPr>
              <p:spPr bwMode="auto">
                <a:xfrm>
                  <a:off x="0" y="2668"/>
                  <a:ext cx="715" cy="336"/>
                </a:xfrm>
                <a:prstGeom prst="rect">
                  <a:avLst/>
                </a:prstGeom>
                <a:noFill/>
                <a:ln w="7">
                  <a:solidFill>
                    <a:srgbClr val="A0A0A0"/>
                  </a:solidFill>
                  <a:miter lim="800000"/>
                  <a:headEnd/>
                  <a:tailEnd/>
                </a:ln>
              </p:spPr>
              <p:txBody>
                <a:bodyPr/>
                <a:lstStyle/>
                <a:p>
                  <a:endParaRPr lang="es-ES"/>
                </a:p>
              </p:txBody>
            </p:sp>
          </p:grpSp>
          <p:grpSp>
            <p:nvGrpSpPr>
              <p:cNvPr id="59457" name="Group 150"/>
              <p:cNvGrpSpPr>
                <a:grpSpLocks/>
              </p:cNvGrpSpPr>
              <p:nvPr/>
            </p:nvGrpSpPr>
            <p:grpSpPr bwMode="auto">
              <a:xfrm>
                <a:off x="715" y="2668"/>
                <a:ext cx="435" cy="336"/>
                <a:chOff x="715" y="2668"/>
                <a:chExt cx="435" cy="336"/>
              </a:xfrm>
            </p:grpSpPr>
            <p:sp>
              <p:nvSpPr>
                <p:cNvPr id="59488" name="Rectangle 61"/>
                <p:cNvSpPr>
                  <a:spLocks noChangeArrowheads="1"/>
                </p:cNvSpPr>
                <p:nvPr/>
              </p:nvSpPr>
              <p:spPr bwMode="auto">
                <a:xfrm>
                  <a:off x="739" y="2692"/>
                  <a:ext cx="387"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0,9873</a:t>
                  </a:r>
                  <a:endParaRPr lang="es-ES" sz="1600">
                    <a:ea typeface="Arial Unicode MS" pitchFamily="34" charset="-128"/>
                    <a:cs typeface="Arial Unicode MS" pitchFamily="34" charset="-128"/>
                  </a:endParaRPr>
                </a:p>
                <a:p>
                  <a:pPr algn="ctr" eaLnBrk="0" hangingPunct="0"/>
                  <a:endParaRPr lang="es-ES" sz="1600"/>
                </a:p>
              </p:txBody>
            </p:sp>
            <p:sp>
              <p:nvSpPr>
                <p:cNvPr id="59489" name="Rectangle 149"/>
                <p:cNvSpPr>
                  <a:spLocks noChangeArrowheads="1"/>
                </p:cNvSpPr>
                <p:nvPr/>
              </p:nvSpPr>
              <p:spPr bwMode="auto">
                <a:xfrm>
                  <a:off x="715" y="2668"/>
                  <a:ext cx="435" cy="336"/>
                </a:xfrm>
                <a:prstGeom prst="rect">
                  <a:avLst/>
                </a:prstGeom>
                <a:noFill/>
                <a:ln w="7">
                  <a:solidFill>
                    <a:srgbClr val="A0A0A0"/>
                  </a:solidFill>
                  <a:miter lim="800000"/>
                  <a:headEnd/>
                  <a:tailEnd/>
                </a:ln>
              </p:spPr>
              <p:txBody>
                <a:bodyPr/>
                <a:lstStyle/>
                <a:p>
                  <a:endParaRPr lang="es-ES"/>
                </a:p>
              </p:txBody>
            </p:sp>
          </p:grpSp>
          <p:grpSp>
            <p:nvGrpSpPr>
              <p:cNvPr id="59458" name="Group 152"/>
              <p:cNvGrpSpPr>
                <a:grpSpLocks/>
              </p:cNvGrpSpPr>
              <p:nvPr/>
            </p:nvGrpSpPr>
            <p:grpSpPr bwMode="auto">
              <a:xfrm>
                <a:off x="1150" y="2668"/>
                <a:ext cx="527" cy="336"/>
                <a:chOff x="1150" y="2668"/>
                <a:chExt cx="527" cy="336"/>
              </a:xfrm>
            </p:grpSpPr>
            <p:sp>
              <p:nvSpPr>
                <p:cNvPr id="59486" name="Rectangle 62"/>
                <p:cNvSpPr>
                  <a:spLocks noChangeArrowheads="1"/>
                </p:cNvSpPr>
                <p:nvPr/>
              </p:nvSpPr>
              <p:spPr bwMode="auto">
                <a:xfrm>
                  <a:off x="1174" y="2692"/>
                  <a:ext cx="479" cy="288"/>
                </a:xfrm>
                <a:prstGeom prst="rect">
                  <a:avLst/>
                </a:prstGeom>
                <a:noFill/>
                <a:ln w="9525">
                  <a:noFill/>
                  <a:miter lim="800000"/>
                  <a:headEnd/>
                  <a:tailEnd/>
                </a:ln>
              </p:spPr>
              <p:txBody>
                <a:bodyPr>
                  <a:spAutoFit/>
                </a:bodyPr>
                <a:lstStyle/>
                <a:p>
                  <a:endParaRPr lang="es-ES"/>
                </a:p>
              </p:txBody>
            </p:sp>
            <p:sp>
              <p:nvSpPr>
                <p:cNvPr id="59487" name="Rectangle 151"/>
                <p:cNvSpPr>
                  <a:spLocks noChangeArrowheads="1"/>
                </p:cNvSpPr>
                <p:nvPr/>
              </p:nvSpPr>
              <p:spPr bwMode="auto">
                <a:xfrm>
                  <a:off x="1150" y="2668"/>
                  <a:ext cx="527" cy="336"/>
                </a:xfrm>
                <a:prstGeom prst="rect">
                  <a:avLst/>
                </a:prstGeom>
                <a:noFill/>
                <a:ln w="7">
                  <a:solidFill>
                    <a:srgbClr val="A0A0A0"/>
                  </a:solidFill>
                  <a:miter lim="800000"/>
                  <a:headEnd/>
                  <a:tailEnd/>
                </a:ln>
              </p:spPr>
              <p:txBody>
                <a:bodyPr/>
                <a:lstStyle/>
                <a:p>
                  <a:endParaRPr lang="es-ES"/>
                </a:p>
              </p:txBody>
            </p:sp>
          </p:grpSp>
          <p:grpSp>
            <p:nvGrpSpPr>
              <p:cNvPr id="59459" name="Group 154"/>
              <p:cNvGrpSpPr>
                <a:grpSpLocks/>
              </p:cNvGrpSpPr>
              <p:nvPr/>
            </p:nvGrpSpPr>
            <p:grpSpPr bwMode="auto">
              <a:xfrm>
                <a:off x="1677" y="2668"/>
                <a:ext cx="527" cy="336"/>
                <a:chOff x="1677" y="2668"/>
                <a:chExt cx="527" cy="336"/>
              </a:xfrm>
            </p:grpSpPr>
            <p:sp>
              <p:nvSpPr>
                <p:cNvPr id="59484" name="Rectangle 64"/>
                <p:cNvSpPr>
                  <a:spLocks noChangeArrowheads="1"/>
                </p:cNvSpPr>
                <p:nvPr/>
              </p:nvSpPr>
              <p:spPr bwMode="auto">
                <a:xfrm>
                  <a:off x="1701" y="2692"/>
                  <a:ext cx="479" cy="288"/>
                </a:xfrm>
                <a:prstGeom prst="rect">
                  <a:avLst/>
                </a:prstGeom>
                <a:noFill/>
                <a:ln w="9525">
                  <a:noFill/>
                  <a:miter lim="800000"/>
                  <a:headEnd/>
                  <a:tailEnd/>
                </a:ln>
              </p:spPr>
              <p:txBody>
                <a:bodyPr>
                  <a:spAutoFit/>
                </a:bodyPr>
                <a:lstStyle/>
                <a:p>
                  <a:endParaRPr lang="es-ES"/>
                </a:p>
              </p:txBody>
            </p:sp>
            <p:sp>
              <p:nvSpPr>
                <p:cNvPr id="59485" name="Rectangle 153"/>
                <p:cNvSpPr>
                  <a:spLocks noChangeArrowheads="1"/>
                </p:cNvSpPr>
                <p:nvPr/>
              </p:nvSpPr>
              <p:spPr bwMode="auto">
                <a:xfrm>
                  <a:off x="1677" y="2668"/>
                  <a:ext cx="527" cy="336"/>
                </a:xfrm>
                <a:prstGeom prst="rect">
                  <a:avLst/>
                </a:prstGeom>
                <a:noFill/>
                <a:ln w="7">
                  <a:solidFill>
                    <a:srgbClr val="A0A0A0"/>
                  </a:solidFill>
                  <a:miter lim="800000"/>
                  <a:headEnd/>
                  <a:tailEnd/>
                </a:ln>
              </p:spPr>
              <p:txBody>
                <a:bodyPr/>
                <a:lstStyle/>
                <a:p>
                  <a:endParaRPr lang="es-ES"/>
                </a:p>
              </p:txBody>
            </p:sp>
          </p:grpSp>
          <p:grpSp>
            <p:nvGrpSpPr>
              <p:cNvPr id="59460" name="Group 156"/>
              <p:cNvGrpSpPr>
                <a:grpSpLocks/>
              </p:cNvGrpSpPr>
              <p:nvPr/>
            </p:nvGrpSpPr>
            <p:grpSpPr bwMode="auto">
              <a:xfrm>
                <a:off x="2204" y="2668"/>
                <a:ext cx="527" cy="336"/>
                <a:chOff x="2204" y="2668"/>
                <a:chExt cx="527" cy="336"/>
              </a:xfrm>
            </p:grpSpPr>
            <p:sp>
              <p:nvSpPr>
                <p:cNvPr id="59482" name="Rectangle 66"/>
                <p:cNvSpPr>
                  <a:spLocks noChangeArrowheads="1"/>
                </p:cNvSpPr>
                <p:nvPr/>
              </p:nvSpPr>
              <p:spPr bwMode="auto">
                <a:xfrm>
                  <a:off x="2228" y="2692"/>
                  <a:ext cx="479" cy="288"/>
                </a:xfrm>
                <a:prstGeom prst="rect">
                  <a:avLst/>
                </a:prstGeom>
                <a:noFill/>
                <a:ln w="9525">
                  <a:noFill/>
                  <a:miter lim="800000"/>
                  <a:headEnd/>
                  <a:tailEnd/>
                </a:ln>
              </p:spPr>
              <p:txBody>
                <a:bodyPr>
                  <a:spAutoFit/>
                </a:bodyPr>
                <a:lstStyle/>
                <a:p>
                  <a:endParaRPr lang="es-ES"/>
                </a:p>
              </p:txBody>
            </p:sp>
            <p:sp>
              <p:nvSpPr>
                <p:cNvPr id="59483" name="Rectangle 155"/>
                <p:cNvSpPr>
                  <a:spLocks noChangeArrowheads="1"/>
                </p:cNvSpPr>
                <p:nvPr/>
              </p:nvSpPr>
              <p:spPr bwMode="auto">
                <a:xfrm>
                  <a:off x="2204" y="2668"/>
                  <a:ext cx="527" cy="336"/>
                </a:xfrm>
                <a:prstGeom prst="rect">
                  <a:avLst/>
                </a:prstGeom>
                <a:noFill/>
                <a:ln w="7">
                  <a:solidFill>
                    <a:srgbClr val="A0A0A0"/>
                  </a:solidFill>
                  <a:miter lim="800000"/>
                  <a:headEnd/>
                  <a:tailEnd/>
                </a:ln>
              </p:spPr>
              <p:txBody>
                <a:bodyPr/>
                <a:lstStyle/>
                <a:p>
                  <a:endParaRPr lang="es-ES"/>
                </a:p>
              </p:txBody>
            </p:sp>
          </p:grpSp>
          <p:grpSp>
            <p:nvGrpSpPr>
              <p:cNvPr id="59461" name="Group 158"/>
              <p:cNvGrpSpPr>
                <a:grpSpLocks/>
              </p:cNvGrpSpPr>
              <p:nvPr/>
            </p:nvGrpSpPr>
            <p:grpSpPr bwMode="auto">
              <a:xfrm>
                <a:off x="2731" y="2668"/>
                <a:ext cx="513" cy="336"/>
                <a:chOff x="2731" y="2668"/>
                <a:chExt cx="513" cy="336"/>
              </a:xfrm>
            </p:grpSpPr>
            <p:sp>
              <p:nvSpPr>
                <p:cNvPr id="59480" name="Rectangle 68"/>
                <p:cNvSpPr>
                  <a:spLocks noChangeArrowheads="1"/>
                </p:cNvSpPr>
                <p:nvPr/>
              </p:nvSpPr>
              <p:spPr bwMode="auto">
                <a:xfrm>
                  <a:off x="2755" y="2692"/>
                  <a:ext cx="465"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0,9873</a:t>
                  </a:r>
                  <a:endParaRPr lang="es-ES" sz="1600">
                    <a:ea typeface="Arial Unicode MS" pitchFamily="34" charset="-128"/>
                    <a:cs typeface="Arial Unicode MS" pitchFamily="34" charset="-128"/>
                  </a:endParaRPr>
                </a:p>
                <a:p>
                  <a:pPr algn="ctr" eaLnBrk="0" hangingPunct="0"/>
                  <a:endParaRPr lang="es-ES" sz="1600"/>
                </a:p>
              </p:txBody>
            </p:sp>
            <p:sp>
              <p:nvSpPr>
                <p:cNvPr id="59481" name="Rectangle 157"/>
                <p:cNvSpPr>
                  <a:spLocks noChangeArrowheads="1"/>
                </p:cNvSpPr>
                <p:nvPr/>
              </p:nvSpPr>
              <p:spPr bwMode="auto">
                <a:xfrm>
                  <a:off x="2731" y="2668"/>
                  <a:ext cx="513" cy="336"/>
                </a:xfrm>
                <a:prstGeom prst="rect">
                  <a:avLst/>
                </a:prstGeom>
                <a:noFill/>
                <a:ln w="7">
                  <a:solidFill>
                    <a:srgbClr val="A0A0A0"/>
                  </a:solidFill>
                  <a:miter lim="800000"/>
                  <a:headEnd/>
                  <a:tailEnd/>
                </a:ln>
              </p:spPr>
              <p:txBody>
                <a:bodyPr/>
                <a:lstStyle/>
                <a:p>
                  <a:endParaRPr lang="es-ES"/>
                </a:p>
              </p:txBody>
            </p:sp>
          </p:grpSp>
          <p:grpSp>
            <p:nvGrpSpPr>
              <p:cNvPr id="59462" name="Group 160"/>
              <p:cNvGrpSpPr>
                <a:grpSpLocks/>
              </p:cNvGrpSpPr>
              <p:nvPr/>
            </p:nvGrpSpPr>
            <p:grpSpPr bwMode="auto">
              <a:xfrm>
                <a:off x="0" y="3052"/>
                <a:ext cx="715" cy="336"/>
                <a:chOff x="0" y="3052"/>
                <a:chExt cx="715" cy="336"/>
              </a:xfrm>
            </p:grpSpPr>
            <p:sp>
              <p:nvSpPr>
                <p:cNvPr id="59478" name="Rectangle 69"/>
                <p:cNvSpPr>
                  <a:spLocks noChangeArrowheads="1"/>
                </p:cNvSpPr>
                <p:nvPr/>
              </p:nvSpPr>
              <p:spPr bwMode="auto">
                <a:xfrm>
                  <a:off x="24" y="3076"/>
                  <a:ext cx="667" cy="288"/>
                </a:xfrm>
                <a:prstGeom prst="rect">
                  <a:avLst/>
                </a:prstGeom>
                <a:noFill/>
                <a:ln w="9525">
                  <a:noFill/>
                  <a:miter lim="800000"/>
                  <a:headEnd/>
                  <a:tailEnd/>
                </a:ln>
              </p:spPr>
              <p:txBody>
                <a:bodyPr/>
                <a:lstStyle/>
                <a:p>
                  <a:pPr algn="ctr"/>
                  <a:r>
                    <a:rPr lang="es-ES" sz="1600">
                      <a:latin typeface="Verdana" pitchFamily="34" charset="0"/>
                      <a:ea typeface="Arial Unicode MS" pitchFamily="34" charset="-128"/>
                      <a:cs typeface="Arial Unicode MS" pitchFamily="34" charset="-128"/>
                    </a:rPr>
                    <a:t>Total Superficies</a:t>
                  </a:r>
                  <a:endParaRPr lang="es-ES" sz="1600">
                    <a:ea typeface="Arial Unicode MS" pitchFamily="34" charset="-128"/>
                    <a:cs typeface="Arial Unicode MS" pitchFamily="34" charset="-128"/>
                  </a:endParaRPr>
                </a:p>
                <a:p>
                  <a:pPr algn="ctr" eaLnBrk="0" hangingPunct="0"/>
                  <a:endParaRPr lang="es-ES" sz="1600"/>
                </a:p>
              </p:txBody>
            </p:sp>
            <p:sp>
              <p:nvSpPr>
                <p:cNvPr id="59479" name="Rectangle 159"/>
                <p:cNvSpPr>
                  <a:spLocks noChangeArrowheads="1"/>
                </p:cNvSpPr>
                <p:nvPr/>
              </p:nvSpPr>
              <p:spPr bwMode="auto">
                <a:xfrm>
                  <a:off x="0" y="3052"/>
                  <a:ext cx="715" cy="336"/>
                </a:xfrm>
                <a:prstGeom prst="rect">
                  <a:avLst/>
                </a:prstGeom>
                <a:noFill/>
                <a:ln w="7">
                  <a:solidFill>
                    <a:srgbClr val="A0A0A0"/>
                  </a:solidFill>
                  <a:miter lim="800000"/>
                  <a:headEnd/>
                  <a:tailEnd/>
                </a:ln>
              </p:spPr>
              <p:txBody>
                <a:bodyPr/>
                <a:lstStyle/>
                <a:p>
                  <a:endParaRPr lang="es-ES"/>
                </a:p>
              </p:txBody>
            </p:sp>
          </p:grpSp>
          <p:grpSp>
            <p:nvGrpSpPr>
              <p:cNvPr id="59463" name="Group 162"/>
              <p:cNvGrpSpPr>
                <a:grpSpLocks/>
              </p:cNvGrpSpPr>
              <p:nvPr/>
            </p:nvGrpSpPr>
            <p:grpSpPr bwMode="auto">
              <a:xfrm>
                <a:off x="715" y="3052"/>
                <a:ext cx="435" cy="336"/>
                <a:chOff x="715" y="3052"/>
                <a:chExt cx="435" cy="336"/>
              </a:xfrm>
            </p:grpSpPr>
            <p:sp>
              <p:nvSpPr>
                <p:cNvPr id="59476" name="Rectangle 70"/>
                <p:cNvSpPr>
                  <a:spLocks noChangeArrowheads="1"/>
                </p:cNvSpPr>
                <p:nvPr/>
              </p:nvSpPr>
              <p:spPr bwMode="auto">
                <a:xfrm>
                  <a:off x="739" y="3076"/>
                  <a:ext cx="387"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1,7738</a:t>
                  </a:r>
                  <a:endParaRPr lang="es-ES" sz="1600">
                    <a:ea typeface="Arial Unicode MS" pitchFamily="34" charset="-128"/>
                    <a:cs typeface="Arial Unicode MS" pitchFamily="34" charset="-128"/>
                  </a:endParaRPr>
                </a:p>
                <a:p>
                  <a:pPr algn="ctr" eaLnBrk="0" hangingPunct="0"/>
                  <a:endParaRPr lang="es-ES" sz="1600"/>
                </a:p>
              </p:txBody>
            </p:sp>
            <p:sp>
              <p:nvSpPr>
                <p:cNvPr id="59477" name="Rectangle 161"/>
                <p:cNvSpPr>
                  <a:spLocks noChangeArrowheads="1"/>
                </p:cNvSpPr>
                <p:nvPr/>
              </p:nvSpPr>
              <p:spPr bwMode="auto">
                <a:xfrm>
                  <a:off x="715" y="3052"/>
                  <a:ext cx="435" cy="336"/>
                </a:xfrm>
                <a:prstGeom prst="rect">
                  <a:avLst/>
                </a:prstGeom>
                <a:noFill/>
                <a:ln w="7">
                  <a:solidFill>
                    <a:srgbClr val="A0A0A0"/>
                  </a:solidFill>
                  <a:miter lim="800000"/>
                  <a:headEnd/>
                  <a:tailEnd/>
                </a:ln>
              </p:spPr>
              <p:txBody>
                <a:bodyPr/>
                <a:lstStyle/>
                <a:p>
                  <a:endParaRPr lang="es-ES"/>
                </a:p>
              </p:txBody>
            </p:sp>
          </p:grpSp>
          <p:grpSp>
            <p:nvGrpSpPr>
              <p:cNvPr id="59464" name="Group 164"/>
              <p:cNvGrpSpPr>
                <a:grpSpLocks/>
              </p:cNvGrpSpPr>
              <p:nvPr/>
            </p:nvGrpSpPr>
            <p:grpSpPr bwMode="auto">
              <a:xfrm>
                <a:off x="1150" y="3052"/>
                <a:ext cx="527" cy="336"/>
                <a:chOff x="1150" y="3052"/>
                <a:chExt cx="527" cy="336"/>
              </a:xfrm>
            </p:grpSpPr>
            <p:sp>
              <p:nvSpPr>
                <p:cNvPr id="59474" name="Rectangle 71"/>
                <p:cNvSpPr>
                  <a:spLocks noChangeArrowheads="1"/>
                </p:cNvSpPr>
                <p:nvPr/>
              </p:nvSpPr>
              <p:spPr bwMode="auto">
                <a:xfrm>
                  <a:off x="1174" y="3076"/>
                  <a:ext cx="479"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0,2021</a:t>
                  </a:r>
                  <a:endParaRPr lang="es-ES" sz="1600">
                    <a:ea typeface="Arial Unicode MS" pitchFamily="34" charset="-128"/>
                    <a:cs typeface="Arial Unicode MS" pitchFamily="34" charset="-128"/>
                  </a:endParaRPr>
                </a:p>
                <a:p>
                  <a:pPr algn="ctr" eaLnBrk="0" hangingPunct="0"/>
                  <a:endParaRPr lang="es-ES" sz="1600"/>
                </a:p>
              </p:txBody>
            </p:sp>
            <p:sp>
              <p:nvSpPr>
                <p:cNvPr id="59475" name="Rectangle 163"/>
                <p:cNvSpPr>
                  <a:spLocks noChangeArrowheads="1"/>
                </p:cNvSpPr>
                <p:nvPr/>
              </p:nvSpPr>
              <p:spPr bwMode="auto">
                <a:xfrm>
                  <a:off x="1150" y="3052"/>
                  <a:ext cx="527" cy="336"/>
                </a:xfrm>
                <a:prstGeom prst="rect">
                  <a:avLst/>
                </a:prstGeom>
                <a:noFill/>
                <a:ln w="7">
                  <a:solidFill>
                    <a:srgbClr val="A0A0A0"/>
                  </a:solidFill>
                  <a:miter lim="800000"/>
                  <a:headEnd/>
                  <a:tailEnd/>
                </a:ln>
              </p:spPr>
              <p:txBody>
                <a:bodyPr/>
                <a:lstStyle/>
                <a:p>
                  <a:endParaRPr lang="es-ES"/>
                </a:p>
              </p:txBody>
            </p:sp>
          </p:grpSp>
          <p:grpSp>
            <p:nvGrpSpPr>
              <p:cNvPr id="59465" name="Group 166"/>
              <p:cNvGrpSpPr>
                <a:grpSpLocks/>
              </p:cNvGrpSpPr>
              <p:nvPr/>
            </p:nvGrpSpPr>
            <p:grpSpPr bwMode="auto">
              <a:xfrm>
                <a:off x="1677" y="3052"/>
                <a:ext cx="527" cy="336"/>
                <a:chOff x="1677" y="3052"/>
                <a:chExt cx="527" cy="336"/>
              </a:xfrm>
            </p:grpSpPr>
            <p:sp>
              <p:nvSpPr>
                <p:cNvPr id="59472" name="Rectangle 72"/>
                <p:cNvSpPr>
                  <a:spLocks noChangeArrowheads="1"/>
                </p:cNvSpPr>
                <p:nvPr/>
              </p:nvSpPr>
              <p:spPr bwMode="auto">
                <a:xfrm>
                  <a:off x="1701" y="3076"/>
                  <a:ext cx="479"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0,5402</a:t>
                  </a:r>
                  <a:endParaRPr lang="es-ES" sz="1600">
                    <a:ea typeface="Arial Unicode MS" pitchFamily="34" charset="-128"/>
                    <a:cs typeface="Arial Unicode MS" pitchFamily="34" charset="-128"/>
                  </a:endParaRPr>
                </a:p>
                <a:p>
                  <a:pPr algn="ctr" eaLnBrk="0" hangingPunct="0"/>
                  <a:endParaRPr lang="es-ES" sz="1600"/>
                </a:p>
              </p:txBody>
            </p:sp>
            <p:sp>
              <p:nvSpPr>
                <p:cNvPr id="59473" name="Rectangle 165"/>
                <p:cNvSpPr>
                  <a:spLocks noChangeArrowheads="1"/>
                </p:cNvSpPr>
                <p:nvPr/>
              </p:nvSpPr>
              <p:spPr bwMode="auto">
                <a:xfrm>
                  <a:off x="1677" y="3052"/>
                  <a:ext cx="527" cy="336"/>
                </a:xfrm>
                <a:prstGeom prst="rect">
                  <a:avLst/>
                </a:prstGeom>
                <a:noFill/>
                <a:ln w="7">
                  <a:solidFill>
                    <a:srgbClr val="A0A0A0"/>
                  </a:solidFill>
                  <a:miter lim="800000"/>
                  <a:headEnd/>
                  <a:tailEnd/>
                </a:ln>
              </p:spPr>
              <p:txBody>
                <a:bodyPr/>
                <a:lstStyle/>
                <a:p>
                  <a:endParaRPr lang="es-ES"/>
                </a:p>
              </p:txBody>
            </p:sp>
          </p:grpSp>
          <p:grpSp>
            <p:nvGrpSpPr>
              <p:cNvPr id="59466" name="Group 168"/>
              <p:cNvGrpSpPr>
                <a:grpSpLocks/>
              </p:cNvGrpSpPr>
              <p:nvPr/>
            </p:nvGrpSpPr>
            <p:grpSpPr bwMode="auto">
              <a:xfrm>
                <a:off x="2204" y="3052"/>
                <a:ext cx="527" cy="336"/>
                <a:chOff x="2204" y="3052"/>
                <a:chExt cx="527" cy="336"/>
              </a:xfrm>
            </p:grpSpPr>
            <p:sp>
              <p:nvSpPr>
                <p:cNvPr id="59470" name="Rectangle 73"/>
                <p:cNvSpPr>
                  <a:spLocks noChangeArrowheads="1"/>
                </p:cNvSpPr>
                <p:nvPr/>
              </p:nvSpPr>
              <p:spPr bwMode="auto">
                <a:xfrm>
                  <a:off x="2228" y="3076"/>
                  <a:ext cx="479"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0,9886</a:t>
                  </a:r>
                  <a:endParaRPr lang="es-ES" sz="1600">
                    <a:ea typeface="Arial Unicode MS" pitchFamily="34" charset="-128"/>
                    <a:cs typeface="Arial Unicode MS" pitchFamily="34" charset="-128"/>
                  </a:endParaRPr>
                </a:p>
                <a:p>
                  <a:pPr algn="ctr" eaLnBrk="0" hangingPunct="0"/>
                  <a:endParaRPr lang="es-ES" sz="1600"/>
                </a:p>
              </p:txBody>
            </p:sp>
            <p:sp>
              <p:nvSpPr>
                <p:cNvPr id="59471" name="Rectangle 167"/>
                <p:cNvSpPr>
                  <a:spLocks noChangeArrowheads="1"/>
                </p:cNvSpPr>
                <p:nvPr/>
              </p:nvSpPr>
              <p:spPr bwMode="auto">
                <a:xfrm>
                  <a:off x="2204" y="3052"/>
                  <a:ext cx="527" cy="336"/>
                </a:xfrm>
                <a:prstGeom prst="rect">
                  <a:avLst/>
                </a:prstGeom>
                <a:noFill/>
                <a:ln w="7">
                  <a:solidFill>
                    <a:srgbClr val="A0A0A0"/>
                  </a:solidFill>
                  <a:miter lim="800000"/>
                  <a:headEnd/>
                  <a:tailEnd/>
                </a:ln>
              </p:spPr>
              <p:txBody>
                <a:bodyPr/>
                <a:lstStyle/>
                <a:p>
                  <a:endParaRPr lang="es-ES"/>
                </a:p>
              </p:txBody>
            </p:sp>
          </p:grpSp>
          <p:grpSp>
            <p:nvGrpSpPr>
              <p:cNvPr id="59467" name="Group 170"/>
              <p:cNvGrpSpPr>
                <a:grpSpLocks/>
              </p:cNvGrpSpPr>
              <p:nvPr/>
            </p:nvGrpSpPr>
            <p:grpSpPr bwMode="auto">
              <a:xfrm>
                <a:off x="2731" y="3052"/>
                <a:ext cx="513" cy="336"/>
                <a:chOff x="2731" y="3052"/>
                <a:chExt cx="513" cy="336"/>
              </a:xfrm>
            </p:grpSpPr>
            <p:sp>
              <p:nvSpPr>
                <p:cNvPr id="59468" name="Rectangle 74"/>
                <p:cNvSpPr>
                  <a:spLocks noChangeArrowheads="1"/>
                </p:cNvSpPr>
                <p:nvPr/>
              </p:nvSpPr>
              <p:spPr bwMode="auto">
                <a:xfrm>
                  <a:off x="2755" y="3076"/>
                  <a:ext cx="465" cy="288"/>
                </a:xfrm>
                <a:prstGeom prst="rect">
                  <a:avLst/>
                </a:prstGeom>
                <a:noFill/>
                <a:ln w="9525">
                  <a:noFill/>
                  <a:miter lim="800000"/>
                  <a:headEnd/>
                  <a:tailEnd/>
                </a:ln>
              </p:spPr>
              <p:txBody>
                <a:bodyPr anchor="ctr"/>
                <a:lstStyle/>
                <a:p>
                  <a:pPr algn="ctr"/>
                  <a:r>
                    <a:rPr lang="es-ES" sz="1600">
                      <a:latin typeface="Verdana" pitchFamily="34" charset="0"/>
                      <a:ea typeface="Arial Unicode MS" pitchFamily="34" charset="-128"/>
                      <a:cs typeface="Arial Unicode MS" pitchFamily="34" charset="-128"/>
                    </a:rPr>
                    <a:t>3,5047</a:t>
                  </a:r>
                  <a:endParaRPr lang="es-ES" sz="1600">
                    <a:ea typeface="Arial Unicode MS" pitchFamily="34" charset="-128"/>
                    <a:cs typeface="Arial Unicode MS" pitchFamily="34" charset="-128"/>
                  </a:endParaRPr>
                </a:p>
                <a:p>
                  <a:pPr algn="ctr" eaLnBrk="0" hangingPunct="0"/>
                  <a:endParaRPr lang="es-ES" sz="1600"/>
                </a:p>
              </p:txBody>
            </p:sp>
            <p:sp>
              <p:nvSpPr>
                <p:cNvPr id="59469" name="Rectangle 169"/>
                <p:cNvSpPr>
                  <a:spLocks noChangeArrowheads="1"/>
                </p:cNvSpPr>
                <p:nvPr/>
              </p:nvSpPr>
              <p:spPr bwMode="auto">
                <a:xfrm>
                  <a:off x="2731" y="3052"/>
                  <a:ext cx="513" cy="336"/>
                </a:xfrm>
                <a:prstGeom prst="rect">
                  <a:avLst/>
                </a:prstGeom>
                <a:noFill/>
                <a:ln w="7">
                  <a:solidFill>
                    <a:srgbClr val="A0A0A0"/>
                  </a:solidFill>
                  <a:miter lim="800000"/>
                  <a:headEnd/>
                  <a:tailEnd/>
                </a:ln>
              </p:spPr>
              <p:txBody>
                <a:bodyPr/>
                <a:lstStyle/>
                <a:p>
                  <a:endParaRPr lang="es-ES"/>
                </a:p>
              </p:txBody>
            </p:sp>
          </p:grpSp>
        </p:grpSp>
        <p:sp>
          <p:nvSpPr>
            <p:cNvPr id="59419" name="Rectangle 172"/>
            <p:cNvSpPr>
              <a:spLocks noChangeArrowheads="1"/>
            </p:cNvSpPr>
            <p:nvPr/>
          </p:nvSpPr>
          <p:spPr bwMode="auto">
            <a:xfrm>
              <a:off x="-3" y="-3"/>
              <a:ext cx="3250" cy="3394"/>
            </a:xfrm>
            <a:prstGeom prst="rect">
              <a:avLst/>
            </a:prstGeom>
            <a:noFill/>
            <a:ln w="9525">
              <a:solidFill>
                <a:srgbClr val="A0A0A0"/>
              </a:solidFill>
              <a:miter lim="800000"/>
              <a:headEnd/>
              <a:tailEnd/>
            </a:ln>
          </p:spPr>
          <p:txBody>
            <a:bodyPr/>
            <a:lstStyle/>
            <a:p>
              <a:endParaRPr lang="es-E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awsassets.wwf.es/img/fondoipv5_54722.gif"/>
          <p:cNvPicPr>
            <a:picLocks noChangeAspect="1" noChangeArrowheads="1"/>
          </p:cNvPicPr>
          <p:nvPr/>
        </p:nvPicPr>
        <p:blipFill>
          <a:blip r:embed="rId2" cstate="print"/>
          <a:srcRect/>
          <a:stretch>
            <a:fillRect/>
          </a:stretch>
        </p:blipFill>
        <p:spPr bwMode="auto">
          <a:xfrm>
            <a:off x="2214563" y="63500"/>
            <a:ext cx="5072062" cy="6361113"/>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371600" y="0"/>
            <a:ext cx="7772400" cy="1143000"/>
          </a:xfrm>
        </p:spPr>
        <p:txBody>
          <a:bodyPr/>
          <a:lstStyle/>
          <a:p>
            <a:pPr algn="r" eaLnBrk="1" hangingPunct="1"/>
            <a:r>
              <a:rPr lang="es-ES" smtClean="0">
                <a:solidFill>
                  <a:srgbClr val="FF6600"/>
                </a:solidFill>
              </a:rPr>
              <a:t>TUDELA2</a:t>
            </a:r>
          </a:p>
        </p:txBody>
      </p:sp>
      <p:grpSp>
        <p:nvGrpSpPr>
          <p:cNvPr id="60419" name="Group 189"/>
          <p:cNvGrpSpPr>
            <a:grpSpLocks/>
          </p:cNvGrpSpPr>
          <p:nvPr/>
        </p:nvGrpSpPr>
        <p:grpSpPr bwMode="auto">
          <a:xfrm>
            <a:off x="381000" y="1066800"/>
            <a:ext cx="8763000" cy="5791200"/>
            <a:chOff x="-3" y="-3"/>
            <a:chExt cx="1878" cy="3970"/>
          </a:xfrm>
        </p:grpSpPr>
        <p:grpSp>
          <p:nvGrpSpPr>
            <p:cNvPr id="60420" name="Group 187"/>
            <p:cNvGrpSpPr>
              <a:grpSpLocks/>
            </p:cNvGrpSpPr>
            <p:nvPr/>
          </p:nvGrpSpPr>
          <p:grpSpPr bwMode="auto">
            <a:xfrm>
              <a:off x="0" y="0"/>
              <a:ext cx="1872" cy="3964"/>
              <a:chOff x="0" y="0"/>
              <a:chExt cx="1872" cy="3964"/>
            </a:xfrm>
          </p:grpSpPr>
          <p:grpSp>
            <p:nvGrpSpPr>
              <p:cNvPr id="60422" name="Group 128"/>
              <p:cNvGrpSpPr>
                <a:grpSpLocks/>
              </p:cNvGrpSpPr>
              <p:nvPr/>
            </p:nvGrpSpPr>
            <p:grpSpPr bwMode="auto">
              <a:xfrm>
                <a:off x="0" y="0"/>
                <a:ext cx="779" cy="432"/>
                <a:chOff x="0" y="0"/>
                <a:chExt cx="779" cy="432"/>
              </a:xfrm>
            </p:grpSpPr>
            <p:sp>
              <p:nvSpPr>
                <p:cNvPr id="60510" name="Rectangle 97"/>
                <p:cNvSpPr>
                  <a:spLocks noChangeArrowheads="1"/>
                </p:cNvSpPr>
                <p:nvPr/>
              </p:nvSpPr>
              <p:spPr bwMode="auto">
                <a:xfrm>
                  <a:off x="24" y="24"/>
                  <a:ext cx="731" cy="384"/>
                </a:xfrm>
                <a:prstGeom prst="rect">
                  <a:avLst/>
                </a:prstGeom>
                <a:noFill/>
                <a:ln w="9525">
                  <a:noFill/>
                  <a:miter lim="800000"/>
                  <a:headEnd/>
                  <a:tailEnd/>
                </a:ln>
              </p:spPr>
              <p:txBody>
                <a:bodyPr anchor="ctr"/>
                <a:lstStyle/>
                <a:p>
                  <a:pPr algn="ctr"/>
                  <a:r>
                    <a:rPr lang="es-ES" sz="2000">
                      <a:ea typeface="Arial Unicode MS" pitchFamily="34" charset="-128"/>
                      <a:cs typeface="Arial Unicode MS" pitchFamily="34" charset="-128"/>
                    </a:rPr>
                    <a:t> </a:t>
                  </a:r>
                </a:p>
                <a:p>
                  <a:pPr algn="ctr" eaLnBrk="0" hangingPunct="0"/>
                  <a:endParaRPr lang="es-ES" sz="2000"/>
                </a:p>
              </p:txBody>
            </p:sp>
            <p:sp>
              <p:nvSpPr>
                <p:cNvPr id="60511" name="Rectangle 127"/>
                <p:cNvSpPr>
                  <a:spLocks noChangeArrowheads="1"/>
                </p:cNvSpPr>
                <p:nvPr/>
              </p:nvSpPr>
              <p:spPr bwMode="auto">
                <a:xfrm>
                  <a:off x="0" y="0"/>
                  <a:ext cx="779" cy="432"/>
                </a:xfrm>
                <a:prstGeom prst="rect">
                  <a:avLst/>
                </a:prstGeom>
                <a:noFill/>
                <a:ln w="7">
                  <a:solidFill>
                    <a:srgbClr val="A0A0A0"/>
                  </a:solidFill>
                  <a:miter lim="800000"/>
                  <a:headEnd/>
                  <a:tailEnd/>
                </a:ln>
              </p:spPr>
              <p:txBody>
                <a:bodyPr/>
                <a:lstStyle/>
                <a:p>
                  <a:endParaRPr lang="es-ES"/>
                </a:p>
              </p:txBody>
            </p:sp>
          </p:grpSp>
          <p:grpSp>
            <p:nvGrpSpPr>
              <p:cNvPr id="60423" name="Group 130"/>
              <p:cNvGrpSpPr>
                <a:grpSpLocks/>
              </p:cNvGrpSpPr>
              <p:nvPr/>
            </p:nvGrpSpPr>
            <p:grpSpPr bwMode="auto">
              <a:xfrm>
                <a:off x="779" y="0"/>
                <a:ext cx="619" cy="432"/>
                <a:chOff x="779" y="0"/>
                <a:chExt cx="619" cy="432"/>
              </a:xfrm>
            </p:grpSpPr>
            <p:sp>
              <p:nvSpPr>
                <p:cNvPr id="60508" name="Rectangle 98"/>
                <p:cNvSpPr>
                  <a:spLocks noChangeArrowheads="1"/>
                </p:cNvSpPr>
                <p:nvPr/>
              </p:nvSpPr>
              <p:spPr bwMode="auto">
                <a:xfrm>
                  <a:off x="803" y="24"/>
                  <a:ext cx="571" cy="384"/>
                </a:xfrm>
                <a:prstGeom prst="rect">
                  <a:avLst/>
                </a:prstGeom>
                <a:noFill/>
                <a:ln w="9525">
                  <a:noFill/>
                  <a:miter lim="800000"/>
                  <a:headEnd/>
                  <a:tailEnd/>
                </a:ln>
              </p:spPr>
              <p:txBody>
                <a:bodyPr anchor="ctr"/>
                <a:lstStyle/>
                <a:p>
                  <a:r>
                    <a:rPr lang="es-ES" sz="2000">
                      <a:latin typeface="Verdana" pitchFamily="34" charset="0"/>
                      <a:ea typeface="Arial Unicode MS" pitchFamily="34" charset="-128"/>
                      <a:cs typeface="Arial Unicode MS" pitchFamily="34" charset="-128"/>
                    </a:rPr>
                    <a:t>H.ECOLÓGICA</a:t>
                  </a:r>
                  <a:endParaRPr lang="es-ES" sz="2000">
                    <a:ea typeface="Arial Unicode MS" pitchFamily="34" charset="-128"/>
                    <a:cs typeface="Arial Unicode MS" pitchFamily="34" charset="-128"/>
                  </a:endParaRPr>
                </a:p>
                <a:p>
                  <a:pPr eaLnBrk="0" hangingPunct="0"/>
                  <a:endParaRPr lang="es-ES" sz="2000"/>
                </a:p>
              </p:txBody>
            </p:sp>
            <p:sp>
              <p:nvSpPr>
                <p:cNvPr id="60509" name="Rectangle 129"/>
                <p:cNvSpPr>
                  <a:spLocks noChangeArrowheads="1"/>
                </p:cNvSpPr>
                <p:nvPr/>
              </p:nvSpPr>
              <p:spPr bwMode="auto">
                <a:xfrm>
                  <a:off x="779" y="0"/>
                  <a:ext cx="619" cy="432"/>
                </a:xfrm>
                <a:prstGeom prst="rect">
                  <a:avLst/>
                </a:prstGeom>
                <a:noFill/>
                <a:ln w="7">
                  <a:solidFill>
                    <a:srgbClr val="A0A0A0"/>
                  </a:solidFill>
                  <a:miter lim="800000"/>
                  <a:headEnd/>
                  <a:tailEnd/>
                </a:ln>
              </p:spPr>
              <p:txBody>
                <a:bodyPr/>
                <a:lstStyle/>
                <a:p>
                  <a:endParaRPr lang="es-ES"/>
                </a:p>
              </p:txBody>
            </p:sp>
          </p:grpSp>
          <p:grpSp>
            <p:nvGrpSpPr>
              <p:cNvPr id="60424" name="Group 132"/>
              <p:cNvGrpSpPr>
                <a:grpSpLocks/>
              </p:cNvGrpSpPr>
              <p:nvPr/>
            </p:nvGrpSpPr>
            <p:grpSpPr bwMode="auto">
              <a:xfrm>
                <a:off x="1398" y="0"/>
                <a:ext cx="474" cy="432"/>
                <a:chOff x="1398" y="0"/>
                <a:chExt cx="474" cy="432"/>
              </a:xfrm>
            </p:grpSpPr>
            <p:sp>
              <p:nvSpPr>
                <p:cNvPr id="60506" name="Rectangle 99"/>
                <p:cNvSpPr>
                  <a:spLocks noChangeArrowheads="1"/>
                </p:cNvSpPr>
                <p:nvPr/>
              </p:nvSpPr>
              <p:spPr bwMode="auto">
                <a:xfrm>
                  <a:off x="1422" y="24"/>
                  <a:ext cx="426" cy="384"/>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CARGA</a:t>
                  </a:r>
                  <a:endParaRPr lang="es-ES" sz="2000">
                    <a:ea typeface="Arial Unicode MS" pitchFamily="34" charset="-128"/>
                    <a:cs typeface="Arial Unicode MS" pitchFamily="34" charset="-128"/>
                  </a:endParaRPr>
                </a:p>
                <a:p>
                  <a:pPr algn="ctr" eaLnBrk="0" hangingPunct="0"/>
                  <a:endParaRPr lang="es-ES" sz="2000"/>
                </a:p>
              </p:txBody>
            </p:sp>
            <p:sp>
              <p:nvSpPr>
                <p:cNvPr id="60507" name="Rectangle 131"/>
                <p:cNvSpPr>
                  <a:spLocks noChangeArrowheads="1"/>
                </p:cNvSpPr>
                <p:nvPr/>
              </p:nvSpPr>
              <p:spPr bwMode="auto">
                <a:xfrm>
                  <a:off x="1398" y="0"/>
                  <a:ext cx="474" cy="432"/>
                </a:xfrm>
                <a:prstGeom prst="rect">
                  <a:avLst/>
                </a:prstGeom>
                <a:noFill/>
                <a:ln w="7">
                  <a:solidFill>
                    <a:srgbClr val="A0A0A0"/>
                  </a:solidFill>
                  <a:miter lim="800000"/>
                  <a:headEnd/>
                  <a:tailEnd/>
                </a:ln>
              </p:spPr>
              <p:txBody>
                <a:bodyPr/>
                <a:lstStyle/>
                <a:p>
                  <a:endParaRPr lang="es-ES"/>
                </a:p>
              </p:txBody>
            </p:sp>
          </p:grpSp>
          <p:grpSp>
            <p:nvGrpSpPr>
              <p:cNvPr id="60425" name="Group 134"/>
              <p:cNvGrpSpPr>
                <a:grpSpLocks/>
              </p:cNvGrpSpPr>
              <p:nvPr/>
            </p:nvGrpSpPr>
            <p:grpSpPr bwMode="auto">
              <a:xfrm>
                <a:off x="0" y="480"/>
                <a:ext cx="779" cy="374"/>
                <a:chOff x="0" y="480"/>
                <a:chExt cx="779" cy="374"/>
              </a:xfrm>
            </p:grpSpPr>
            <p:sp>
              <p:nvSpPr>
                <p:cNvPr id="60504" name="Rectangle 100"/>
                <p:cNvSpPr>
                  <a:spLocks noChangeArrowheads="1"/>
                </p:cNvSpPr>
                <p:nvPr/>
              </p:nvSpPr>
              <p:spPr bwMode="auto">
                <a:xfrm>
                  <a:off x="24" y="504"/>
                  <a:ext cx="731" cy="326"/>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SUPERFICIES</a:t>
                  </a:r>
                  <a:endParaRPr lang="es-ES" sz="2000">
                    <a:ea typeface="Arial Unicode MS" pitchFamily="34" charset="-128"/>
                    <a:cs typeface="Arial Unicode MS" pitchFamily="34" charset="-128"/>
                  </a:endParaRPr>
                </a:p>
                <a:p>
                  <a:pPr algn="ctr" eaLnBrk="0" hangingPunct="0"/>
                  <a:endParaRPr lang="es-ES" sz="2000"/>
                </a:p>
              </p:txBody>
            </p:sp>
            <p:sp>
              <p:nvSpPr>
                <p:cNvPr id="60505" name="Rectangle 133"/>
                <p:cNvSpPr>
                  <a:spLocks noChangeArrowheads="1"/>
                </p:cNvSpPr>
                <p:nvPr/>
              </p:nvSpPr>
              <p:spPr bwMode="auto">
                <a:xfrm>
                  <a:off x="0" y="480"/>
                  <a:ext cx="779" cy="374"/>
                </a:xfrm>
                <a:prstGeom prst="rect">
                  <a:avLst/>
                </a:prstGeom>
                <a:noFill/>
                <a:ln w="7">
                  <a:solidFill>
                    <a:srgbClr val="A0A0A0"/>
                  </a:solidFill>
                  <a:miter lim="800000"/>
                  <a:headEnd/>
                  <a:tailEnd/>
                </a:ln>
              </p:spPr>
              <p:txBody>
                <a:bodyPr/>
                <a:lstStyle/>
                <a:p>
                  <a:endParaRPr lang="es-ES"/>
                </a:p>
              </p:txBody>
            </p:sp>
          </p:grpSp>
          <p:grpSp>
            <p:nvGrpSpPr>
              <p:cNvPr id="60426" name="Group 136"/>
              <p:cNvGrpSpPr>
                <a:grpSpLocks/>
              </p:cNvGrpSpPr>
              <p:nvPr/>
            </p:nvGrpSpPr>
            <p:grpSpPr bwMode="auto">
              <a:xfrm>
                <a:off x="779" y="480"/>
                <a:ext cx="619" cy="374"/>
                <a:chOff x="779" y="480"/>
                <a:chExt cx="619" cy="374"/>
              </a:xfrm>
            </p:grpSpPr>
            <p:sp>
              <p:nvSpPr>
                <p:cNvPr id="60502" name="Rectangle 101"/>
                <p:cNvSpPr>
                  <a:spLocks noChangeArrowheads="1"/>
                </p:cNvSpPr>
                <p:nvPr/>
              </p:nvSpPr>
              <p:spPr bwMode="auto">
                <a:xfrm>
                  <a:off x="803" y="504"/>
                  <a:ext cx="571" cy="326"/>
                </a:xfrm>
                <a:prstGeom prst="rect">
                  <a:avLst/>
                </a:prstGeom>
                <a:noFill/>
                <a:ln w="9525">
                  <a:noFill/>
                  <a:miter lim="800000"/>
                  <a:headEnd/>
                  <a:tailEnd/>
                </a:ln>
              </p:spPr>
              <p:txBody>
                <a:bodyPr anchor="ctr"/>
                <a:lstStyle/>
                <a:p>
                  <a:r>
                    <a:rPr lang="es-ES" sz="2000">
                      <a:latin typeface="Verdana" pitchFamily="34" charset="0"/>
                      <a:ea typeface="Arial Unicode MS" pitchFamily="34" charset="-128"/>
                      <a:cs typeface="Arial Unicode MS" pitchFamily="34" charset="-128"/>
                    </a:rPr>
                    <a:t>(ha/cap/año)</a:t>
                  </a:r>
                  <a:endParaRPr lang="es-ES" sz="2000">
                    <a:ea typeface="Arial Unicode MS" pitchFamily="34" charset="-128"/>
                    <a:cs typeface="Arial Unicode MS" pitchFamily="34" charset="-128"/>
                  </a:endParaRPr>
                </a:p>
                <a:p>
                  <a:pPr eaLnBrk="0" hangingPunct="0"/>
                  <a:endParaRPr lang="es-ES" sz="2000"/>
                </a:p>
              </p:txBody>
            </p:sp>
            <p:sp>
              <p:nvSpPr>
                <p:cNvPr id="60503" name="Rectangle 135"/>
                <p:cNvSpPr>
                  <a:spLocks noChangeArrowheads="1"/>
                </p:cNvSpPr>
                <p:nvPr/>
              </p:nvSpPr>
              <p:spPr bwMode="auto">
                <a:xfrm>
                  <a:off x="779" y="480"/>
                  <a:ext cx="619" cy="374"/>
                </a:xfrm>
                <a:prstGeom prst="rect">
                  <a:avLst/>
                </a:prstGeom>
                <a:noFill/>
                <a:ln w="7">
                  <a:solidFill>
                    <a:srgbClr val="A0A0A0"/>
                  </a:solidFill>
                  <a:miter lim="800000"/>
                  <a:headEnd/>
                  <a:tailEnd/>
                </a:ln>
              </p:spPr>
              <p:txBody>
                <a:bodyPr/>
                <a:lstStyle/>
                <a:p>
                  <a:endParaRPr lang="es-ES"/>
                </a:p>
              </p:txBody>
            </p:sp>
          </p:grpSp>
          <p:grpSp>
            <p:nvGrpSpPr>
              <p:cNvPr id="60427" name="Group 138"/>
              <p:cNvGrpSpPr>
                <a:grpSpLocks/>
              </p:cNvGrpSpPr>
              <p:nvPr/>
            </p:nvGrpSpPr>
            <p:grpSpPr bwMode="auto">
              <a:xfrm>
                <a:off x="1398" y="480"/>
                <a:ext cx="474" cy="374"/>
                <a:chOff x="1398" y="480"/>
                <a:chExt cx="474" cy="374"/>
              </a:xfrm>
            </p:grpSpPr>
            <p:sp>
              <p:nvSpPr>
                <p:cNvPr id="60500" name="Rectangle 102"/>
                <p:cNvSpPr>
                  <a:spLocks noChangeArrowheads="1"/>
                </p:cNvSpPr>
                <p:nvPr/>
              </p:nvSpPr>
              <p:spPr bwMode="auto">
                <a:xfrm>
                  <a:off x="1422" y="504"/>
                  <a:ext cx="426" cy="326"/>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(ha/cap/año)</a:t>
                  </a:r>
                  <a:endParaRPr lang="es-ES" sz="2000">
                    <a:ea typeface="Arial Unicode MS" pitchFamily="34" charset="-128"/>
                    <a:cs typeface="Arial Unicode MS" pitchFamily="34" charset="-128"/>
                  </a:endParaRPr>
                </a:p>
                <a:p>
                  <a:pPr algn="ctr" eaLnBrk="0" hangingPunct="0"/>
                  <a:endParaRPr lang="es-ES" sz="2000"/>
                </a:p>
              </p:txBody>
            </p:sp>
            <p:sp>
              <p:nvSpPr>
                <p:cNvPr id="60501" name="Rectangle 137"/>
                <p:cNvSpPr>
                  <a:spLocks noChangeArrowheads="1"/>
                </p:cNvSpPr>
                <p:nvPr/>
              </p:nvSpPr>
              <p:spPr bwMode="auto">
                <a:xfrm>
                  <a:off x="1398" y="480"/>
                  <a:ext cx="474" cy="374"/>
                </a:xfrm>
                <a:prstGeom prst="rect">
                  <a:avLst/>
                </a:prstGeom>
                <a:noFill/>
                <a:ln w="7">
                  <a:solidFill>
                    <a:srgbClr val="A0A0A0"/>
                  </a:solidFill>
                  <a:miter lim="800000"/>
                  <a:headEnd/>
                  <a:tailEnd/>
                </a:ln>
              </p:spPr>
              <p:txBody>
                <a:bodyPr/>
                <a:lstStyle/>
                <a:p>
                  <a:endParaRPr lang="es-ES"/>
                </a:p>
              </p:txBody>
            </p:sp>
          </p:grpSp>
          <p:grpSp>
            <p:nvGrpSpPr>
              <p:cNvPr id="60428" name="Group 140"/>
              <p:cNvGrpSpPr>
                <a:grpSpLocks/>
              </p:cNvGrpSpPr>
              <p:nvPr/>
            </p:nvGrpSpPr>
            <p:grpSpPr bwMode="auto">
              <a:xfrm>
                <a:off x="0" y="902"/>
                <a:ext cx="779" cy="336"/>
                <a:chOff x="0" y="902"/>
                <a:chExt cx="779" cy="336"/>
              </a:xfrm>
            </p:grpSpPr>
            <p:sp>
              <p:nvSpPr>
                <p:cNvPr id="60498" name="Rectangle 103"/>
                <p:cNvSpPr>
                  <a:spLocks noChangeArrowheads="1"/>
                </p:cNvSpPr>
                <p:nvPr/>
              </p:nvSpPr>
              <p:spPr bwMode="auto">
                <a:xfrm>
                  <a:off x="24" y="926"/>
                  <a:ext cx="73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Absorción de CO</a:t>
                  </a:r>
                  <a:r>
                    <a:rPr lang="es-ES" sz="2000" baseline="-30000">
                      <a:latin typeface="Verdana" pitchFamily="34" charset="0"/>
                      <a:ea typeface="Arial Unicode MS" pitchFamily="34" charset="-128"/>
                      <a:cs typeface="Arial Unicode MS" pitchFamily="34" charset="-128"/>
                    </a:rPr>
                    <a:t>2</a:t>
                  </a:r>
                  <a:endParaRPr lang="es-ES" sz="2000">
                    <a:ea typeface="Arial Unicode MS" pitchFamily="34" charset="-128"/>
                    <a:cs typeface="Arial Unicode MS" pitchFamily="34" charset="-128"/>
                  </a:endParaRPr>
                </a:p>
                <a:p>
                  <a:pPr algn="ctr" eaLnBrk="0" hangingPunct="0"/>
                  <a:endParaRPr lang="es-ES" sz="2000"/>
                </a:p>
              </p:txBody>
            </p:sp>
            <p:sp>
              <p:nvSpPr>
                <p:cNvPr id="60499" name="Rectangle 139"/>
                <p:cNvSpPr>
                  <a:spLocks noChangeArrowheads="1"/>
                </p:cNvSpPr>
                <p:nvPr/>
              </p:nvSpPr>
              <p:spPr bwMode="auto">
                <a:xfrm>
                  <a:off x="0" y="902"/>
                  <a:ext cx="779" cy="336"/>
                </a:xfrm>
                <a:prstGeom prst="rect">
                  <a:avLst/>
                </a:prstGeom>
                <a:noFill/>
                <a:ln w="7">
                  <a:solidFill>
                    <a:srgbClr val="A0A0A0"/>
                  </a:solidFill>
                  <a:miter lim="800000"/>
                  <a:headEnd/>
                  <a:tailEnd/>
                </a:ln>
              </p:spPr>
              <p:txBody>
                <a:bodyPr/>
                <a:lstStyle/>
                <a:p>
                  <a:endParaRPr lang="es-ES"/>
                </a:p>
              </p:txBody>
            </p:sp>
          </p:grpSp>
          <p:grpSp>
            <p:nvGrpSpPr>
              <p:cNvPr id="60429" name="Group 142"/>
              <p:cNvGrpSpPr>
                <a:grpSpLocks/>
              </p:cNvGrpSpPr>
              <p:nvPr/>
            </p:nvGrpSpPr>
            <p:grpSpPr bwMode="auto">
              <a:xfrm>
                <a:off x="779" y="902"/>
                <a:ext cx="619" cy="336"/>
                <a:chOff x="779" y="902"/>
                <a:chExt cx="619" cy="336"/>
              </a:xfrm>
            </p:grpSpPr>
            <p:sp>
              <p:nvSpPr>
                <p:cNvPr id="60496" name="Rectangle 104"/>
                <p:cNvSpPr>
                  <a:spLocks noChangeArrowheads="1"/>
                </p:cNvSpPr>
                <p:nvPr/>
              </p:nvSpPr>
              <p:spPr bwMode="auto">
                <a:xfrm>
                  <a:off x="803" y="926"/>
                  <a:ext cx="57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1,26</a:t>
                  </a:r>
                  <a:endParaRPr lang="es-ES" sz="2000">
                    <a:ea typeface="Arial Unicode MS" pitchFamily="34" charset="-128"/>
                    <a:cs typeface="Arial Unicode MS" pitchFamily="34" charset="-128"/>
                  </a:endParaRPr>
                </a:p>
                <a:p>
                  <a:pPr algn="ctr" eaLnBrk="0" hangingPunct="0"/>
                  <a:endParaRPr lang="es-ES" sz="2000"/>
                </a:p>
              </p:txBody>
            </p:sp>
            <p:sp>
              <p:nvSpPr>
                <p:cNvPr id="60497" name="Rectangle 141"/>
                <p:cNvSpPr>
                  <a:spLocks noChangeArrowheads="1"/>
                </p:cNvSpPr>
                <p:nvPr/>
              </p:nvSpPr>
              <p:spPr bwMode="auto">
                <a:xfrm>
                  <a:off x="779" y="902"/>
                  <a:ext cx="619" cy="336"/>
                </a:xfrm>
                <a:prstGeom prst="rect">
                  <a:avLst/>
                </a:prstGeom>
                <a:noFill/>
                <a:ln w="7">
                  <a:solidFill>
                    <a:srgbClr val="A0A0A0"/>
                  </a:solidFill>
                  <a:miter lim="800000"/>
                  <a:headEnd/>
                  <a:tailEnd/>
                </a:ln>
              </p:spPr>
              <p:txBody>
                <a:bodyPr/>
                <a:lstStyle/>
                <a:p>
                  <a:endParaRPr lang="es-ES"/>
                </a:p>
              </p:txBody>
            </p:sp>
          </p:grpSp>
          <p:grpSp>
            <p:nvGrpSpPr>
              <p:cNvPr id="60430" name="Group 144"/>
              <p:cNvGrpSpPr>
                <a:grpSpLocks/>
              </p:cNvGrpSpPr>
              <p:nvPr/>
            </p:nvGrpSpPr>
            <p:grpSpPr bwMode="auto">
              <a:xfrm>
                <a:off x="1398" y="902"/>
                <a:ext cx="474" cy="336"/>
                <a:chOff x="1398" y="902"/>
                <a:chExt cx="474" cy="336"/>
              </a:xfrm>
            </p:grpSpPr>
            <p:sp>
              <p:nvSpPr>
                <p:cNvPr id="60494" name="Rectangle 105"/>
                <p:cNvSpPr>
                  <a:spLocks noChangeArrowheads="1"/>
                </p:cNvSpPr>
                <p:nvPr/>
              </p:nvSpPr>
              <p:spPr bwMode="auto">
                <a:xfrm>
                  <a:off x="1422" y="926"/>
                  <a:ext cx="426"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0,00</a:t>
                  </a:r>
                  <a:endParaRPr lang="es-ES" sz="2000">
                    <a:ea typeface="Arial Unicode MS" pitchFamily="34" charset="-128"/>
                    <a:cs typeface="Arial Unicode MS" pitchFamily="34" charset="-128"/>
                  </a:endParaRPr>
                </a:p>
                <a:p>
                  <a:pPr algn="ctr" eaLnBrk="0" hangingPunct="0"/>
                  <a:endParaRPr lang="es-ES" sz="2000"/>
                </a:p>
              </p:txBody>
            </p:sp>
            <p:sp>
              <p:nvSpPr>
                <p:cNvPr id="60495" name="Rectangle 143"/>
                <p:cNvSpPr>
                  <a:spLocks noChangeArrowheads="1"/>
                </p:cNvSpPr>
                <p:nvPr/>
              </p:nvSpPr>
              <p:spPr bwMode="auto">
                <a:xfrm>
                  <a:off x="1398" y="902"/>
                  <a:ext cx="474" cy="336"/>
                </a:xfrm>
                <a:prstGeom prst="rect">
                  <a:avLst/>
                </a:prstGeom>
                <a:noFill/>
                <a:ln w="7">
                  <a:solidFill>
                    <a:srgbClr val="A0A0A0"/>
                  </a:solidFill>
                  <a:miter lim="800000"/>
                  <a:headEnd/>
                  <a:tailEnd/>
                </a:ln>
              </p:spPr>
              <p:txBody>
                <a:bodyPr/>
                <a:lstStyle/>
                <a:p>
                  <a:endParaRPr lang="es-ES"/>
                </a:p>
              </p:txBody>
            </p:sp>
          </p:grpSp>
          <p:grpSp>
            <p:nvGrpSpPr>
              <p:cNvPr id="60431" name="Group 146"/>
              <p:cNvGrpSpPr>
                <a:grpSpLocks/>
              </p:cNvGrpSpPr>
              <p:nvPr/>
            </p:nvGrpSpPr>
            <p:grpSpPr bwMode="auto">
              <a:xfrm>
                <a:off x="0" y="1286"/>
                <a:ext cx="779" cy="336"/>
                <a:chOff x="0" y="1286"/>
                <a:chExt cx="779" cy="336"/>
              </a:xfrm>
            </p:grpSpPr>
            <p:sp>
              <p:nvSpPr>
                <p:cNvPr id="60492" name="Rectangle 106"/>
                <p:cNvSpPr>
                  <a:spLocks noChangeArrowheads="1"/>
                </p:cNvSpPr>
                <p:nvPr/>
              </p:nvSpPr>
              <p:spPr bwMode="auto">
                <a:xfrm>
                  <a:off x="24" y="1310"/>
                  <a:ext cx="73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Terreno construido</a:t>
                  </a:r>
                  <a:endParaRPr lang="es-ES" sz="2000">
                    <a:ea typeface="Arial Unicode MS" pitchFamily="34" charset="-128"/>
                    <a:cs typeface="Arial Unicode MS" pitchFamily="34" charset="-128"/>
                  </a:endParaRPr>
                </a:p>
                <a:p>
                  <a:pPr algn="ctr" eaLnBrk="0" hangingPunct="0"/>
                  <a:endParaRPr lang="es-ES" sz="2000"/>
                </a:p>
              </p:txBody>
            </p:sp>
            <p:sp>
              <p:nvSpPr>
                <p:cNvPr id="60493" name="Rectangle 145"/>
                <p:cNvSpPr>
                  <a:spLocks noChangeArrowheads="1"/>
                </p:cNvSpPr>
                <p:nvPr/>
              </p:nvSpPr>
              <p:spPr bwMode="auto">
                <a:xfrm>
                  <a:off x="0" y="1286"/>
                  <a:ext cx="779" cy="336"/>
                </a:xfrm>
                <a:prstGeom prst="rect">
                  <a:avLst/>
                </a:prstGeom>
                <a:noFill/>
                <a:ln w="7">
                  <a:solidFill>
                    <a:srgbClr val="A0A0A0"/>
                  </a:solidFill>
                  <a:miter lim="800000"/>
                  <a:headEnd/>
                  <a:tailEnd/>
                </a:ln>
              </p:spPr>
              <p:txBody>
                <a:bodyPr/>
                <a:lstStyle/>
                <a:p>
                  <a:endParaRPr lang="es-ES"/>
                </a:p>
              </p:txBody>
            </p:sp>
          </p:grpSp>
          <p:grpSp>
            <p:nvGrpSpPr>
              <p:cNvPr id="60432" name="Group 148"/>
              <p:cNvGrpSpPr>
                <a:grpSpLocks/>
              </p:cNvGrpSpPr>
              <p:nvPr/>
            </p:nvGrpSpPr>
            <p:grpSpPr bwMode="auto">
              <a:xfrm>
                <a:off x="779" y="1286"/>
                <a:ext cx="619" cy="336"/>
                <a:chOff x="779" y="1286"/>
                <a:chExt cx="619" cy="336"/>
              </a:xfrm>
            </p:grpSpPr>
            <p:sp>
              <p:nvSpPr>
                <p:cNvPr id="60490" name="Rectangle 107"/>
                <p:cNvSpPr>
                  <a:spLocks noChangeArrowheads="1"/>
                </p:cNvSpPr>
                <p:nvPr/>
              </p:nvSpPr>
              <p:spPr bwMode="auto">
                <a:xfrm>
                  <a:off x="803" y="1310"/>
                  <a:ext cx="57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0,06</a:t>
                  </a:r>
                  <a:endParaRPr lang="es-ES" sz="2000">
                    <a:ea typeface="Arial Unicode MS" pitchFamily="34" charset="-128"/>
                    <a:cs typeface="Arial Unicode MS" pitchFamily="34" charset="-128"/>
                  </a:endParaRPr>
                </a:p>
                <a:p>
                  <a:pPr algn="ctr" eaLnBrk="0" hangingPunct="0"/>
                  <a:endParaRPr lang="es-ES" sz="2000"/>
                </a:p>
              </p:txBody>
            </p:sp>
            <p:sp>
              <p:nvSpPr>
                <p:cNvPr id="60491" name="Rectangle 147"/>
                <p:cNvSpPr>
                  <a:spLocks noChangeArrowheads="1"/>
                </p:cNvSpPr>
                <p:nvPr/>
              </p:nvSpPr>
              <p:spPr bwMode="auto">
                <a:xfrm>
                  <a:off x="779" y="1286"/>
                  <a:ext cx="619" cy="336"/>
                </a:xfrm>
                <a:prstGeom prst="rect">
                  <a:avLst/>
                </a:prstGeom>
                <a:noFill/>
                <a:ln w="7">
                  <a:solidFill>
                    <a:srgbClr val="A0A0A0"/>
                  </a:solidFill>
                  <a:miter lim="800000"/>
                  <a:headEnd/>
                  <a:tailEnd/>
                </a:ln>
              </p:spPr>
              <p:txBody>
                <a:bodyPr/>
                <a:lstStyle/>
                <a:p>
                  <a:endParaRPr lang="es-ES"/>
                </a:p>
              </p:txBody>
            </p:sp>
          </p:grpSp>
          <p:grpSp>
            <p:nvGrpSpPr>
              <p:cNvPr id="60433" name="Group 150"/>
              <p:cNvGrpSpPr>
                <a:grpSpLocks/>
              </p:cNvGrpSpPr>
              <p:nvPr/>
            </p:nvGrpSpPr>
            <p:grpSpPr bwMode="auto">
              <a:xfrm>
                <a:off x="1398" y="1286"/>
                <a:ext cx="474" cy="336"/>
                <a:chOff x="1398" y="1286"/>
                <a:chExt cx="474" cy="336"/>
              </a:xfrm>
            </p:grpSpPr>
            <p:sp>
              <p:nvSpPr>
                <p:cNvPr id="60488" name="Rectangle 108"/>
                <p:cNvSpPr>
                  <a:spLocks noChangeArrowheads="1"/>
                </p:cNvSpPr>
                <p:nvPr/>
              </p:nvSpPr>
              <p:spPr bwMode="auto">
                <a:xfrm>
                  <a:off x="1422" y="1310"/>
                  <a:ext cx="426"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0,06</a:t>
                  </a:r>
                  <a:endParaRPr lang="es-ES" sz="2000">
                    <a:ea typeface="Arial Unicode MS" pitchFamily="34" charset="-128"/>
                    <a:cs typeface="Arial Unicode MS" pitchFamily="34" charset="-128"/>
                  </a:endParaRPr>
                </a:p>
                <a:p>
                  <a:pPr algn="ctr" eaLnBrk="0" hangingPunct="0"/>
                  <a:endParaRPr lang="es-ES" sz="2000"/>
                </a:p>
              </p:txBody>
            </p:sp>
            <p:sp>
              <p:nvSpPr>
                <p:cNvPr id="60489" name="Rectangle 149"/>
                <p:cNvSpPr>
                  <a:spLocks noChangeArrowheads="1"/>
                </p:cNvSpPr>
                <p:nvPr/>
              </p:nvSpPr>
              <p:spPr bwMode="auto">
                <a:xfrm>
                  <a:off x="1398" y="1286"/>
                  <a:ext cx="474" cy="336"/>
                </a:xfrm>
                <a:prstGeom prst="rect">
                  <a:avLst/>
                </a:prstGeom>
                <a:noFill/>
                <a:ln w="7">
                  <a:solidFill>
                    <a:srgbClr val="A0A0A0"/>
                  </a:solidFill>
                  <a:miter lim="800000"/>
                  <a:headEnd/>
                  <a:tailEnd/>
                </a:ln>
              </p:spPr>
              <p:txBody>
                <a:bodyPr/>
                <a:lstStyle/>
                <a:p>
                  <a:endParaRPr lang="es-ES"/>
                </a:p>
              </p:txBody>
            </p:sp>
          </p:grpSp>
          <p:grpSp>
            <p:nvGrpSpPr>
              <p:cNvPr id="60434" name="Group 152"/>
              <p:cNvGrpSpPr>
                <a:grpSpLocks/>
              </p:cNvGrpSpPr>
              <p:nvPr/>
            </p:nvGrpSpPr>
            <p:grpSpPr bwMode="auto">
              <a:xfrm>
                <a:off x="0" y="1670"/>
                <a:ext cx="779" cy="336"/>
                <a:chOff x="0" y="1670"/>
                <a:chExt cx="779" cy="336"/>
              </a:xfrm>
            </p:grpSpPr>
            <p:sp>
              <p:nvSpPr>
                <p:cNvPr id="60486" name="Rectangle 109"/>
                <p:cNvSpPr>
                  <a:spLocks noChangeArrowheads="1"/>
                </p:cNvSpPr>
                <p:nvPr/>
              </p:nvSpPr>
              <p:spPr bwMode="auto">
                <a:xfrm>
                  <a:off x="24" y="1694"/>
                  <a:ext cx="73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Cultivos</a:t>
                  </a:r>
                  <a:endParaRPr lang="es-ES" sz="2000">
                    <a:ea typeface="Arial Unicode MS" pitchFamily="34" charset="-128"/>
                    <a:cs typeface="Arial Unicode MS" pitchFamily="34" charset="-128"/>
                  </a:endParaRPr>
                </a:p>
                <a:p>
                  <a:pPr algn="ctr" eaLnBrk="0" hangingPunct="0"/>
                  <a:endParaRPr lang="es-ES" sz="2000"/>
                </a:p>
              </p:txBody>
            </p:sp>
            <p:sp>
              <p:nvSpPr>
                <p:cNvPr id="60487" name="Rectangle 151"/>
                <p:cNvSpPr>
                  <a:spLocks noChangeArrowheads="1"/>
                </p:cNvSpPr>
                <p:nvPr/>
              </p:nvSpPr>
              <p:spPr bwMode="auto">
                <a:xfrm>
                  <a:off x="0" y="1670"/>
                  <a:ext cx="779" cy="336"/>
                </a:xfrm>
                <a:prstGeom prst="rect">
                  <a:avLst/>
                </a:prstGeom>
                <a:noFill/>
                <a:ln w="7">
                  <a:solidFill>
                    <a:srgbClr val="A0A0A0"/>
                  </a:solidFill>
                  <a:miter lim="800000"/>
                  <a:headEnd/>
                  <a:tailEnd/>
                </a:ln>
              </p:spPr>
              <p:txBody>
                <a:bodyPr/>
                <a:lstStyle/>
                <a:p>
                  <a:endParaRPr lang="es-ES"/>
                </a:p>
              </p:txBody>
            </p:sp>
          </p:grpSp>
          <p:grpSp>
            <p:nvGrpSpPr>
              <p:cNvPr id="60435" name="Group 154"/>
              <p:cNvGrpSpPr>
                <a:grpSpLocks/>
              </p:cNvGrpSpPr>
              <p:nvPr/>
            </p:nvGrpSpPr>
            <p:grpSpPr bwMode="auto">
              <a:xfrm>
                <a:off x="779" y="1670"/>
                <a:ext cx="619" cy="336"/>
                <a:chOff x="779" y="1670"/>
                <a:chExt cx="619" cy="336"/>
              </a:xfrm>
            </p:grpSpPr>
            <p:sp>
              <p:nvSpPr>
                <p:cNvPr id="60484" name="Rectangle 110"/>
                <p:cNvSpPr>
                  <a:spLocks noChangeArrowheads="1"/>
                </p:cNvSpPr>
                <p:nvPr/>
              </p:nvSpPr>
              <p:spPr bwMode="auto">
                <a:xfrm>
                  <a:off x="803" y="1694"/>
                  <a:ext cx="57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0,56</a:t>
                  </a:r>
                  <a:endParaRPr lang="es-ES" sz="2000">
                    <a:ea typeface="Arial Unicode MS" pitchFamily="34" charset="-128"/>
                    <a:cs typeface="Arial Unicode MS" pitchFamily="34" charset="-128"/>
                  </a:endParaRPr>
                </a:p>
                <a:p>
                  <a:pPr algn="ctr" eaLnBrk="0" hangingPunct="0"/>
                  <a:endParaRPr lang="es-ES" sz="2000"/>
                </a:p>
              </p:txBody>
            </p:sp>
            <p:sp>
              <p:nvSpPr>
                <p:cNvPr id="60485" name="Rectangle 153"/>
                <p:cNvSpPr>
                  <a:spLocks noChangeArrowheads="1"/>
                </p:cNvSpPr>
                <p:nvPr/>
              </p:nvSpPr>
              <p:spPr bwMode="auto">
                <a:xfrm>
                  <a:off x="779" y="1670"/>
                  <a:ext cx="619" cy="336"/>
                </a:xfrm>
                <a:prstGeom prst="rect">
                  <a:avLst/>
                </a:prstGeom>
                <a:noFill/>
                <a:ln w="7">
                  <a:solidFill>
                    <a:srgbClr val="A0A0A0"/>
                  </a:solidFill>
                  <a:miter lim="800000"/>
                  <a:headEnd/>
                  <a:tailEnd/>
                </a:ln>
              </p:spPr>
              <p:txBody>
                <a:bodyPr/>
                <a:lstStyle/>
                <a:p>
                  <a:endParaRPr lang="es-ES"/>
                </a:p>
              </p:txBody>
            </p:sp>
          </p:grpSp>
          <p:grpSp>
            <p:nvGrpSpPr>
              <p:cNvPr id="60436" name="Group 156"/>
              <p:cNvGrpSpPr>
                <a:grpSpLocks/>
              </p:cNvGrpSpPr>
              <p:nvPr/>
            </p:nvGrpSpPr>
            <p:grpSpPr bwMode="auto">
              <a:xfrm>
                <a:off x="1398" y="1670"/>
                <a:ext cx="474" cy="336"/>
                <a:chOff x="1398" y="1670"/>
                <a:chExt cx="474" cy="336"/>
              </a:xfrm>
            </p:grpSpPr>
            <p:sp>
              <p:nvSpPr>
                <p:cNvPr id="60482" name="Rectangle 111"/>
                <p:cNvSpPr>
                  <a:spLocks noChangeArrowheads="1"/>
                </p:cNvSpPr>
                <p:nvPr/>
              </p:nvSpPr>
              <p:spPr bwMode="auto">
                <a:xfrm>
                  <a:off x="1422" y="1694"/>
                  <a:ext cx="426"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0,53</a:t>
                  </a:r>
                  <a:endParaRPr lang="es-ES" sz="2000">
                    <a:ea typeface="Arial Unicode MS" pitchFamily="34" charset="-128"/>
                    <a:cs typeface="Arial Unicode MS" pitchFamily="34" charset="-128"/>
                  </a:endParaRPr>
                </a:p>
                <a:p>
                  <a:pPr algn="ctr" eaLnBrk="0" hangingPunct="0"/>
                  <a:endParaRPr lang="es-ES" sz="2000"/>
                </a:p>
              </p:txBody>
            </p:sp>
            <p:sp>
              <p:nvSpPr>
                <p:cNvPr id="60483" name="Rectangle 155"/>
                <p:cNvSpPr>
                  <a:spLocks noChangeArrowheads="1"/>
                </p:cNvSpPr>
                <p:nvPr/>
              </p:nvSpPr>
              <p:spPr bwMode="auto">
                <a:xfrm>
                  <a:off x="1398" y="1670"/>
                  <a:ext cx="474" cy="336"/>
                </a:xfrm>
                <a:prstGeom prst="rect">
                  <a:avLst/>
                </a:prstGeom>
                <a:noFill/>
                <a:ln w="7">
                  <a:solidFill>
                    <a:srgbClr val="A0A0A0"/>
                  </a:solidFill>
                  <a:miter lim="800000"/>
                  <a:headEnd/>
                  <a:tailEnd/>
                </a:ln>
              </p:spPr>
              <p:txBody>
                <a:bodyPr/>
                <a:lstStyle/>
                <a:p>
                  <a:endParaRPr lang="es-ES"/>
                </a:p>
              </p:txBody>
            </p:sp>
          </p:grpSp>
          <p:grpSp>
            <p:nvGrpSpPr>
              <p:cNvPr id="60437" name="Group 158"/>
              <p:cNvGrpSpPr>
                <a:grpSpLocks/>
              </p:cNvGrpSpPr>
              <p:nvPr/>
            </p:nvGrpSpPr>
            <p:grpSpPr bwMode="auto">
              <a:xfrm>
                <a:off x="0" y="2054"/>
                <a:ext cx="779" cy="336"/>
                <a:chOff x="0" y="2054"/>
                <a:chExt cx="779" cy="336"/>
              </a:xfrm>
            </p:grpSpPr>
            <p:sp>
              <p:nvSpPr>
                <p:cNvPr id="60480" name="Rectangle 112"/>
                <p:cNvSpPr>
                  <a:spLocks noChangeArrowheads="1"/>
                </p:cNvSpPr>
                <p:nvPr/>
              </p:nvSpPr>
              <p:spPr bwMode="auto">
                <a:xfrm>
                  <a:off x="24" y="2078"/>
                  <a:ext cx="73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Pastos</a:t>
                  </a:r>
                  <a:endParaRPr lang="es-ES" sz="2000">
                    <a:ea typeface="Arial Unicode MS" pitchFamily="34" charset="-128"/>
                    <a:cs typeface="Arial Unicode MS" pitchFamily="34" charset="-128"/>
                  </a:endParaRPr>
                </a:p>
                <a:p>
                  <a:pPr algn="ctr" eaLnBrk="0" hangingPunct="0"/>
                  <a:endParaRPr lang="es-ES" sz="2000"/>
                </a:p>
              </p:txBody>
            </p:sp>
            <p:sp>
              <p:nvSpPr>
                <p:cNvPr id="60481" name="Rectangle 157"/>
                <p:cNvSpPr>
                  <a:spLocks noChangeArrowheads="1"/>
                </p:cNvSpPr>
                <p:nvPr/>
              </p:nvSpPr>
              <p:spPr bwMode="auto">
                <a:xfrm>
                  <a:off x="0" y="2054"/>
                  <a:ext cx="779" cy="336"/>
                </a:xfrm>
                <a:prstGeom prst="rect">
                  <a:avLst/>
                </a:prstGeom>
                <a:noFill/>
                <a:ln w="7">
                  <a:solidFill>
                    <a:srgbClr val="A0A0A0"/>
                  </a:solidFill>
                  <a:miter lim="800000"/>
                  <a:headEnd/>
                  <a:tailEnd/>
                </a:ln>
              </p:spPr>
              <p:txBody>
                <a:bodyPr/>
                <a:lstStyle/>
                <a:p>
                  <a:endParaRPr lang="es-ES"/>
                </a:p>
              </p:txBody>
            </p:sp>
          </p:grpSp>
          <p:grpSp>
            <p:nvGrpSpPr>
              <p:cNvPr id="60438" name="Group 160"/>
              <p:cNvGrpSpPr>
                <a:grpSpLocks/>
              </p:cNvGrpSpPr>
              <p:nvPr/>
            </p:nvGrpSpPr>
            <p:grpSpPr bwMode="auto">
              <a:xfrm>
                <a:off x="779" y="2054"/>
                <a:ext cx="619" cy="336"/>
                <a:chOff x="779" y="2054"/>
                <a:chExt cx="619" cy="336"/>
              </a:xfrm>
            </p:grpSpPr>
            <p:sp>
              <p:nvSpPr>
                <p:cNvPr id="60478" name="Rectangle 113"/>
                <p:cNvSpPr>
                  <a:spLocks noChangeArrowheads="1"/>
                </p:cNvSpPr>
                <p:nvPr/>
              </p:nvSpPr>
              <p:spPr bwMode="auto">
                <a:xfrm>
                  <a:off x="803" y="2078"/>
                  <a:ext cx="57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0,24</a:t>
                  </a:r>
                  <a:endParaRPr lang="es-ES" sz="2000">
                    <a:ea typeface="Arial Unicode MS" pitchFamily="34" charset="-128"/>
                    <a:cs typeface="Arial Unicode MS" pitchFamily="34" charset="-128"/>
                  </a:endParaRPr>
                </a:p>
                <a:p>
                  <a:pPr algn="ctr" eaLnBrk="0" hangingPunct="0"/>
                  <a:endParaRPr lang="es-ES" sz="2000"/>
                </a:p>
              </p:txBody>
            </p:sp>
            <p:sp>
              <p:nvSpPr>
                <p:cNvPr id="60479" name="Rectangle 159"/>
                <p:cNvSpPr>
                  <a:spLocks noChangeArrowheads="1"/>
                </p:cNvSpPr>
                <p:nvPr/>
              </p:nvSpPr>
              <p:spPr bwMode="auto">
                <a:xfrm>
                  <a:off x="779" y="2054"/>
                  <a:ext cx="619" cy="336"/>
                </a:xfrm>
                <a:prstGeom prst="rect">
                  <a:avLst/>
                </a:prstGeom>
                <a:noFill/>
                <a:ln w="7">
                  <a:solidFill>
                    <a:srgbClr val="A0A0A0"/>
                  </a:solidFill>
                  <a:miter lim="800000"/>
                  <a:headEnd/>
                  <a:tailEnd/>
                </a:ln>
              </p:spPr>
              <p:txBody>
                <a:bodyPr/>
                <a:lstStyle/>
                <a:p>
                  <a:endParaRPr lang="es-ES"/>
                </a:p>
              </p:txBody>
            </p:sp>
          </p:grpSp>
          <p:grpSp>
            <p:nvGrpSpPr>
              <p:cNvPr id="60439" name="Group 162"/>
              <p:cNvGrpSpPr>
                <a:grpSpLocks/>
              </p:cNvGrpSpPr>
              <p:nvPr/>
            </p:nvGrpSpPr>
            <p:grpSpPr bwMode="auto">
              <a:xfrm>
                <a:off x="1398" y="2054"/>
                <a:ext cx="474" cy="336"/>
                <a:chOff x="1398" y="2054"/>
                <a:chExt cx="474" cy="336"/>
              </a:xfrm>
            </p:grpSpPr>
            <p:sp>
              <p:nvSpPr>
                <p:cNvPr id="60476" name="Rectangle 114"/>
                <p:cNvSpPr>
                  <a:spLocks noChangeArrowheads="1"/>
                </p:cNvSpPr>
                <p:nvPr/>
              </p:nvSpPr>
              <p:spPr bwMode="auto">
                <a:xfrm>
                  <a:off x="1422" y="2078"/>
                  <a:ext cx="426"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0,01</a:t>
                  </a:r>
                  <a:endParaRPr lang="es-ES" sz="2000">
                    <a:ea typeface="Arial Unicode MS" pitchFamily="34" charset="-128"/>
                    <a:cs typeface="Arial Unicode MS" pitchFamily="34" charset="-128"/>
                  </a:endParaRPr>
                </a:p>
                <a:p>
                  <a:pPr algn="ctr" eaLnBrk="0" hangingPunct="0"/>
                  <a:endParaRPr lang="es-ES" sz="2000"/>
                </a:p>
              </p:txBody>
            </p:sp>
            <p:sp>
              <p:nvSpPr>
                <p:cNvPr id="60477" name="Rectangle 161"/>
                <p:cNvSpPr>
                  <a:spLocks noChangeArrowheads="1"/>
                </p:cNvSpPr>
                <p:nvPr/>
              </p:nvSpPr>
              <p:spPr bwMode="auto">
                <a:xfrm>
                  <a:off x="1398" y="2054"/>
                  <a:ext cx="474" cy="336"/>
                </a:xfrm>
                <a:prstGeom prst="rect">
                  <a:avLst/>
                </a:prstGeom>
                <a:noFill/>
                <a:ln w="7">
                  <a:solidFill>
                    <a:srgbClr val="A0A0A0"/>
                  </a:solidFill>
                  <a:miter lim="800000"/>
                  <a:headEnd/>
                  <a:tailEnd/>
                </a:ln>
              </p:spPr>
              <p:txBody>
                <a:bodyPr/>
                <a:lstStyle/>
                <a:p>
                  <a:endParaRPr lang="es-ES"/>
                </a:p>
              </p:txBody>
            </p:sp>
          </p:grpSp>
          <p:grpSp>
            <p:nvGrpSpPr>
              <p:cNvPr id="60440" name="Group 164"/>
              <p:cNvGrpSpPr>
                <a:grpSpLocks/>
              </p:cNvGrpSpPr>
              <p:nvPr/>
            </p:nvGrpSpPr>
            <p:grpSpPr bwMode="auto">
              <a:xfrm>
                <a:off x="0" y="2438"/>
                <a:ext cx="779" cy="336"/>
                <a:chOff x="0" y="2438"/>
                <a:chExt cx="779" cy="336"/>
              </a:xfrm>
            </p:grpSpPr>
            <p:sp>
              <p:nvSpPr>
                <p:cNvPr id="60474" name="Rectangle 115"/>
                <p:cNvSpPr>
                  <a:spLocks noChangeArrowheads="1"/>
                </p:cNvSpPr>
                <p:nvPr/>
              </p:nvSpPr>
              <p:spPr bwMode="auto">
                <a:xfrm>
                  <a:off x="24" y="2462"/>
                  <a:ext cx="73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Bosques</a:t>
                  </a:r>
                  <a:endParaRPr lang="es-ES" sz="2000">
                    <a:ea typeface="Arial Unicode MS" pitchFamily="34" charset="-128"/>
                    <a:cs typeface="Arial Unicode MS" pitchFamily="34" charset="-128"/>
                  </a:endParaRPr>
                </a:p>
                <a:p>
                  <a:pPr algn="ctr" eaLnBrk="0" hangingPunct="0"/>
                  <a:endParaRPr lang="es-ES" sz="2000"/>
                </a:p>
              </p:txBody>
            </p:sp>
            <p:sp>
              <p:nvSpPr>
                <p:cNvPr id="60475" name="Rectangle 163"/>
                <p:cNvSpPr>
                  <a:spLocks noChangeArrowheads="1"/>
                </p:cNvSpPr>
                <p:nvPr/>
              </p:nvSpPr>
              <p:spPr bwMode="auto">
                <a:xfrm>
                  <a:off x="0" y="2438"/>
                  <a:ext cx="779" cy="336"/>
                </a:xfrm>
                <a:prstGeom prst="rect">
                  <a:avLst/>
                </a:prstGeom>
                <a:noFill/>
                <a:ln w="7">
                  <a:solidFill>
                    <a:srgbClr val="A0A0A0"/>
                  </a:solidFill>
                  <a:miter lim="800000"/>
                  <a:headEnd/>
                  <a:tailEnd/>
                </a:ln>
              </p:spPr>
              <p:txBody>
                <a:bodyPr/>
                <a:lstStyle/>
                <a:p>
                  <a:endParaRPr lang="es-ES"/>
                </a:p>
              </p:txBody>
            </p:sp>
          </p:grpSp>
          <p:grpSp>
            <p:nvGrpSpPr>
              <p:cNvPr id="60441" name="Group 166"/>
              <p:cNvGrpSpPr>
                <a:grpSpLocks/>
              </p:cNvGrpSpPr>
              <p:nvPr/>
            </p:nvGrpSpPr>
            <p:grpSpPr bwMode="auto">
              <a:xfrm>
                <a:off x="779" y="2438"/>
                <a:ext cx="619" cy="336"/>
                <a:chOff x="779" y="2438"/>
                <a:chExt cx="619" cy="336"/>
              </a:xfrm>
            </p:grpSpPr>
            <p:sp>
              <p:nvSpPr>
                <p:cNvPr id="60472" name="Rectangle 116"/>
                <p:cNvSpPr>
                  <a:spLocks noChangeArrowheads="1"/>
                </p:cNvSpPr>
                <p:nvPr/>
              </p:nvSpPr>
              <p:spPr bwMode="auto">
                <a:xfrm>
                  <a:off x="803" y="2462"/>
                  <a:ext cx="57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0,39</a:t>
                  </a:r>
                  <a:endParaRPr lang="es-ES" sz="2000">
                    <a:ea typeface="Arial Unicode MS" pitchFamily="34" charset="-128"/>
                    <a:cs typeface="Arial Unicode MS" pitchFamily="34" charset="-128"/>
                  </a:endParaRPr>
                </a:p>
                <a:p>
                  <a:pPr algn="ctr" eaLnBrk="0" hangingPunct="0"/>
                  <a:endParaRPr lang="es-ES" sz="2000"/>
                </a:p>
              </p:txBody>
            </p:sp>
            <p:sp>
              <p:nvSpPr>
                <p:cNvPr id="60473" name="Rectangle 165"/>
                <p:cNvSpPr>
                  <a:spLocks noChangeArrowheads="1"/>
                </p:cNvSpPr>
                <p:nvPr/>
              </p:nvSpPr>
              <p:spPr bwMode="auto">
                <a:xfrm>
                  <a:off x="779" y="2438"/>
                  <a:ext cx="619" cy="336"/>
                </a:xfrm>
                <a:prstGeom prst="rect">
                  <a:avLst/>
                </a:prstGeom>
                <a:noFill/>
                <a:ln w="7">
                  <a:solidFill>
                    <a:srgbClr val="A0A0A0"/>
                  </a:solidFill>
                  <a:miter lim="800000"/>
                  <a:headEnd/>
                  <a:tailEnd/>
                </a:ln>
              </p:spPr>
              <p:txBody>
                <a:bodyPr/>
                <a:lstStyle/>
                <a:p>
                  <a:endParaRPr lang="es-ES"/>
                </a:p>
              </p:txBody>
            </p:sp>
          </p:grpSp>
          <p:grpSp>
            <p:nvGrpSpPr>
              <p:cNvPr id="60442" name="Group 168"/>
              <p:cNvGrpSpPr>
                <a:grpSpLocks/>
              </p:cNvGrpSpPr>
              <p:nvPr/>
            </p:nvGrpSpPr>
            <p:grpSpPr bwMode="auto">
              <a:xfrm>
                <a:off x="1398" y="2438"/>
                <a:ext cx="474" cy="336"/>
                <a:chOff x="1398" y="2438"/>
                <a:chExt cx="474" cy="336"/>
              </a:xfrm>
            </p:grpSpPr>
            <p:sp>
              <p:nvSpPr>
                <p:cNvPr id="60470" name="Rectangle 117"/>
                <p:cNvSpPr>
                  <a:spLocks noChangeArrowheads="1"/>
                </p:cNvSpPr>
                <p:nvPr/>
              </p:nvSpPr>
              <p:spPr bwMode="auto">
                <a:xfrm>
                  <a:off x="1422" y="2462"/>
                  <a:ext cx="426"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0,19</a:t>
                  </a:r>
                  <a:endParaRPr lang="es-ES" sz="2000">
                    <a:ea typeface="Arial Unicode MS" pitchFamily="34" charset="-128"/>
                    <a:cs typeface="Arial Unicode MS" pitchFamily="34" charset="-128"/>
                  </a:endParaRPr>
                </a:p>
                <a:p>
                  <a:pPr algn="ctr" eaLnBrk="0" hangingPunct="0"/>
                  <a:endParaRPr lang="es-ES" sz="2000"/>
                </a:p>
              </p:txBody>
            </p:sp>
            <p:sp>
              <p:nvSpPr>
                <p:cNvPr id="60471" name="Rectangle 167"/>
                <p:cNvSpPr>
                  <a:spLocks noChangeArrowheads="1"/>
                </p:cNvSpPr>
                <p:nvPr/>
              </p:nvSpPr>
              <p:spPr bwMode="auto">
                <a:xfrm>
                  <a:off x="1398" y="2438"/>
                  <a:ext cx="474" cy="336"/>
                </a:xfrm>
                <a:prstGeom prst="rect">
                  <a:avLst/>
                </a:prstGeom>
                <a:noFill/>
                <a:ln w="7">
                  <a:solidFill>
                    <a:srgbClr val="A0A0A0"/>
                  </a:solidFill>
                  <a:miter lim="800000"/>
                  <a:headEnd/>
                  <a:tailEnd/>
                </a:ln>
              </p:spPr>
              <p:txBody>
                <a:bodyPr/>
                <a:lstStyle/>
                <a:p>
                  <a:endParaRPr lang="es-ES"/>
                </a:p>
              </p:txBody>
            </p:sp>
          </p:grpSp>
          <p:grpSp>
            <p:nvGrpSpPr>
              <p:cNvPr id="60443" name="Group 170"/>
              <p:cNvGrpSpPr>
                <a:grpSpLocks/>
              </p:cNvGrpSpPr>
              <p:nvPr/>
            </p:nvGrpSpPr>
            <p:grpSpPr bwMode="auto">
              <a:xfrm>
                <a:off x="0" y="2822"/>
                <a:ext cx="779" cy="336"/>
                <a:chOff x="0" y="2822"/>
                <a:chExt cx="779" cy="336"/>
              </a:xfrm>
            </p:grpSpPr>
            <p:sp>
              <p:nvSpPr>
                <p:cNvPr id="60468" name="Rectangle 118"/>
                <p:cNvSpPr>
                  <a:spLocks noChangeArrowheads="1"/>
                </p:cNvSpPr>
                <p:nvPr/>
              </p:nvSpPr>
              <p:spPr bwMode="auto">
                <a:xfrm>
                  <a:off x="24" y="2846"/>
                  <a:ext cx="73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Mar</a:t>
                  </a:r>
                  <a:endParaRPr lang="es-ES" sz="2000">
                    <a:ea typeface="Arial Unicode MS" pitchFamily="34" charset="-128"/>
                    <a:cs typeface="Arial Unicode MS" pitchFamily="34" charset="-128"/>
                  </a:endParaRPr>
                </a:p>
                <a:p>
                  <a:pPr algn="ctr" eaLnBrk="0" hangingPunct="0"/>
                  <a:endParaRPr lang="es-ES" sz="2000"/>
                </a:p>
              </p:txBody>
            </p:sp>
            <p:sp>
              <p:nvSpPr>
                <p:cNvPr id="60469" name="Rectangle 169"/>
                <p:cNvSpPr>
                  <a:spLocks noChangeArrowheads="1"/>
                </p:cNvSpPr>
                <p:nvPr/>
              </p:nvSpPr>
              <p:spPr bwMode="auto">
                <a:xfrm>
                  <a:off x="0" y="2822"/>
                  <a:ext cx="779" cy="336"/>
                </a:xfrm>
                <a:prstGeom prst="rect">
                  <a:avLst/>
                </a:prstGeom>
                <a:noFill/>
                <a:ln w="7">
                  <a:solidFill>
                    <a:srgbClr val="A0A0A0"/>
                  </a:solidFill>
                  <a:miter lim="800000"/>
                  <a:headEnd/>
                  <a:tailEnd/>
                </a:ln>
              </p:spPr>
              <p:txBody>
                <a:bodyPr/>
                <a:lstStyle/>
                <a:p>
                  <a:endParaRPr lang="es-ES"/>
                </a:p>
              </p:txBody>
            </p:sp>
          </p:grpSp>
          <p:grpSp>
            <p:nvGrpSpPr>
              <p:cNvPr id="60444" name="Group 172"/>
              <p:cNvGrpSpPr>
                <a:grpSpLocks/>
              </p:cNvGrpSpPr>
              <p:nvPr/>
            </p:nvGrpSpPr>
            <p:grpSpPr bwMode="auto">
              <a:xfrm>
                <a:off x="779" y="2822"/>
                <a:ext cx="619" cy="336"/>
                <a:chOff x="779" y="2822"/>
                <a:chExt cx="619" cy="336"/>
              </a:xfrm>
            </p:grpSpPr>
            <p:sp>
              <p:nvSpPr>
                <p:cNvPr id="60466" name="Rectangle 119"/>
                <p:cNvSpPr>
                  <a:spLocks noChangeArrowheads="1"/>
                </p:cNvSpPr>
                <p:nvPr/>
              </p:nvSpPr>
              <p:spPr bwMode="auto">
                <a:xfrm>
                  <a:off x="803" y="2846"/>
                  <a:ext cx="57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0,99</a:t>
                  </a:r>
                  <a:endParaRPr lang="es-ES" sz="2000">
                    <a:ea typeface="Arial Unicode MS" pitchFamily="34" charset="-128"/>
                    <a:cs typeface="Arial Unicode MS" pitchFamily="34" charset="-128"/>
                  </a:endParaRPr>
                </a:p>
                <a:p>
                  <a:pPr algn="ctr" eaLnBrk="0" hangingPunct="0"/>
                  <a:endParaRPr lang="es-ES" sz="2000"/>
                </a:p>
              </p:txBody>
            </p:sp>
            <p:sp>
              <p:nvSpPr>
                <p:cNvPr id="60467" name="Rectangle 171"/>
                <p:cNvSpPr>
                  <a:spLocks noChangeArrowheads="1"/>
                </p:cNvSpPr>
                <p:nvPr/>
              </p:nvSpPr>
              <p:spPr bwMode="auto">
                <a:xfrm>
                  <a:off x="779" y="2822"/>
                  <a:ext cx="619" cy="336"/>
                </a:xfrm>
                <a:prstGeom prst="rect">
                  <a:avLst/>
                </a:prstGeom>
                <a:noFill/>
                <a:ln w="7">
                  <a:solidFill>
                    <a:srgbClr val="A0A0A0"/>
                  </a:solidFill>
                  <a:miter lim="800000"/>
                  <a:headEnd/>
                  <a:tailEnd/>
                </a:ln>
              </p:spPr>
              <p:txBody>
                <a:bodyPr/>
                <a:lstStyle/>
                <a:p>
                  <a:endParaRPr lang="es-ES"/>
                </a:p>
              </p:txBody>
            </p:sp>
          </p:grpSp>
          <p:grpSp>
            <p:nvGrpSpPr>
              <p:cNvPr id="60445" name="Group 174"/>
              <p:cNvGrpSpPr>
                <a:grpSpLocks/>
              </p:cNvGrpSpPr>
              <p:nvPr/>
            </p:nvGrpSpPr>
            <p:grpSpPr bwMode="auto">
              <a:xfrm>
                <a:off x="1398" y="2822"/>
                <a:ext cx="474" cy="336"/>
                <a:chOff x="1398" y="2822"/>
                <a:chExt cx="474" cy="336"/>
              </a:xfrm>
            </p:grpSpPr>
            <p:sp>
              <p:nvSpPr>
                <p:cNvPr id="60464" name="Rectangle 120"/>
                <p:cNvSpPr>
                  <a:spLocks noChangeArrowheads="1"/>
                </p:cNvSpPr>
                <p:nvPr/>
              </p:nvSpPr>
              <p:spPr bwMode="auto">
                <a:xfrm>
                  <a:off x="1422" y="2846"/>
                  <a:ext cx="426"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0,50</a:t>
                  </a:r>
                  <a:endParaRPr lang="es-ES" sz="2000">
                    <a:ea typeface="Arial Unicode MS" pitchFamily="34" charset="-128"/>
                    <a:cs typeface="Arial Unicode MS" pitchFamily="34" charset="-128"/>
                  </a:endParaRPr>
                </a:p>
                <a:p>
                  <a:pPr algn="ctr" eaLnBrk="0" hangingPunct="0"/>
                  <a:endParaRPr lang="es-ES" sz="2000"/>
                </a:p>
              </p:txBody>
            </p:sp>
            <p:sp>
              <p:nvSpPr>
                <p:cNvPr id="60465" name="Rectangle 173"/>
                <p:cNvSpPr>
                  <a:spLocks noChangeArrowheads="1"/>
                </p:cNvSpPr>
                <p:nvPr/>
              </p:nvSpPr>
              <p:spPr bwMode="auto">
                <a:xfrm>
                  <a:off x="1398" y="2822"/>
                  <a:ext cx="474" cy="336"/>
                </a:xfrm>
                <a:prstGeom prst="rect">
                  <a:avLst/>
                </a:prstGeom>
                <a:noFill/>
                <a:ln w="7">
                  <a:solidFill>
                    <a:srgbClr val="A0A0A0"/>
                  </a:solidFill>
                  <a:miter lim="800000"/>
                  <a:headEnd/>
                  <a:tailEnd/>
                </a:ln>
              </p:spPr>
              <p:txBody>
                <a:bodyPr/>
                <a:lstStyle/>
                <a:p>
                  <a:endParaRPr lang="es-ES"/>
                </a:p>
              </p:txBody>
            </p:sp>
          </p:grpSp>
          <p:grpSp>
            <p:nvGrpSpPr>
              <p:cNvPr id="60446" name="Group 176"/>
              <p:cNvGrpSpPr>
                <a:grpSpLocks/>
              </p:cNvGrpSpPr>
              <p:nvPr/>
            </p:nvGrpSpPr>
            <p:grpSpPr bwMode="auto">
              <a:xfrm>
                <a:off x="0" y="3206"/>
                <a:ext cx="779" cy="336"/>
                <a:chOff x="0" y="3206"/>
                <a:chExt cx="779" cy="336"/>
              </a:xfrm>
            </p:grpSpPr>
            <p:sp>
              <p:nvSpPr>
                <p:cNvPr id="60462" name="Rectangle 121"/>
                <p:cNvSpPr>
                  <a:spLocks noChangeArrowheads="1"/>
                </p:cNvSpPr>
                <p:nvPr/>
              </p:nvSpPr>
              <p:spPr bwMode="auto">
                <a:xfrm>
                  <a:off x="24" y="3230"/>
                  <a:ext cx="73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Total</a:t>
                  </a:r>
                  <a:endParaRPr lang="es-ES" sz="2000">
                    <a:ea typeface="Arial Unicode MS" pitchFamily="34" charset="-128"/>
                    <a:cs typeface="Arial Unicode MS" pitchFamily="34" charset="-128"/>
                  </a:endParaRPr>
                </a:p>
                <a:p>
                  <a:pPr algn="ctr" eaLnBrk="0" hangingPunct="0"/>
                  <a:endParaRPr lang="es-ES" sz="2000"/>
                </a:p>
              </p:txBody>
            </p:sp>
            <p:sp>
              <p:nvSpPr>
                <p:cNvPr id="60463" name="Rectangle 175"/>
                <p:cNvSpPr>
                  <a:spLocks noChangeArrowheads="1"/>
                </p:cNvSpPr>
                <p:nvPr/>
              </p:nvSpPr>
              <p:spPr bwMode="auto">
                <a:xfrm>
                  <a:off x="0" y="3206"/>
                  <a:ext cx="779" cy="336"/>
                </a:xfrm>
                <a:prstGeom prst="rect">
                  <a:avLst/>
                </a:prstGeom>
                <a:noFill/>
                <a:ln w="7">
                  <a:solidFill>
                    <a:srgbClr val="A0A0A0"/>
                  </a:solidFill>
                  <a:miter lim="800000"/>
                  <a:headEnd/>
                  <a:tailEnd/>
                </a:ln>
              </p:spPr>
              <p:txBody>
                <a:bodyPr/>
                <a:lstStyle/>
                <a:p>
                  <a:endParaRPr lang="es-ES"/>
                </a:p>
              </p:txBody>
            </p:sp>
          </p:grpSp>
          <p:grpSp>
            <p:nvGrpSpPr>
              <p:cNvPr id="60447" name="Group 178"/>
              <p:cNvGrpSpPr>
                <a:grpSpLocks/>
              </p:cNvGrpSpPr>
              <p:nvPr/>
            </p:nvGrpSpPr>
            <p:grpSpPr bwMode="auto">
              <a:xfrm>
                <a:off x="779" y="3206"/>
                <a:ext cx="619" cy="336"/>
                <a:chOff x="779" y="3206"/>
                <a:chExt cx="619" cy="336"/>
              </a:xfrm>
            </p:grpSpPr>
            <p:sp>
              <p:nvSpPr>
                <p:cNvPr id="60460" name="Rectangle 122"/>
                <p:cNvSpPr>
                  <a:spLocks noChangeArrowheads="1"/>
                </p:cNvSpPr>
                <p:nvPr/>
              </p:nvSpPr>
              <p:spPr bwMode="auto">
                <a:xfrm>
                  <a:off x="803" y="3230"/>
                  <a:ext cx="571"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3,50</a:t>
                  </a:r>
                  <a:endParaRPr lang="es-ES" sz="2000">
                    <a:ea typeface="Arial Unicode MS" pitchFamily="34" charset="-128"/>
                    <a:cs typeface="Arial Unicode MS" pitchFamily="34" charset="-128"/>
                  </a:endParaRPr>
                </a:p>
                <a:p>
                  <a:pPr algn="ctr" eaLnBrk="0" hangingPunct="0"/>
                  <a:endParaRPr lang="es-ES" sz="2000"/>
                </a:p>
              </p:txBody>
            </p:sp>
            <p:sp>
              <p:nvSpPr>
                <p:cNvPr id="60461" name="Rectangle 177"/>
                <p:cNvSpPr>
                  <a:spLocks noChangeArrowheads="1"/>
                </p:cNvSpPr>
                <p:nvPr/>
              </p:nvSpPr>
              <p:spPr bwMode="auto">
                <a:xfrm>
                  <a:off x="779" y="3206"/>
                  <a:ext cx="619" cy="336"/>
                </a:xfrm>
                <a:prstGeom prst="rect">
                  <a:avLst/>
                </a:prstGeom>
                <a:noFill/>
                <a:ln w="7">
                  <a:solidFill>
                    <a:srgbClr val="A0A0A0"/>
                  </a:solidFill>
                  <a:miter lim="800000"/>
                  <a:headEnd/>
                  <a:tailEnd/>
                </a:ln>
              </p:spPr>
              <p:txBody>
                <a:bodyPr/>
                <a:lstStyle/>
                <a:p>
                  <a:endParaRPr lang="es-ES"/>
                </a:p>
              </p:txBody>
            </p:sp>
          </p:grpSp>
          <p:grpSp>
            <p:nvGrpSpPr>
              <p:cNvPr id="60448" name="Group 180"/>
              <p:cNvGrpSpPr>
                <a:grpSpLocks/>
              </p:cNvGrpSpPr>
              <p:nvPr/>
            </p:nvGrpSpPr>
            <p:grpSpPr bwMode="auto">
              <a:xfrm>
                <a:off x="1398" y="3206"/>
                <a:ext cx="474" cy="336"/>
                <a:chOff x="1398" y="3206"/>
                <a:chExt cx="474" cy="336"/>
              </a:xfrm>
            </p:grpSpPr>
            <p:sp>
              <p:nvSpPr>
                <p:cNvPr id="60458" name="Rectangle 123"/>
                <p:cNvSpPr>
                  <a:spLocks noChangeArrowheads="1"/>
                </p:cNvSpPr>
                <p:nvPr/>
              </p:nvSpPr>
              <p:spPr bwMode="auto">
                <a:xfrm>
                  <a:off x="1422" y="3230"/>
                  <a:ext cx="426" cy="288"/>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1,30</a:t>
                  </a:r>
                  <a:endParaRPr lang="es-ES" sz="2000">
                    <a:ea typeface="Arial Unicode MS" pitchFamily="34" charset="-128"/>
                    <a:cs typeface="Arial Unicode MS" pitchFamily="34" charset="-128"/>
                  </a:endParaRPr>
                </a:p>
                <a:p>
                  <a:pPr algn="ctr" eaLnBrk="0" hangingPunct="0"/>
                  <a:endParaRPr lang="es-ES" sz="2000"/>
                </a:p>
              </p:txBody>
            </p:sp>
            <p:sp>
              <p:nvSpPr>
                <p:cNvPr id="60459" name="Rectangle 179"/>
                <p:cNvSpPr>
                  <a:spLocks noChangeArrowheads="1"/>
                </p:cNvSpPr>
                <p:nvPr/>
              </p:nvSpPr>
              <p:spPr bwMode="auto">
                <a:xfrm>
                  <a:off x="1398" y="3206"/>
                  <a:ext cx="474" cy="336"/>
                </a:xfrm>
                <a:prstGeom prst="rect">
                  <a:avLst/>
                </a:prstGeom>
                <a:noFill/>
                <a:ln w="7">
                  <a:solidFill>
                    <a:srgbClr val="A0A0A0"/>
                  </a:solidFill>
                  <a:miter lim="800000"/>
                  <a:headEnd/>
                  <a:tailEnd/>
                </a:ln>
              </p:spPr>
              <p:txBody>
                <a:bodyPr/>
                <a:lstStyle/>
                <a:p>
                  <a:endParaRPr lang="es-ES"/>
                </a:p>
              </p:txBody>
            </p:sp>
          </p:grpSp>
          <p:grpSp>
            <p:nvGrpSpPr>
              <p:cNvPr id="60449" name="Group 182"/>
              <p:cNvGrpSpPr>
                <a:grpSpLocks/>
              </p:cNvGrpSpPr>
              <p:nvPr/>
            </p:nvGrpSpPr>
            <p:grpSpPr bwMode="auto">
              <a:xfrm>
                <a:off x="0" y="3590"/>
                <a:ext cx="779" cy="374"/>
                <a:chOff x="0" y="3590"/>
                <a:chExt cx="779" cy="374"/>
              </a:xfrm>
            </p:grpSpPr>
            <p:sp>
              <p:nvSpPr>
                <p:cNvPr id="60456" name="Rectangle 124"/>
                <p:cNvSpPr>
                  <a:spLocks noChangeArrowheads="1"/>
                </p:cNvSpPr>
                <p:nvPr/>
              </p:nvSpPr>
              <p:spPr bwMode="auto">
                <a:xfrm>
                  <a:off x="24" y="3614"/>
                  <a:ext cx="731" cy="326"/>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Disponible (-12% biodiv)</a:t>
                  </a:r>
                  <a:endParaRPr lang="es-ES" sz="2000">
                    <a:ea typeface="Arial Unicode MS" pitchFamily="34" charset="-128"/>
                    <a:cs typeface="Arial Unicode MS" pitchFamily="34" charset="-128"/>
                  </a:endParaRPr>
                </a:p>
                <a:p>
                  <a:pPr algn="ctr" eaLnBrk="0" hangingPunct="0"/>
                  <a:endParaRPr lang="es-ES" sz="2000"/>
                </a:p>
              </p:txBody>
            </p:sp>
            <p:sp>
              <p:nvSpPr>
                <p:cNvPr id="60457" name="Rectangle 181"/>
                <p:cNvSpPr>
                  <a:spLocks noChangeArrowheads="1"/>
                </p:cNvSpPr>
                <p:nvPr/>
              </p:nvSpPr>
              <p:spPr bwMode="auto">
                <a:xfrm>
                  <a:off x="0" y="3590"/>
                  <a:ext cx="779" cy="374"/>
                </a:xfrm>
                <a:prstGeom prst="rect">
                  <a:avLst/>
                </a:prstGeom>
                <a:noFill/>
                <a:ln w="7">
                  <a:solidFill>
                    <a:srgbClr val="A0A0A0"/>
                  </a:solidFill>
                  <a:miter lim="800000"/>
                  <a:headEnd/>
                  <a:tailEnd/>
                </a:ln>
              </p:spPr>
              <p:txBody>
                <a:bodyPr/>
                <a:lstStyle/>
                <a:p>
                  <a:endParaRPr lang="es-ES"/>
                </a:p>
              </p:txBody>
            </p:sp>
          </p:grpSp>
          <p:grpSp>
            <p:nvGrpSpPr>
              <p:cNvPr id="60450" name="Group 184"/>
              <p:cNvGrpSpPr>
                <a:grpSpLocks/>
              </p:cNvGrpSpPr>
              <p:nvPr/>
            </p:nvGrpSpPr>
            <p:grpSpPr bwMode="auto">
              <a:xfrm>
                <a:off x="779" y="3590"/>
                <a:ext cx="619" cy="374"/>
                <a:chOff x="779" y="3590"/>
                <a:chExt cx="619" cy="374"/>
              </a:xfrm>
            </p:grpSpPr>
            <p:sp>
              <p:nvSpPr>
                <p:cNvPr id="60454" name="Rectangle 125"/>
                <p:cNvSpPr>
                  <a:spLocks noChangeArrowheads="1"/>
                </p:cNvSpPr>
                <p:nvPr/>
              </p:nvSpPr>
              <p:spPr bwMode="auto">
                <a:xfrm>
                  <a:off x="803" y="3614"/>
                  <a:ext cx="571" cy="326"/>
                </a:xfrm>
                <a:prstGeom prst="rect">
                  <a:avLst/>
                </a:prstGeom>
                <a:noFill/>
                <a:ln w="9525">
                  <a:noFill/>
                  <a:miter lim="800000"/>
                  <a:headEnd/>
                  <a:tailEnd/>
                </a:ln>
              </p:spPr>
              <p:txBody>
                <a:bodyPr anchor="ctr"/>
                <a:lstStyle/>
                <a:p>
                  <a:pPr algn="ctr"/>
                  <a:r>
                    <a:rPr lang="es-ES" sz="2000">
                      <a:ea typeface="Arial Unicode MS" pitchFamily="34" charset="-128"/>
                      <a:cs typeface="Arial Unicode MS" pitchFamily="34" charset="-128"/>
                    </a:rPr>
                    <a:t> </a:t>
                  </a:r>
                </a:p>
                <a:p>
                  <a:pPr algn="ctr" eaLnBrk="0" hangingPunct="0"/>
                  <a:endParaRPr lang="es-ES" sz="2000"/>
                </a:p>
              </p:txBody>
            </p:sp>
            <p:sp>
              <p:nvSpPr>
                <p:cNvPr id="60455" name="Rectangle 183"/>
                <p:cNvSpPr>
                  <a:spLocks noChangeArrowheads="1"/>
                </p:cNvSpPr>
                <p:nvPr/>
              </p:nvSpPr>
              <p:spPr bwMode="auto">
                <a:xfrm>
                  <a:off x="779" y="3590"/>
                  <a:ext cx="619" cy="374"/>
                </a:xfrm>
                <a:prstGeom prst="rect">
                  <a:avLst/>
                </a:prstGeom>
                <a:noFill/>
                <a:ln w="7">
                  <a:solidFill>
                    <a:srgbClr val="A0A0A0"/>
                  </a:solidFill>
                  <a:miter lim="800000"/>
                  <a:headEnd/>
                  <a:tailEnd/>
                </a:ln>
              </p:spPr>
              <p:txBody>
                <a:bodyPr/>
                <a:lstStyle/>
                <a:p>
                  <a:endParaRPr lang="es-ES"/>
                </a:p>
              </p:txBody>
            </p:sp>
          </p:grpSp>
          <p:grpSp>
            <p:nvGrpSpPr>
              <p:cNvPr id="60451" name="Group 186"/>
              <p:cNvGrpSpPr>
                <a:grpSpLocks/>
              </p:cNvGrpSpPr>
              <p:nvPr/>
            </p:nvGrpSpPr>
            <p:grpSpPr bwMode="auto">
              <a:xfrm>
                <a:off x="1398" y="3590"/>
                <a:ext cx="474" cy="374"/>
                <a:chOff x="1398" y="3590"/>
                <a:chExt cx="474" cy="374"/>
              </a:xfrm>
            </p:grpSpPr>
            <p:sp>
              <p:nvSpPr>
                <p:cNvPr id="60452" name="Rectangle 126"/>
                <p:cNvSpPr>
                  <a:spLocks noChangeArrowheads="1"/>
                </p:cNvSpPr>
                <p:nvPr/>
              </p:nvSpPr>
              <p:spPr bwMode="auto">
                <a:xfrm>
                  <a:off x="1422" y="3614"/>
                  <a:ext cx="426" cy="326"/>
                </a:xfrm>
                <a:prstGeom prst="rect">
                  <a:avLst/>
                </a:prstGeom>
                <a:noFill/>
                <a:ln w="9525">
                  <a:noFill/>
                  <a:miter lim="800000"/>
                  <a:headEnd/>
                  <a:tailEnd/>
                </a:ln>
              </p:spPr>
              <p:txBody>
                <a:bodyPr anchor="ctr"/>
                <a:lstStyle/>
                <a:p>
                  <a:pPr algn="ctr"/>
                  <a:r>
                    <a:rPr lang="es-ES" sz="2000">
                      <a:latin typeface="Verdana" pitchFamily="34" charset="0"/>
                      <a:ea typeface="Arial Unicode MS" pitchFamily="34" charset="-128"/>
                      <a:cs typeface="Arial Unicode MS" pitchFamily="34" charset="-128"/>
                    </a:rPr>
                    <a:t>1,14</a:t>
                  </a:r>
                  <a:endParaRPr lang="es-ES" sz="2000">
                    <a:ea typeface="Arial Unicode MS" pitchFamily="34" charset="-128"/>
                    <a:cs typeface="Arial Unicode MS" pitchFamily="34" charset="-128"/>
                  </a:endParaRPr>
                </a:p>
                <a:p>
                  <a:pPr algn="ctr" eaLnBrk="0" hangingPunct="0"/>
                  <a:endParaRPr lang="es-ES" sz="2000"/>
                </a:p>
              </p:txBody>
            </p:sp>
            <p:sp>
              <p:nvSpPr>
                <p:cNvPr id="60453" name="Rectangle 185"/>
                <p:cNvSpPr>
                  <a:spLocks noChangeArrowheads="1"/>
                </p:cNvSpPr>
                <p:nvPr/>
              </p:nvSpPr>
              <p:spPr bwMode="auto">
                <a:xfrm>
                  <a:off x="1398" y="3590"/>
                  <a:ext cx="474" cy="374"/>
                </a:xfrm>
                <a:prstGeom prst="rect">
                  <a:avLst/>
                </a:prstGeom>
                <a:noFill/>
                <a:ln w="7">
                  <a:solidFill>
                    <a:srgbClr val="A0A0A0"/>
                  </a:solidFill>
                  <a:miter lim="800000"/>
                  <a:headEnd/>
                  <a:tailEnd/>
                </a:ln>
              </p:spPr>
              <p:txBody>
                <a:bodyPr/>
                <a:lstStyle/>
                <a:p>
                  <a:endParaRPr lang="es-ES"/>
                </a:p>
              </p:txBody>
            </p:sp>
          </p:grpSp>
        </p:grpSp>
        <p:sp>
          <p:nvSpPr>
            <p:cNvPr id="60421" name="Rectangle 188"/>
            <p:cNvSpPr>
              <a:spLocks noChangeArrowheads="1"/>
            </p:cNvSpPr>
            <p:nvPr/>
          </p:nvSpPr>
          <p:spPr bwMode="auto">
            <a:xfrm>
              <a:off x="-3" y="-3"/>
              <a:ext cx="1878" cy="3970"/>
            </a:xfrm>
            <a:prstGeom prst="rect">
              <a:avLst/>
            </a:prstGeom>
            <a:noFill/>
            <a:ln w="9525">
              <a:solidFill>
                <a:srgbClr val="A0A0A0"/>
              </a:solidFill>
              <a:miter lim="800000"/>
              <a:headEnd/>
              <a:tailEnd/>
            </a:ln>
          </p:spPr>
          <p:txBody>
            <a:bodyPr/>
            <a:lstStyle/>
            <a:p>
              <a:endParaRPr lang="es-ES"/>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71600" y="0"/>
            <a:ext cx="7772400" cy="1143000"/>
          </a:xfrm>
        </p:spPr>
        <p:txBody>
          <a:bodyPr/>
          <a:lstStyle/>
          <a:p>
            <a:pPr algn="r" eaLnBrk="1" hangingPunct="1"/>
            <a:r>
              <a:rPr lang="es-ES" smtClean="0">
                <a:solidFill>
                  <a:srgbClr val="FF6600"/>
                </a:solidFill>
              </a:rPr>
              <a:t>TUDELA3</a:t>
            </a:r>
          </a:p>
        </p:txBody>
      </p:sp>
      <p:sp>
        <p:nvSpPr>
          <p:cNvPr id="61443" name="Rectangle 4"/>
          <p:cNvSpPr>
            <a:spLocks noChangeArrowheads="1"/>
          </p:cNvSpPr>
          <p:nvPr/>
        </p:nvSpPr>
        <p:spPr bwMode="auto">
          <a:xfrm>
            <a:off x="0" y="1600200"/>
            <a:ext cx="9144000" cy="1739900"/>
          </a:xfrm>
          <a:prstGeom prst="rect">
            <a:avLst/>
          </a:prstGeom>
          <a:noFill/>
          <a:ln w="9525">
            <a:noFill/>
            <a:miter lim="800000"/>
            <a:headEnd/>
            <a:tailEnd/>
          </a:ln>
        </p:spPr>
        <p:txBody>
          <a:bodyPr>
            <a:spAutoFit/>
          </a:bodyPr>
          <a:lstStyle/>
          <a:p>
            <a:pPr algn="ctr"/>
            <a:r>
              <a:rPr lang="es-ES" sz="3600" b="1">
                <a:solidFill>
                  <a:schemeClr val="accent2"/>
                </a:solidFill>
              </a:rPr>
              <a:t>Huella ecológica y déficit ecológico</a:t>
            </a:r>
          </a:p>
          <a:p>
            <a:pPr algn="ctr"/>
            <a:r>
              <a:rPr lang="es-ES" sz="3600" b="1">
                <a:solidFill>
                  <a:schemeClr val="accent2"/>
                </a:solidFill>
              </a:rPr>
              <a:t> del municipio de Tudela 20.953 Has</a:t>
            </a:r>
          </a:p>
          <a:p>
            <a:pPr eaLnBrk="0" hangingPunct="0"/>
            <a:endParaRPr lang="es-ES" sz="3600" b="1">
              <a:solidFill>
                <a:schemeClr val="accent2"/>
              </a:solidFill>
            </a:endParaRPr>
          </a:p>
        </p:txBody>
      </p:sp>
      <p:grpSp>
        <p:nvGrpSpPr>
          <p:cNvPr id="61444" name="Group 40"/>
          <p:cNvGrpSpPr>
            <a:grpSpLocks/>
          </p:cNvGrpSpPr>
          <p:nvPr/>
        </p:nvGrpSpPr>
        <p:grpSpPr bwMode="auto">
          <a:xfrm>
            <a:off x="0" y="2819400"/>
            <a:ext cx="9144000" cy="3590925"/>
            <a:chOff x="-3" y="381"/>
            <a:chExt cx="2191" cy="2262"/>
          </a:xfrm>
        </p:grpSpPr>
        <p:grpSp>
          <p:nvGrpSpPr>
            <p:cNvPr id="61445" name="Group 38"/>
            <p:cNvGrpSpPr>
              <a:grpSpLocks/>
            </p:cNvGrpSpPr>
            <p:nvPr/>
          </p:nvGrpSpPr>
          <p:grpSpPr bwMode="auto">
            <a:xfrm>
              <a:off x="0" y="384"/>
              <a:ext cx="2185" cy="2256"/>
              <a:chOff x="0" y="384"/>
              <a:chExt cx="2185" cy="2256"/>
            </a:xfrm>
          </p:grpSpPr>
          <p:grpSp>
            <p:nvGrpSpPr>
              <p:cNvPr id="61447" name="Group 17"/>
              <p:cNvGrpSpPr>
                <a:grpSpLocks/>
              </p:cNvGrpSpPr>
              <p:nvPr/>
            </p:nvGrpSpPr>
            <p:grpSpPr bwMode="auto">
              <a:xfrm>
                <a:off x="0" y="384"/>
                <a:ext cx="2185" cy="336"/>
                <a:chOff x="0" y="384"/>
                <a:chExt cx="2185" cy="336"/>
              </a:xfrm>
            </p:grpSpPr>
            <p:sp>
              <p:nvSpPr>
                <p:cNvPr id="61478" name="Rectangle 5"/>
                <p:cNvSpPr>
                  <a:spLocks noChangeArrowheads="1"/>
                </p:cNvSpPr>
                <p:nvPr/>
              </p:nvSpPr>
              <p:spPr bwMode="auto">
                <a:xfrm>
                  <a:off x="24" y="408"/>
                  <a:ext cx="2137" cy="288"/>
                </a:xfrm>
                <a:prstGeom prst="rect">
                  <a:avLst/>
                </a:prstGeom>
                <a:noFill/>
                <a:ln w="9525">
                  <a:noFill/>
                  <a:miter lim="800000"/>
                  <a:headEnd/>
                  <a:tailEnd/>
                </a:ln>
              </p:spPr>
              <p:txBody>
                <a:bodyPr/>
                <a:lstStyle/>
                <a:p>
                  <a:r>
                    <a:rPr lang="es-ES" b="1">
                      <a:latin typeface="Arial Unicode MS" pitchFamily="34" charset="-128"/>
                      <a:cs typeface="Times New Roman" pitchFamily="18" charset="0"/>
                    </a:rPr>
                    <a:t>HUELLA Y DÉFICIT ECOLOGICO </a:t>
                  </a:r>
                  <a:endParaRPr lang="es-ES">
                    <a:latin typeface="Arial Unicode MS" pitchFamily="34" charset="-128"/>
                    <a:cs typeface="Times New Roman" pitchFamily="18" charset="0"/>
                  </a:endParaRPr>
                </a:p>
                <a:p>
                  <a:pPr eaLnBrk="0" hangingPunct="0"/>
                  <a:endParaRPr lang="es-ES"/>
                </a:p>
              </p:txBody>
            </p:sp>
            <p:sp>
              <p:nvSpPr>
                <p:cNvPr id="61479" name="Rectangle 16"/>
                <p:cNvSpPr>
                  <a:spLocks noChangeArrowheads="1"/>
                </p:cNvSpPr>
                <p:nvPr/>
              </p:nvSpPr>
              <p:spPr bwMode="auto">
                <a:xfrm>
                  <a:off x="0" y="384"/>
                  <a:ext cx="2185" cy="336"/>
                </a:xfrm>
                <a:prstGeom prst="rect">
                  <a:avLst/>
                </a:prstGeom>
                <a:noFill/>
                <a:ln w="7">
                  <a:solidFill>
                    <a:srgbClr val="A0A0A0"/>
                  </a:solidFill>
                  <a:miter lim="800000"/>
                  <a:headEnd/>
                  <a:tailEnd/>
                </a:ln>
              </p:spPr>
              <p:txBody>
                <a:bodyPr/>
                <a:lstStyle/>
                <a:p>
                  <a:endParaRPr lang="es-ES"/>
                </a:p>
              </p:txBody>
            </p:sp>
          </p:grpSp>
          <p:grpSp>
            <p:nvGrpSpPr>
              <p:cNvPr id="61448" name="Group 19"/>
              <p:cNvGrpSpPr>
                <a:grpSpLocks/>
              </p:cNvGrpSpPr>
              <p:nvPr/>
            </p:nvGrpSpPr>
            <p:grpSpPr bwMode="auto">
              <a:xfrm>
                <a:off x="0" y="768"/>
                <a:ext cx="1809" cy="336"/>
                <a:chOff x="0" y="768"/>
                <a:chExt cx="1809" cy="336"/>
              </a:xfrm>
            </p:grpSpPr>
            <p:sp>
              <p:nvSpPr>
                <p:cNvPr id="61476" name="Rectangle 6"/>
                <p:cNvSpPr>
                  <a:spLocks noChangeArrowheads="1"/>
                </p:cNvSpPr>
                <p:nvPr/>
              </p:nvSpPr>
              <p:spPr bwMode="auto">
                <a:xfrm>
                  <a:off x="24" y="792"/>
                  <a:ext cx="1761" cy="288"/>
                </a:xfrm>
                <a:prstGeom prst="rect">
                  <a:avLst/>
                </a:prstGeom>
                <a:noFill/>
                <a:ln w="9525">
                  <a:noFill/>
                  <a:miter lim="800000"/>
                  <a:headEnd/>
                  <a:tailEnd/>
                </a:ln>
              </p:spPr>
              <p:txBody>
                <a:bodyPr/>
                <a:lstStyle/>
                <a:p>
                  <a:r>
                    <a:rPr lang="es-ES">
                      <a:latin typeface="Arial Unicode MS" pitchFamily="34" charset="-128"/>
                      <a:cs typeface="Times New Roman" pitchFamily="18" charset="0"/>
                    </a:rPr>
                    <a:t>Huella ecológica (ha/cap)</a:t>
                  </a:r>
                </a:p>
                <a:p>
                  <a:pPr eaLnBrk="0" hangingPunct="0"/>
                  <a:endParaRPr lang="es-ES"/>
                </a:p>
              </p:txBody>
            </p:sp>
            <p:sp>
              <p:nvSpPr>
                <p:cNvPr id="61477" name="Rectangle 18"/>
                <p:cNvSpPr>
                  <a:spLocks noChangeArrowheads="1"/>
                </p:cNvSpPr>
                <p:nvPr/>
              </p:nvSpPr>
              <p:spPr bwMode="auto">
                <a:xfrm>
                  <a:off x="0" y="768"/>
                  <a:ext cx="1809" cy="336"/>
                </a:xfrm>
                <a:prstGeom prst="rect">
                  <a:avLst/>
                </a:prstGeom>
                <a:noFill/>
                <a:ln w="7">
                  <a:solidFill>
                    <a:srgbClr val="A0A0A0"/>
                  </a:solidFill>
                  <a:miter lim="800000"/>
                  <a:headEnd/>
                  <a:tailEnd/>
                </a:ln>
              </p:spPr>
              <p:txBody>
                <a:bodyPr/>
                <a:lstStyle/>
                <a:p>
                  <a:endParaRPr lang="es-ES"/>
                </a:p>
              </p:txBody>
            </p:sp>
          </p:grpSp>
          <p:grpSp>
            <p:nvGrpSpPr>
              <p:cNvPr id="61449" name="Group 21"/>
              <p:cNvGrpSpPr>
                <a:grpSpLocks/>
              </p:cNvGrpSpPr>
              <p:nvPr/>
            </p:nvGrpSpPr>
            <p:grpSpPr bwMode="auto">
              <a:xfrm>
                <a:off x="1809" y="768"/>
                <a:ext cx="376" cy="336"/>
                <a:chOff x="1809" y="768"/>
                <a:chExt cx="376" cy="336"/>
              </a:xfrm>
            </p:grpSpPr>
            <p:sp>
              <p:nvSpPr>
                <p:cNvPr id="61474" name="Rectangle 7"/>
                <p:cNvSpPr>
                  <a:spLocks noChangeArrowheads="1"/>
                </p:cNvSpPr>
                <p:nvPr/>
              </p:nvSpPr>
              <p:spPr bwMode="auto">
                <a:xfrm>
                  <a:off x="1833" y="792"/>
                  <a:ext cx="328" cy="288"/>
                </a:xfrm>
                <a:prstGeom prst="rect">
                  <a:avLst/>
                </a:prstGeom>
                <a:noFill/>
                <a:ln w="9525">
                  <a:noFill/>
                  <a:miter lim="800000"/>
                  <a:headEnd/>
                  <a:tailEnd/>
                </a:ln>
              </p:spPr>
              <p:txBody>
                <a:bodyPr/>
                <a:lstStyle/>
                <a:p>
                  <a:pPr algn="ctr"/>
                  <a:r>
                    <a:rPr lang="es-ES">
                      <a:latin typeface="Arial Unicode MS" pitchFamily="34" charset="-128"/>
                    </a:rPr>
                    <a:t>3,50</a:t>
                  </a:r>
                </a:p>
                <a:p>
                  <a:pPr algn="ctr" eaLnBrk="0" hangingPunct="0"/>
                  <a:endParaRPr lang="es-ES"/>
                </a:p>
              </p:txBody>
            </p:sp>
            <p:sp>
              <p:nvSpPr>
                <p:cNvPr id="61475" name="Rectangle 20"/>
                <p:cNvSpPr>
                  <a:spLocks noChangeArrowheads="1"/>
                </p:cNvSpPr>
                <p:nvPr/>
              </p:nvSpPr>
              <p:spPr bwMode="auto">
                <a:xfrm>
                  <a:off x="1809" y="768"/>
                  <a:ext cx="376" cy="336"/>
                </a:xfrm>
                <a:prstGeom prst="rect">
                  <a:avLst/>
                </a:prstGeom>
                <a:noFill/>
                <a:ln w="7">
                  <a:solidFill>
                    <a:srgbClr val="A0A0A0"/>
                  </a:solidFill>
                  <a:miter lim="800000"/>
                  <a:headEnd/>
                  <a:tailEnd/>
                </a:ln>
              </p:spPr>
              <p:txBody>
                <a:bodyPr/>
                <a:lstStyle/>
                <a:p>
                  <a:endParaRPr lang="es-ES"/>
                </a:p>
              </p:txBody>
            </p:sp>
          </p:grpSp>
          <p:grpSp>
            <p:nvGrpSpPr>
              <p:cNvPr id="61450" name="Group 23"/>
              <p:cNvGrpSpPr>
                <a:grpSpLocks/>
              </p:cNvGrpSpPr>
              <p:nvPr/>
            </p:nvGrpSpPr>
            <p:grpSpPr bwMode="auto">
              <a:xfrm>
                <a:off x="0" y="1152"/>
                <a:ext cx="1809" cy="336"/>
                <a:chOff x="0" y="1152"/>
                <a:chExt cx="1809" cy="336"/>
              </a:xfrm>
            </p:grpSpPr>
            <p:sp>
              <p:nvSpPr>
                <p:cNvPr id="61472" name="Rectangle 8"/>
                <p:cNvSpPr>
                  <a:spLocks noChangeArrowheads="1"/>
                </p:cNvSpPr>
                <p:nvPr/>
              </p:nvSpPr>
              <p:spPr bwMode="auto">
                <a:xfrm>
                  <a:off x="24" y="1176"/>
                  <a:ext cx="1761" cy="288"/>
                </a:xfrm>
                <a:prstGeom prst="rect">
                  <a:avLst/>
                </a:prstGeom>
                <a:noFill/>
                <a:ln w="9525">
                  <a:noFill/>
                  <a:miter lim="800000"/>
                  <a:headEnd/>
                  <a:tailEnd/>
                </a:ln>
              </p:spPr>
              <p:txBody>
                <a:bodyPr/>
                <a:lstStyle/>
                <a:p>
                  <a:r>
                    <a:rPr lang="es-ES">
                      <a:latin typeface="Arial Unicode MS" pitchFamily="34" charset="-128"/>
                      <a:cs typeface="Times New Roman" pitchFamily="18" charset="0"/>
                    </a:rPr>
                    <a:t>Capacidad de carga (ha/cap) </a:t>
                  </a:r>
                  <a:r>
                    <a:rPr lang="es-ES" b="1">
                      <a:solidFill>
                        <a:srgbClr val="FF0000"/>
                      </a:solidFill>
                      <a:latin typeface="Arial Unicode MS" pitchFamily="34" charset="-128"/>
                      <a:cs typeface="Times New Roman" pitchFamily="18" charset="0"/>
                    </a:rPr>
                    <a:t>-BIOCAPACIDAD-</a:t>
                  </a:r>
                </a:p>
                <a:p>
                  <a:pPr eaLnBrk="0" hangingPunct="0"/>
                  <a:endParaRPr lang="es-ES"/>
                </a:p>
              </p:txBody>
            </p:sp>
            <p:sp>
              <p:nvSpPr>
                <p:cNvPr id="61473" name="Rectangle 22"/>
                <p:cNvSpPr>
                  <a:spLocks noChangeArrowheads="1"/>
                </p:cNvSpPr>
                <p:nvPr/>
              </p:nvSpPr>
              <p:spPr bwMode="auto">
                <a:xfrm>
                  <a:off x="0" y="1152"/>
                  <a:ext cx="1809" cy="336"/>
                </a:xfrm>
                <a:prstGeom prst="rect">
                  <a:avLst/>
                </a:prstGeom>
                <a:noFill/>
                <a:ln w="7">
                  <a:solidFill>
                    <a:srgbClr val="A0A0A0"/>
                  </a:solidFill>
                  <a:miter lim="800000"/>
                  <a:headEnd/>
                  <a:tailEnd/>
                </a:ln>
              </p:spPr>
              <p:txBody>
                <a:bodyPr/>
                <a:lstStyle/>
                <a:p>
                  <a:endParaRPr lang="es-ES"/>
                </a:p>
              </p:txBody>
            </p:sp>
          </p:grpSp>
          <p:grpSp>
            <p:nvGrpSpPr>
              <p:cNvPr id="61451" name="Group 25"/>
              <p:cNvGrpSpPr>
                <a:grpSpLocks/>
              </p:cNvGrpSpPr>
              <p:nvPr/>
            </p:nvGrpSpPr>
            <p:grpSpPr bwMode="auto">
              <a:xfrm>
                <a:off x="1809" y="1152"/>
                <a:ext cx="376" cy="336"/>
                <a:chOff x="1809" y="1152"/>
                <a:chExt cx="376" cy="336"/>
              </a:xfrm>
            </p:grpSpPr>
            <p:sp>
              <p:nvSpPr>
                <p:cNvPr id="61470" name="Rectangle 9"/>
                <p:cNvSpPr>
                  <a:spLocks noChangeArrowheads="1"/>
                </p:cNvSpPr>
                <p:nvPr/>
              </p:nvSpPr>
              <p:spPr bwMode="auto">
                <a:xfrm>
                  <a:off x="1833" y="1176"/>
                  <a:ext cx="328" cy="288"/>
                </a:xfrm>
                <a:prstGeom prst="rect">
                  <a:avLst/>
                </a:prstGeom>
                <a:noFill/>
                <a:ln w="9525">
                  <a:noFill/>
                  <a:miter lim="800000"/>
                  <a:headEnd/>
                  <a:tailEnd/>
                </a:ln>
              </p:spPr>
              <p:txBody>
                <a:bodyPr/>
                <a:lstStyle/>
                <a:p>
                  <a:pPr algn="ctr"/>
                  <a:r>
                    <a:rPr lang="es-ES">
                      <a:latin typeface="Arial Unicode MS" pitchFamily="34" charset="-128"/>
                    </a:rPr>
                    <a:t>1,14</a:t>
                  </a:r>
                </a:p>
                <a:p>
                  <a:pPr algn="ctr" eaLnBrk="0" hangingPunct="0"/>
                  <a:endParaRPr lang="es-ES"/>
                </a:p>
              </p:txBody>
            </p:sp>
            <p:sp>
              <p:nvSpPr>
                <p:cNvPr id="61471" name="Rectangle 24"/>
                <p:cNvSpPr>
                  <a:spLocks noChangeArrowheads="1"/>
                </p:cNvSpPr>
                <p:nvPr/>
              </p:nvSpPr>
              <p:spPr bwMode="auto">
                <a:xfrm>
                  <a:off x="1809" y="1152"/>
                  <a:ext cx="376" cy="336"/>
                </a:xfrm>
                <a:prstGeom prst="rect">
                  <a:avLst/>
                </a:prstGeom>
                <a:noFill/>
                <a:ln w="7">
                  <a:solidFill>
                    <a:srgbClr val="A0A0A0"/>
                  </a:solidFill>
                  <a:miter lim="800000"/>
                  <a:headEnd/>
                  <a:tailEnd/>
                </a:ln>
              </p:spPr>
              <p:txBody>
                <a:bodyPr/>
                <a:lstStyle/>
                <a:p>
                  <a:endParaRPr lang="es-ES"/>
                </a:p>
              </p:txBody>
            </p:sp>
          </p:grpSp>
          <p:grpSp>
            <p:nvGrpSpPr>
              <p:cNvPr id="61452" name="Group 27"/>
              <p:cNvGrpSpPr>
                <a:grpSpLocks/>
              </p:cNvGrpSpPr>
              <p:nvPr/>
            </p:nvGrpSpPr>
            <p:grpSpPr bwMode="auto">
              <a:xfrm>
                <a:off x="0" y="1536"/>
                <a:ext cx="1809" cy="336"/>
                <a:chOff x="0" y="1536"/>
                <a:chExt cx="1809" cy="336"/>
              </a:xfrm>
            </p:grpSpPr>
            <p:sp>
              <p:nvSpPr>
                <p:cNvPr id="61468" name="Rectangle 10"/>
                <p:cNvSpPr>
                  <a:spLocks noChangeArrowheads="1"/>
                </p:cNvSpPr>
                <p:nvPr/>
              </p:nvSpPr>
              <p:spPr bwMode="auto">
                <a:xfrm>
                  <a:off x="24" y="1560"/>
                  <a:ext cx="1761" cy="288"/>
                </a:xfrm>
                <a:prstGeom prst="rect">
                  <a:avLst/>
                </a:prstGeom>
                <a:noFill/>
                <a:ln w="9525">
                  <a:noFill/>
                  <a:miter lim="800000"/>
                  <a:headEnd/>
                  <a:tailEnd/>
                </a:ln>
              </p:spPr>
              <p:txBody>
                <a:bodyPr/>
                <a:lstStyle/>
                <a:p>
                  <a:r>
                    <a:rPr lang="es-ES">
                      <a:latin typeface="Arial Unicode MS" pitchFamily="34" charset="-128"/>
                      <a:cs typeface="Times New Roman" pitchFamily="18" charset="0"/>
                    </a:rPr>
                    <a:t>Déficit ecológico (ha/cap) </a:t>
                  </a:r>
                  <a:r>
                    <a:rPr lang="es-ES" b="1">
                      <a:solidFill>
                        <a:srgbClr val="FF0000"/>
                      </a:solidFill>
                      <a:latin typeface="Arial Unicode MS" pitchFamily="34" charset="-128"/>
                      <a:cs typeface="Times New Roman" pitchFamily="18" charset="0"/>
                    </a:rPr>
                    <a:t>–DEUDA ECOLOGICA-</a:t>
                  </a:r>
                </a:p>
                <a:p>
                  <a:pPr eaLnBrk="0" hangingPunct="0"/>
                  <a:endParaRPr lang="es-ES"/>
                </a:p>
              </p:txBody>
            </p:sp>
            <p:sp>
              <p:nvSpPr>
                <p:cNvPr id="61469" name="Rectangle 26"/>
                <p:cNvSpPr>
                  <a:spLocks noChangeArrowheads="1"/>
                </p:cNvSpPr>
                <p:nvPr/>
              </p:nvSpPr>
              <p:spPr bwMode="auto">
                <a:xfrm>
                  <a:off x="0" y="1536"/>
                  <a:ext cx="1809" cy="336"/>
                </a:xfrm>
                <a:prstGeom prst="rect">
                  <a:avLst/>
                </a:prstGeom>
                <a:noFill/>
                <a:ln w="7">
                  <a:solidFill>
                    <a:srgbClr val="A0A0A0"/>
                  </a:solidFill>
                  <a:miter lim="800000"/>
                  <a:headEnd/>
                  <a:tailEnd/>
                </a:ln>
              </p:spPr>
              <p:txBody>
                <a:bodyPr/>
                <a:lstStyle/>
                <a:p>
                  <a:endParaRPr lang="es-ES"/>
                </a:p>
              </p:txBody>
            </p:sp>
          </p:grpSp>
          <p:grpSp>
            <p:nvGrpSpPr>
              <p:cNvPr id="61453" name="Group 29"/>
              <p:cNvGrpSpPr>
                <a:grpSpLocks/>
              </p:cNvGrpSpPr>
              <p:nvPr/>
            </p:nvGrpSpPr>
            <p:grpSpPr bwMode="auto">
              <a:xfrm>
                <a:off x="1809" y="1536"/>
                <a:ext cx="376" cy="336"/>
                <a:chOff x="1809" y="1536"/>
                <a:chExt cx="376" cy="336"/>
              </a:xfrm>
            </p:grpSpPr>
            <p:sp>
              <p:nvSpPr>
                <p:cNvPr id="61466" name="Rectangle 11"/>
                <p:cNvSpPr>
                  <a:spLocks noChangeArrowheads="1"/>
                </p:cNvSpPr>
                <p:nvPr/>
              </p:nvSpPr>
              <p:spPr bwMode="auto">
                <a:xfrm>
                  <a:off x="1833" y="1560"/>
                  <a:ext cx="328" cy="288"/>
                </a:xfrm>
                <a:prstGeom prst="rect">
                  <a:avLst/>
                </a:prstGeom>
                <a:noFill/>
                <a:ln w="9525">
                  <a:noFill/>
                  <a:miter lim="800000"/>
                  <a:headEnd/>
                  <a:tailEnd/>
                </a:ln>
              </p:spPr>
              <p:txBody>
                <a:bodyPr/>
                <a:lstStyle/>
                <a:p>
                  <a:pPr algn="ctr"/>
                  <a:r>
                    <a:rPr lang="es-ES">
                      <a:latin typeface="Arial Unicode MS" pitchFamily="34" charset="-128"/>
                    </a:rPr>
                    <a:t>2,36</a:t>
                  </a:r>
                </a:p>
                <a:p>
                  <a:pPr algn="ctr" eaLnBrk="0" hangingPunct="0"/>
                  <a:endParaRPr lang="es-ES"/>
                </a:p>
              </p:txBody>
            </p:sp>
            <p:sp>
              <p:nvSpPr>
                <p:cNvPr id="61467" name="Rectangle 28"/>
                <p:cNvSpPr>
                  <a:spLocks noChangeArrowheads="1"/>
                </p:cNvSpPr>
                <p:nvPr/>
              </p:nvSpPr>
              <p:spPr bwMode="auto">
                <a:xfrm>
                  <a:off x="1809" y="1536"/>
                  <a:ext cx="376" cy="336"/>
                </a:xfrm>
                <a:prstGeom prst="rect">
                  <a:avLst/>
                </a:prstGeom>
                <a:noFill/>
                <a:ln w="7">
                  <a:solidFill>
                    <a:srgbClr val="A0A0A0"/>
                  </a:solidFill>
                  <a:miter lim="800000"/>
                  <a:headEnd/>
                  <a:tailEnd/>
                </a:ln>
              </p:spPr>
              <p:txBody>
                <a:bodyPr/>
                <a:lstStyle/>
                <a:p>
                  <a:endParaRPr lang="es-ES"/>
                </a:p>
              </p:txBody>
            </p:sp>
          </p:grpSp>
          <p:grpSp>
            <p:nvGrpSpPr>
              <p:cNvPr id="61454" name="Group 31"/>
              <p:cNvGrpSpPr>
                <a:grpSpLocks/>
              </p:cNvGrpSpPr>
              <p:nvPr/>
            </p:nvGrpSpPr>
            <p:grpSpPr bwMode="auto">
              <a:xfrm>
                <a:off x="0" y="1920"/>
                <a:ext cx="1809" cy="336"/>
                <a:chOff x="0" y="1920"/>
                <a:chExt cx="1809" cy="336"/>
              </a:xfrm>
            </p:grpSpPr>
            <p:sp>
              <p:nvSpPr>
                <p:cNvPr id="61464" name="Rectangle 12"/>
                <p:cNvSpPr>
                  <a:spLocks noChangeArrowheads="1"/>
                </p:cNvSpPr>
                <p:nvPr/>
              </p:nvSpPr>
              <p:spPr bwMode="auto">
                <a:xfrm>
                  <a:off x="24" y="1944"/>
                  <a:ext cx="1761" cy="288"/>
                </a:xfrm>
                <a:prstGeom prst="rect">
                  <a:avLst/>
                </a:prstGeom>
                <a:noFill/>
                <a:ln w="9525">
                  <a:noFill/>
                  <a:miter lim="800000"/>
                  <a:headEnd/>
                  <a:tailEnd/>
                </a:ln>
              </p:spPr>
              <p:txBody>
                <a:bodyPr/>
                <a:lstStyle/>
                <a:p>
                  <a:r>
                    <a:rPr lang="es-ES">
                      <a:latin typeface="Arial Unicode MS" pitchFamily="34" charset="-128"/>
                      <a:cs typeface="Times New Roman" pitchFamily="18" charset="0"/>
                    </a:rPr>
                    <a:t>Déficit ecológico </a:t>
                  </a:r>
                  <a:r>
                    <a:rPr lang="es-ES" sz="2000">
                      <a:latin typeface="Arial Unicode MS" pitchFamily="34" charset="-128"/>
                      <a:cs typeface="Times New Roman" pitchFamily="18" charset="0"/>
                    </a:rPr>
                    <a:t>total</a:t>
                  </a:r>
                  <a:r>
                    <a:rPr lang="es-ES">
                      <a:latin typeface="Arial Unicode MS" pitchFamily="34" charset="-128"/>
                      <a:cs typeface="Times New Roman" pitchFamily="18" charset="0"/>
                    </a:rPr>
                    <a:t> (ha)</a:t>
                  </a:r>
                  <a:r>
                    <a:rPr lang="es-ES" b="1">
                      <a:solidFill>
                        <a:srgbClr val="FF0000"/>
                      </a:solidFill>
                      <a:latin typeface="Arial Unicode MS" pitchFamily="34" charset="-128"/>
                      <a:cs typeface="Times New Roman" pitchFamily="18" charset="0"/>
                    </a:rPr>
                    <a:t>–AREA DE SOMBRA-</a:t>
                  </a:r>
                </a:p>
                <a:p>
                  <a:pPr eaLnBrk="0" hangingPunct="0"/>
                  <a:endParaRPr lang="es-ES" b="1">
                    <a:solidFill>
                      <a:srgbClr val="FF0000"/>
                    </a:solidFill>
                  </a:endParaRPr>
                </a:p>
              </p:txBody>
            </p:sp>
            <p:sp>
              <p:nvSpPr>
                <p:cNvPr id="61465" name="Rectangle 30"/>
                <p:cNvSpPr>
                  <a:spLocks noChangeArrowheads="1"/>
                </p:cNvSpPr>
                <p:nvPr/>
              </p:nvSpPr>
              <p:spPr bwMode="auto">
                <a:xfrm>
                  <a:off x="0" y="1920"/>
                  <a:ext cx="1809" cy="336"/>
                </a:xfrm>
                <a:prstGeom prst="rect">
                  <a:avLst/>
                </a:prstGeom>
                <a:noFill/>
                <a:ln w="7">
                  <a:solidFill>
                    <a:srgbClr val="A0A0A0"/>
                  </a:solidFill>
                  <a:miter lim="800000"/>
                  <a:headEnd/>
                  <a:tailEnd/>
                </a:ln>
              </p:spPr>
              <p:txBody>
                <a:bodyPr/>
                <a:lstStyle/>
                <a:p>
                  <a:endParaRPr lang="es-ES"/>
                </a:p>
              </p:txBody>
            </p:sp>
          </p:grpSp>
          <p:grpSp>
            <p:nvGrpSpPr>
              <p:cNvPr id="61455" name="Group 33"/>
              <p:cNvGrpSpPr>
                <a:grpSpLocks/>
              </p:cNvGrpSpPr>
              <p:nvPr/>
            </p:nvGrpSpPr>
            <p:grpSpPr bwMode="auto">
              <a:xfrm>
                <a:off x="1809" y="1920"/>
                <a:ext cx="376" cy="336"/>
                <a:chOff x="1809" y="1920"/>
                <a:chExt cx="376" cy="336"/>
              </a:xfrm>
            </p:grpSpPr>
            <p:sp>
              <p:nvSpPr>
                <p:cNvPr id="61462" name="Rectangle 13"/>
                <p:cNvSpPr>
                  <a:spLocks noChangeArrowheads="1"/>
                </p:cNvSpPr>
                <p:nvPr/>
              </p:nvSpPr>
              <p:spPr bwMode="auto">
                <a:xfrm>
                  <a:off x="1833" y="1944"/>
                  <a:ext cx="328" cy="288"/>
                </a:xfrm>
                <a:prstGeom prst="rect">
                  <a:avLst/>
                </a:prstGeom>
                <a:noFill/>
                <a:ln w="9525">
                  <a:noFill/>
                  <a:miter lim="800000"/>
                  <a:headEnd/>
                  <a:tailEnd/>
                </a:ln>
              </p:spPr>
              <p:txBody>
                <a:bodyPr/>
                <a:lstStyle/>
                <a:p>
                  <a:pPr algn="ctr"/>
                  <a:r>
                    <a:rPr lang="es-ES">
                      <a:latin typeface="Arial Unicode MS" pitchFamily="34" charset="-128"/>
                    </a:rPr>
                    <a:t>64.328</a:t>
                  </a:r>
                </a:p>
                <a:p>
                  <a:pPr algn="ctr" eaLnBrk="0" hangingPunct="0"/>
                  <a:endParaRPr lang="es-ES"/>
                </a:p>
              </p:txBody>
            </p:sp>
            <p:sp>
              <p:nvSpPr>
                <p:cNvPr id="61463" name="Rectangle 32"/>
                <p:cNvSpPr>
                  <a:spLocks noChangeArrowheads="1"/>
                </p:cNvSpPr>
                <p:nvPr/>
              </p:nvSpPr>
              <p:spPr bwMode="auto">
                <a:xfrm>
                  <a:off x="1809" y="1920"/>
                  <a:ext cx="376" cy="336"/>
                </a:xfrm>
                <a:prstGeom prst="rect">
                  <a:avLst/>
                </a:prstGeom>
                <a:noFill/>
                <a:ln w="7">
                  <a:solidFill>
                    <a:srgbClr val="A0A0A0"/>
                  </a:solidFill>
                  <a:miter lim="800000"/>
                  <a:headEnd/>
                  <a:tailEnd/>
                </a:ln>
              </p:spPr>
              <p:txBody>
                <a:bodyPr/>
                <a:lstStyle/>
                <a:p>
                  <a:endParaRPr lang="es-ES"/>
                </a:p>
              </p:txBody>
            </p:sp>
          </p:grpSp>
          <p:grpSp>
            <p:nvGrpSpPr>
              <p:cNvPr id="61456" name="Group 35"/>
              <p:cNvGrpSpPr>
                <a:grpSpLocks/>
              </p:cNvGrpSpPr>
              <p:nvPr/>
            </p:nvGrpSpPr>
            <p:grpSpPr bwMode="auto">
              <a:xfrm>
                <a:off x="0" y="2304"/>
                <a:ext cx="1809" cy="336"/>
                <a:chOff x="0" y="2304"/>
                <a:chExt cx="1809" cy="336"/>
              </a:xfrm>
            </p:grpSpPr>
            <p:sp>
              <p:nvSpPr>
                <p:cNvPr id="61460" name="Rectangle 14"/>
                <p:cNvSpPr>
                  <a:spLocks noChangeArrowheads="1"/>
                </p:cNvSpPr>
                <p:nvPr/>
              </p:nvSpPr>
              <p:spPr bwMode="auto">
                <a:xfrm>
                  <a:off x="24" y="2328"/>
                  <a:ext cx="1761" cy="288"/>
                </a:xfrm>
                <a:prstGeom prst="rect">
                  <a:avLst/>
                </a:prstGeom>
                <a:noFill/>
                <a:ln w="9525">
                  <a:noFill/>
                  <a:miter lim="800000"/>
                  <a:headEnd/>
                  <a:tailEnd/>
                </a:ln>
              </p:spPr>
              <p:txBody>
                <a:bodyPr/>
                <a:lstStyle/>
                <a:p>
                  <a:r>
                    <a:rPr lang="es-ES" b="1">
                      <a:solidFill>
                        <a:schemeClr val="accent2"/>
                      </a:solidFill>
                      <a:latin typeface="Arial Unicode MS" pitchFamily="34" charset="-128"/>
                      <a:cs typeface="Times New Roman" pitchFamily="18" charset="0"/>
                    </a:rPr>
                    <a:t>Nº de veces el término municipal de Tudela</a:t>
                  </a:r>
                </a:p>
                <a:p>
                  <a:pPr eaLnBrk="0" hangingPunct="0"/>
                  <a:endParaRPr lang="es-ES" b="1">
                    <a:solidFill>
                      <a:schemeClr val="accent2"/>
                    </a:solidFill>
                  </a:endParaRPr>
                </a:p>
              </p:txBody>
            </p:sp>
            <p:sp>
              <p:nvSpPr>
                <p:cNvPr id="61461" name="Rectangle 34"/>
                <p:cNvSpPr>
                  <a:spLocks noChangeArrowheads="1"/>
                </p:cNvSpPr>
                <p:nvPr/>
              </p:nvSpPr>
              <p:spPr bwMode="auto">
                <a:xfrm>
                  <a:off x="0" y="2304"/>
                  <a:ext cx="1809" cy="336"/>
                </a:xfrm>
                <a:prstGeom prst="rect">
                  <a:avLst/>
                </a:prstGeom>
                <a:noFill/>
                <a:ln w="7">
                  <a:solidFill>
                    <a:srgbClr val="A0A0A0"/>
                  </a:solidFill>
                  <a:miter lim="800000"/>
                  <a:headEnd/>
                  <a:tailEnd/>
                </a:ln>
              </p:spPr>
              <p:txBody>
                <a:bodyPr/>
                <a:lstStyle/>
                <a:p>
                  <a:endParaRPr lang="es-ES"/>
                </a:p>
              </p:txBody>
            </p:sp>
          </p:grpSp>
          <p:grpSp>
            <p:nvGrpSpPr>
              <p:cNvPr id="61457" name="Group 37"/>
              <p:cNvGrpSpPr>
                <a:grpSpLocks/>
              </p:cNvGrpSpPr>
              <p:nvPr/>
            </p:nvGrpSpPr>
            <p:grpSpPr bwMode="auto">
              <a:xfrm>
                <a:off x="1809" y="2304"/>
                <a:ext cx="376" cy="336"/>
                <a:chOff x="1809" y="2304"/>
                <a:chExt cx="376" cy="336"/>
              </a:xfrm>
            </p:grpSpPr>
            <p:sp>
              <p:nvSpPr>
                <p:cNvPr id="61458" name="Rectangle 15"/>
                <p:cNvSpPr>
                  <a:spLocks noChangeArrowheads="1"/>
                </p:cNvSpPr>
                <p:nvPr/>
              </p:nvSpPr>
              <p:spPr bwMode="auto">
                <a:xfrm>
                  <a:off x="1833" y="2328"/>
                  <a:ext cx="328" cy="288"/>
                </a:xfrm>
                <a:prstGeom prst="rect">
                  <a:avLst/>
                </a:prstGeom>
                <a:noFill/>
                <a:ln w="9525">
                  <a:noFill/>
                  <a:miter lim="800000"/>
                  <a:headEnd/>
                  <a:tailEnd/>
                </a:ln>
              </p:spPr>
              <p:txBody>
                <a:bodyPr/>
                <a:lstStyle/>
                <a:p>
                  <a:pPr algn="ctr"/>
                  <a:r>
                    <a:rPr lang="es-ES">
                      <a:latin typeface="Arial Unicode MS" pitchFamily="34" charset="-128"/>
                    </a:rPr>
                    <a:t>3,07</a:t>
                  </a:r>
                </a:p>
                <a:p>
                  <a:pPr algn="ctr" eaLnBrk="0" hangingPunct="0"/>
                  <a:endParaRPr lang="es-ES"/>
                </a:p>
              </p:txBody>
            </p:sp>
            <p:sp>
              <p:nvSpPr>
                <p:cNvPr id="61459" name="Rectangle 36"/>
                <p:cNvSpPr>
                  <a:spLocks noChangeArrowheads="1"/>
                </p:cNvSpPr>
                <p:nvPr/>
              </p:nvSpPr>
              <p:spPr bwMode="auto">
                <a:xfrm>
                  <a:off x="1809" y="2304"/>
                  <a:ext cx="376" cy="336"/>
                </a:xfrm>
                <a:prstGeom prst="rect">
                  <a:avLst/>
                </a:prstGeom>
                <a:noFill/>
                <a:ln w="7">
                  <a:solidFill>
                    <a:srgbClr val="A0A0A0"/>
                  </a:solidFill>
                  <a:miter lim="800000"/>
                  <a:headEnd/>
                  <a:tailEnd/>
                </a:ln>
              </p:spPr>
              <p:txBody>
                <a:bodyPr/>
                <a:lstStyle/>
                <a:p>
                  <a:endParaRPr lang="es-ES"/>
                </a:p>
              </p:txBody>
            </p:sp>
          </p:grpSp>
        </p:grpSp>
        <p:sp>
          <p:nvSpPr>
            <p:cNvPr id="61446" name="Rectangle 39"/>
            <p:cNvSpPr>
              <a:spLocks noChangeArrowheads="1"/>
            </p:cNvSpPr>
            <p:nvPr/>
          </p:nvSpPr>
          <p:spPr bwMode="auto">
            <a:xfrm>
              <a:off x="-3" y="381"/>
              <a:ext cx="2191" cy="2262"/>
            </a:xfrm>
            <a:prstGeom prst="rect">
              <a:avLst/>
            </a:prstGeom>
            <a:noFill/>
            <a:ln w="9525">
              <a:solidFill>
                <a:srgbClr val="A0A0A0"/>
              </a:solidFill>
              <a:miter lim="800000"/>
              <a:headEnd/>
              <a:tailEnd/>
            </a:ln>
          </p:spPr>
          <p:txBody>
            <a:bodyPr/>
            <a:lstStyle/>
            <a:p>
              <a:endParaRPr lang="es-ES"/>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s-ES" i="1" smtClean="0"/>
              <a:t>huella ecológica corporativa</a:t>
            </a:r>
          </a:p>
        </p:txBody>
      </p:sp>
      <p:sp>
        <p:nvSpPr>
          <p:cNvPr id="62467" name="Rectangle 3"/>
          <p:cNvSpPr>
            <a:spLocks noGrp="1" noChangeArrowheads="1"/>
          </p:cNvSpPr>
          <p:nvPr>
            <p:ph type="body" idx="1"/>
          </p:nvPr>
        </p:nvSpPr>
        <p:spPr/>
        <p:txBody>
          <a:bodyPr/>
          <a:lstStyle/>
          <a:p>
            <a:pPr eaLnBrk="1" hangingPunct="1">
              <a:lnSpc>
                <a:spcPct val="80000"/>
              </a:lnSpc>
            </a:pPr>
            <a:r>
              <a:rPr lang="es-ES" sz="2000" i="1" smtClean="0"/>
              <a:t>Aplicaciones de la huella ecológica corporativa</a:t>
            </a:r>
          </a:p>
          <a:p>
            <a:pPr eaLnBrk="1" hangingPunct="1">
              <a:lnSpc>
                <a:spcPct val="80000"/>
              </a:lnSpc>
              <a:buFontTx/>
              <a:buNone/>
            </a:pPr>
            <a:r>
              <a:rPr lang="es-ES" sz="1600" smtClean="0"/>
              <a:t>1) </a:t>
            </a:r>
            <a:r>
              <a:rPr lang="es-ES" sz="1600" i="1" smtClean="0"/>
              <a:t>Guía para la sostenibilidad</a:t>
            </a:r>
            <a:r>
              <a:rPr lang="es-ES" sz="1600" smtClean="0"/>
              <a:t>. La huella ecológica permite abordar con muchas garantías el primer paso de la sostenibilidad ya que, como dice Gabriel Real Ferrer, de la Universidad de Alicante, la carrera de la sostenibilidad hay que ganarla no solo mediante el control de los desechos generados (output), sino también por el</a:t>
            </a:r>
          </a:p>
          <a:p>
            <a:pPr eaLnBrk="1" hangingPunct="1">
              <a:lnSpc>
                <a:spcPct val="80000"/>
              </a:lnSpc>
              <a:buFontTx/>
              <a:buNone/>
            </a:pPr>
            <a:r>
              <a:rPr lang="es-ES" sz="1600" smtClean="0"/>
              <a:t>centro Argentino de Estudios Internacionales www.caei.com.ar</a:t>
            </a:r>
          </a:p>
          <a:p>
            <a:pPr eaLnBrk="1" hangingPunct="1">
              <a:lnSpc>
                <a:spcPct val="80000"/>
              </a:lnSpc>
            </a:pPr>
            <a:endParaRPr lang="es-ES" sz="1600" smtClean="0"/>
          </a:p>
          <a:p>
            <a:pPr eaLnBrk="1" hangingPunct="1">
              <a:lnSpc>
                <a:spcPct val="80000"/>
              </a:lnSpc>
              <a:buFontTx/>
              <a:buNone/>
            </a:pPr>
            <a:r>
              <a:rPr lang="es-ES" sz="1600" smtClean="0"/>
              <a:t>Los tres pasos que debería emprender toda empresa en el camino hacia la sostenibilidad total son los siguientes:</a:t>
            </a:r>
          </a:p>
          <a:p>
            <a:pPr eaLnBrk="1" hangingPunct="1">
              <a:lnSpc>
                <a:spcPct val="80000"/>
              </a:lnSpc>
              <a:buFontTx/>
              <a:buNone/>
            </a:pPr>
            <a:r>
              <a:rPr lang="es-ES" sz="1600" smtClean="0"/>
              <a:t> a) cuantificación del nivel de sostenibilidad, por medio del cálculo de la huella ecológica;</a:t>
            </a:r>
          </a:p>
          <a:p>
            <a:pPr eaLnBrk="1" hangingPunct="1">
              <a:lnSpc>
                <a:spcPct val="80000"/>
              </a:lnSpc>
              <a:buFontTx/>
              <a:buNone/>
            </a:pPr>
            <a:r>
              <a:rPr lang="es-ES" sz="1600" smtClean="0"/>
              <a:t> b) estudio de ecoeficiencia de los materiales, de la energía y del espacio, de forma que permita establecer prioridades; tendencia a la desmaterialización continua, tal y como propone la citada </a:t>
            </a:r>
            <a:r>
              <a:rPr lang="es-ES" sz="1600" i="1" smtClean="0"/>
              <a:t>Estrategia Europea de los Recursos </a:t>
            </a:r>
            <a:r>
              <a:rPr lang="es-ES" sz="1600" smtClean="0"/>
              <a:t>(COM 2003/572 final, de 1-10-2003); y</a:t>
            </a:r>
          </a:p>
          <a:p>
            <a:pPr eaLnBrk="1" hangingPunct="1">
              <a:lnSpc>
                <a:spcPct val="80000"/>
              </a:lnSpc>
              <a:buFontTx/>
              <a:buNone/>
            </a:pPr>
            <a:r>
              <a:rPr lang="es-ES" sz="1600" smtClean="0"/>
              <a:t> c) ejecución continua de proyectos para la sostenibilidad: fundamentalmente, energías alternativas, adquisición de productos “verdes” e inversiones en “capital natural”.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s-ES" smtClean="0"/>
              <a:t>Huella ecológica cero</a:t>
            </a:r>
          </a:p>
        </p:txBody>
      </p:sp>
      <p:pic>
        <p:nvPicPr>
          <p:cNvPr id="63491" name="Picture 3"/>
          <p:cNvPicPr>
            <a:picLocks noGrp="1" noChangeAspect="1" noChangeArrowheads="1"/>
          </p:cNvPicPr>
          <p:nvPr>
            <p:ph type="body" idx="1"/>
          </p:nvPr>
        </p:nvPicPr>
        <p:blipFill>
          <a:blip r:embed="rId3" cstate="print"/>
          <a:srcRect/>
          <a:stretch>
            <a:fillRect/>
          </a:stretch>
        </p:blip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s-ES" sz="1800" b="1" smtClean="0"/>
              <a:t>La aplicación de la huella ecológica a la empresa propicia el</a:t>
            </a:r>
            <a:br>
              <a:rPr lang="es-ES" sz="1800" b="1" smtClean="0"/>
            </a:br>
            <a:r>
              <a:rPr lang="es-ES" sz="1800" b="1" smtClean="0"/>
              <a:t>“efecto dominó”, pues a toda</a:t>
            </a:r>
            <a:r>
              <a:rPr lang="es-ES" sz="4000" b="1" smtClean="0"/>
              <a:t> </a:t>
            </a:r>
            <a:r>
              <a:rPr lang="es-ES" sz="1400" b="1" smtClean="0"/>
              <a:t>empresa le interesará adquirir productos</a:t>
            </a:r>
            <a:br>
              <a:rPr lang="es-ES" sz="1400" b="1" smtClean="0"/>
            </a:br>
            <a:r>
              <a:rPr lang="es-ES" sz="1400" b="1" smtClean="0"/>
              <a:t>libres de huella, para lo cual deberá buscar los proveedores más</a:t>
            </a:r>
            <a:br>
              <a:rPr lang="es-ES" sz="1400" b="1" smtClean="0"/>
            </a:br>
            <a:r>
              <a:rPr lang="es-ES" sz="1400" b="1" smtClean="0"/>
              <a:t>ecoeficientes. La huella como ecoetiqueta facilita una fácil y comprensible</a:t>
            </a:r>
            <a:br>
              <a:rPr lang="es-ES" sz="1400" b="1" smtClean="0"/>
            </a:br>
            <a:r>
              <a:rPr lang="es-ES" sz="1400" b="1" smtClean="0"/>
              <a:t>identificación ambiental de productos y empresas</a:t>
            </a:r>
          </a:p>
        </p:txBody>
      </p:sp>
      <p:pic>
        <p:nvPicPr>
          <p:cNvPr id="64515" name="Picture 4"/>
          <p:cNvPicPr>
            <a:picLocks noGrp="1" noChangeAspect="1" noChangeArrowheads="1"/>
          </p:cNvPicPr>
          <p:nvPr>
            <p:ph type="body" idx="1"/>
          </p:nvPr>
        </p:nvPicPr>
        <p:blipFill>
          <a:blip r:embed="rId3" cstate="print"/>
          <a:srcRect/>
          <a:stretch>
            <a:fillRect/>
          </a:stretch>
        </p:blipFill>
        <p:spPr>
          <a:xfrm>
            <a:off x="685800" y="2427288"/>
            <a:ext cx="7772400" cy="3221037"/>
          </a:xfr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s-ES" smtClean="0"/>
              <a:t>wwwHuella ecológica</a:t>
            </a:r>
          </a:p>
        </p:txBody>
      </p:sp>
      <p:sp>
        <p:nvSpPr>
          <p:cNvPr id="65539" name="Rectangle 3"/>
          <p:cNvSpPr>
            <a:spLocks noGrp="1" noChangeArrowheads="1"/>
          </p:cNvSpPr>
          <p:nvPr>
            <p:ph type="body" idx="1"/>
          </p:nvPr>
        </p:nvSpPr>
        <p:spPr/>
        <p:txBody>
          <a:bodyPr/>
          <a:lstStyle/>
          <a:p>
            <a:pPr eaLnBrk="1" hangingPunct="1">
              <a:lnSpc>
                <a:spcPct val="80000"/>
              </a:lnSpc>
            </a:pPr>
            <a:r>
              <a:rPr lang="es-ES" sz="1200" b="1" smtClean="0"/>
              <a:t>Calculadora personal de Huella ecológica</a:t>
            </a:r>
            <a:r>
              <a:rPr lang="es-ES" sz="1200" smtClean="0"/>
              <a:t/>
            </a:r>
            <a:br>
              <a:rPr lang="es-ES" sz="1200" smtClean="0"/>
            </a:br>
            <a:r>
              <a:rPr lang="es-ES" sz="1200" smtClean="0"/>
              <a:t>Interesante y completa calculadora personalizada de huella ecológica de la institución Redefining Progress. A través de un completo cuestionario el sistema responde a la pregunta de cuantos Planetas Tierra harían falta si todos sus habitantes vivieran al mismo ritmo de vida que el nuestro.</a:t>
            </a:r>
            <a:br>
              <a:rPr lang="es-ES" sz="1200" smtClean="0"/>
            </a:br>
            <a:r>
              <a:rPr lang="es-ES" sz="1200" smtClean="0"/>
              <a:t>http://www.myfootprint.org/es</a:t>
            </a:r>
            <a:r>
              <a:rPr lang="es-ES" sz="1200" smtClean="0">
                <a:hlinkClick r:id="rId3"/>
              </a:rPr>
              <a:t>/</a:t>
            </a:r>
            <a:endParaRPr lang="es-ES" sz="1200" b="1" smtClean="0"/>
          </a:p>
          <a:p>
            <a:pPr eaLnBrk="1" hangingPunct="1">
              <a:lnSpc>
                <a:spcPct val="80000"/>
              </a:lnSpc>
            </a:pPr>
            <a:r>
              <a:rPr lang="es-ES" sz="1200" b="1" smtClean="0"/>
              <a:t>&gt; Simulador de Huella ecológica</a:t>
            </a:r>
            <a:r>
              <a:rPr lang="es-ES" sz="1200" smtClean="0"/>
              <a:t/>
            </a:r>
            <a:br>
              <a:rPr lang="es-ES" sz="1200" smtClean="0"/>
            </a:br>
            <a:r>
              <a:rPr lang="es-ES" sz="1200" smtClean="0"/>
              <a:t>Interesante web que permite a través de un breve cuestionario calcular de una forma aproximada, sencilla y rápida la huella ecológica personal. Presenta los resultados con interfaz gráfico muy pedagógico. Por el momento los cálculos son aplicables a ciudadanos/as de Estados Unidos y Australia. Está previsto su extensión a otros países</a:t>
            </a:r>
            <a:br>
              <a:rPr lang="es-ES" sz="1200" smtClean="0"/>
            </a:br>
            <a:r>
              <a:rPr lang="es-ES" sz="1200" smtClean="0"/>
              <a:t>http://www.earthday.net/footprint/index.html</a:t>
            </a:r>
            <a:endParaRPr lang="es-ES" sz="1200" b="1" smtClean="0"/>
          </a:p>
          <a:p>
            <a:pPr eaLnBrk="1" hangingPunct="1">
              <a:lnSpc>
                <a:spcPct val="80000"/>
              </a:lnSpc>
            </a:pPr>
            <a:r>
              <a:rPr lang="es-ES" sz="1200" b="1" smtClean="0"/>
              <a:t>&gt; Mide tu Huella ecológica</a:t>
            </a:r>
            <a:r>
              <a:rPr lang="es-ES" sz="1200" smtClean="0"/>
              <a:t/>
            </a:r>
            <a:br>
              <a:rPr lang="es-ES" sz="1200" smtClean="0"/>
            </a:br>
            <a:r>
              <a:rPr lang="es-ES" sz="1200" smtClean="0"/>
              <a:t>Página web de la Fundación Vida Sostenible. Además de un calculador de huella ecológica personal, incluye una serie de medidas sobre formas de vida, hábitos de consumo, en relación a agua, energía, materiales y residuos, transporte, ruido, tóxicos, paisaje, así como una sencilla encuesta para calcular tu huella. También tiene un listado de enlaces y lugares de contacto de cada uno de los temas, por comunidades autónomas, a escala local y general (agua, energía, materiales y residuos, transporte). </a:t>
            </a:r>
            <a:br>
              <a:rPr lang="es-ES" sz="1200" smtClean="0"/>
            </a:br>
            <a:r>
              <a:rPr lang="en-GB" sz="1200" smtClean="0"/>
              <a:t>http://www.vidasostenible.org/ciudadanos/a1.asp</a:t>
            </a:r>
            <a:endParaRPr lang="en-GB" sz="1200" b="1" smtClean="0"/>
          </a:p>
          <a:p>
            <a:pPr eaLnBrk="1" hangingPunct="1">
              <a:lnSpc>
                <a:spcPct val="80000"/>
              </a:lnSpc>
            </a:pPr>
            <a:r>
              <a:rPr lang="en-GB" sz="1200" b="1" smtClean="0"/>
              <a:t>&gt; Global Footprint Network.</a:t>
            </a:r>
            <a:r>
              <a:rPr lang="en-GB" sz="1200" smtClean="0"/>
              <a:t/>
            </a:r>
            <a:br>
              <a:rPr lang="en-GB" sz="1200" smtClean="0"/>
            </a:br>
            <a:r>
              <a:rPr lang="es-ES" sz="1200" smtClean="0"/>
              <a:t>Sitio Web muy interesante con una gran cantidad de herramientas y recursos sobre la huella ecológica. Incluye información de gran utilidad para el análisis de dicho indicador. Permite el acceso a informes sobre la huella ecológica en Africa, Asia-Pacífico, Europa y otros.</a:t>
            </a:r>
            <a:br>
              <a:rPr lang="es-ES" sz="1200" smtClean="0"/>
            </a:br>
            <a:r>
              <a:rPr lang="es-ES" sz="1200" smtClean="0"/>
              <a:t>http://www.ecofoot.net</a:t>
            </a:r>
            <a:r>
              <a:rPr lang="es-ES" sz="1200" smtClean="0">
                <a:hlinkClick r:id="rId4"/>
              </a:rPr>
              <a:t>/</a:t>
            </a:r>
            <a:endParaRPr lang="es-ES" sz="12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r" eaLnBrk="1" hangingPunct="1"/>
            <a:r>
              <a:rPr lang="es-ES" sz="5400" b="1" smtClean="0"/>
              <a:t>Huella ecológica personal</a:t>
            </a:r>
          </a:p>
        </p:txBody>
      </p:sp>
      <p:sp>
        <p:nvSpPr>
          <p:cNvPr id="66563" name="Rectangle 3"/>
          <p:cNvSpPr>
            <a:spLocks noGrp="1" noChangeArrowheads="1"/>
          </p:cNvSpPr>
          <p:nvPr>
            <p:ph type="body" idx="1"/>
          </p:nvPr>
        </p:nvSpPr>
        <p:spPr/>
        <p:txBody>
          <a:bodyPr/>
          <a:lstStyle/>
          <a:p>
            <a:pPr eaLnBrk="1" hangingPunct="1"/>
            <a:endParaRPr lang="es-ES" b="1" smtClean="0"/>
          </a:p>
          <a:p>
            <a:pPr algn="just" eaLnBrk="1" hangingPunct="1"/>
            <a:r>
              <a:rPr lang="es-ES" smtClean="0"/>
              <a:t>Si quieres conocer tu propia huella ecológica en unos pocos minutos, aunque sólo sea de forma aproximada, puedes realizar un sencillo cuestionario en www.earthday.net/footprint.stm</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s-ES" sz="4000" b="1" i="1" smtClean="0"/>
              <a:t>EL TAMAÑO DE SU HUELLA ECOLÓGICA</a:t>
            </a:r>
          </a:p>
        </p:txBody>
      </p:sp>
      <p:sp>
        <p:nvSpPr>
          <p:cNvPr id="67587" name="Rectangle 3"/>
          <p:cNvSpPr>
            <a:spLocks noGrp="1" noChangeArrowheads="1"/>
          </p:cNvSpPr>
          <p:nvPr>
            <p:ph type="body" idx="1"/>
          </p:nvPr>
        </p:nvSpPr>
        <p:spPr/>
        <p:txBody>
          <a:bodyPr/>
          <a:lstStyle/>
          <a:p>
            <a:pPr eaLnBrk="1" hangingPunct="1">
              <a:lnSpc>
                <a:spcPct val="80000"/>
              </a:lnSpc>
            </a:pPr>
            <a:endParaRPr lang="es-ES" sz="1800" b="1" i="1" smtClean="0"/>
          </a:p>
          <a:p>
            <a:pPr eaLnBrk="1" hangingPunct="1">
              <a:lnSpc>
                <a:spcPct val="80000"/>
              </a:lnSpc>
            </a:pPr>
            <a:r>
              <a:rPr lang="es-ES" sz="1800" b="1" smtClean="0"/>
              <a:t>http://www.myfootprint.org/es/quiz_results/#wview</a:t>
            </a:r>
          </a:p>
          <a:p>
            <a:pPr eaLnBrk="1" hangingPunct="1">
              <a:lnSpc>
                <a:spcPct val="80000"/>
              </a:lnSpc>
            </a:pPr>
            <a:r>
              <a:rPr lang="es-ES" sz="1800" smtClean="0"/>
              <a:t>El cuestionario La huella ecológica calcula el área de terreno y océano necesarios para sostener su consumo de alimentos, bienes, servicios, alojamiento y energía y asimilar sus residuos. Su huella ecológica se expresa en "hectáreas globales" (gha) o "acres globales" (ga), las cuales son unidades estandarizadas que toman en cuenta las diferencias en productividad biológica de los diversos ecosistemas que reciben el impacto de nuestras actividades de consumo. Su huella se divide en cuatro categorías de consumo: carbono (uso de energía en el hogar y el transporte), alimentación, alojamiento, y bienes y servicios. Su huella también se divide en cuatro tipos de ecosistemas y biomas: terrenos de cultivo, terrenos de pasto, terrenos forestales y pesquerías marinas. Éstas son los promedios globales:</a:t>
            </a:r>
          </a:p>
          <a:p>
            <a:pPr eaLnBrk="1" hangingPunct="1">
              <a:lnSpc>
                <a:spcPct val="80000"/>
              </a:lnSpc>
            </a:pPr>
            <a:r>
              <a:rPr lang="es-ES" sz="1800" smtClean="0"/>
              <a:t/>
            </a:r>
            <a:br>
              <a:rPr lang="es-ES" sz="1800" smtClean="0"/>
            </a:br>
            <a:r>
              <a:rPr lang="es-ES" sz="1800" smtClean="0"/>
              <a:t>Tan sólo hay 15,71 hectáreas globales renovables disponibles por persona. Esto significa que estamos excediendo la capacidad biológica de la Tierra en casi un 50%. Para mantener los niveles de consumo actuales necesitaríamos: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bar_spanish"/>
          <p:cNvPicPr>
            <a:picLocks noChangeAspect="1" noChangeArrowheads="1"/>
          </p:cNvPicPr>
          <p:nvPr/>
        </p:nvPicPr>
        <p:blipFill>
          <a:blip r:embed="rId3" cstate="print"/>
          <a:srcRect/>
          <a:stretch>
            <a:fillRect/>
          </a:stretch>
        </p:blipFill>
        <p:spPr bwMode="auto">
          <a:xfrm>
            <a:off x="2400300" y="0"/>
            <a:ext cx="6743700" cy="3000375"/>
          </a:xfrm>
          <a:prstGeom prst="rect">
            <a:avLst/>
          </a:prstGeom>
          <a:noFill/>
          <a:ln w="9525">
            <a:noFill/>
            <a:miter lim="800000"/>
            <a:headEnd/>
            <a:tailEnd/>
          </a:ln>
        </p:spPr>
      </p:pic>
      <p:pic>
        <p:nvPicPr>
          <p:cNvPr id="68611" name="Picture 5" descr="pie_spanish"/>
          <p:cNvPicPr>
            <a:picLocks noChangeAspect="1" noChangeArrowheads="1"/>
          </p:cNvPicPr>
          <p:nvPr/>
        </p:nvPicPr>
        <p:blipFill>
          <a:blip r:embed="rId4" cstate="print"/>
          <a:srcRect/>
          <a:stretch>
            <a:fillRect/>
          </a:stretch>
        </p:blipFill>
        <p:spPr bwMode="auto">
          <a:xfrm>
            <a:off x="2051050" y="3933825"/>
            <a:ext cx="6753225" cy="2543175"/>
          </a:xfrm>
          <a:prstGeom prst="rect">
            <a:avLst/>
          </a:prstGeom>
          <a:noFill/>
          <a:ln w="9525">
            <a:noFill/>
            <a:miter lim="800000"/>
            <a:headEnd/>
            <a:tailEnd/>
          </a:ln>
        </p:spPr>
      </p:pic>
      <p:pic>
        <p:nvPicPr>
          <p:cNvPr id="68612" name="Picture 6" descr="earths_spanish"/>
          <p:cNvPicPr>
            <a:picLocks noChangeAspect="1" noChangeArrowheads="1"/>
          </p:cNvPicPr>
          <p:nvPr/>
        </p:nvPicPr>
        <p:blipFill>
          <a:blip r:embed="rId5" cstate="print"/>
          <a:srcRect/>
          <a:stretch>
            <a:fillRect/>
          </a:stretch>
        </p:blipFill>
        <p:spPr bwMode="auto">
          <a:xfrm>
            <a:off x="323850" y="3068638"/>
            <a:ext cx="2714625" cy="71437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7" descr="http://www.myfootprint.org/_files/img/earths/1_plus.png"/>
          <p:cNvPicPr>
            <a:picLocks noChangeAspect="1" noChangeArrowheads="1"/>
          </p:cNvPicPr>
          <p:nvPr/>
        </p:nvPicPr>
        <p:blipFill>
          <a:blip r:embed="rId3" r:link="rId4" cstate="print"/>
          <a:srcRect/>
          <a:stretch>
            <a:fillRect/>
          </a:stretch>
        </p:blipFill>
        <p:spPr bwMode="auto">
          <a:xfrm>
            <a:off x="1274763" y="2587625"/>
            <a:ext cx="781050" cy="504825"/>
          </a:xfrm>
          <a:prstGeom prst="rect">
            <a:avLst/>
          </a:prstGeom>
          <a:noFill/>
          <a:ln w="9525">
            <a:noFill/>
            <a:miter lim="800000"/>
            <a:headEnd/>
            <a:tailEnd/>
          </a:ln>
        </p:spPr>
      </p:pic>
      <p:pic>
        <p:nvPicPr>
          <p:cNvPr id="69635" name="Picture 6" descr="http://www.myfootprint.org/_files/img/earths/1_plus.png"/>
          <p:cNvPicPr>
            <a:picLocks noChangeAspect="1" noChangeArrowheads="1"/>
          </p:cNvPicPr>
          <p:nvPr/>
        </p:nvPicPr>
        <p:blipFill>
          <a:blip r:embed="rId3" r:link="rId4" cstate="print"/>
          <a:srcRect/>
          <a:stretch>
            <a:fillRect/>
          </a:stretch>
        </p:blipFill>
        <p:spPr bwMode="auto">
          <a:xfrm>
            <a:off x="1274763" y="3092450"/>
            <a:ext cx="781050" cy="504825"/>
          </a:xfrm>
          <a:prstGeom prst="rect">
            <a:avLst/>
          </a:prstGeom>
          <a:noFill/>
          <a:ln w="9525">
            <a:noFill/>
            <a:miter lim="800000"/>
            <a:headEnd/>
            <a:tailEnd/>
          </a:ln>
        </p:spPr>
      </p:pic>
      <p:pic>
        <p:nvPicPr>
          <p:cNvPr id="69636" name="Picture 5" descr="http://www.myfootprint.org/_files/img/earths/1_plus.png"/>
          <p:cNvPicPr>
            <a:picLocks noChangeAspect="1" noChangeArrowheads="1"/>
          </p:cNvPicPr>
          <p:nvPr/>
        </p:nvPicPr>
        <p:blipFill>
          <a:blip r:embed="rId3" r:link="rId4" cstate="print"/>
          <a:srcRect/>
          <a:stretch>
            <a:fillRect/>
          </a:stretch>
        </p:blipFill>
        <p:spPr bwMode="auto">
          <a:xfrm>
            <a:off x="1274763" y="3597275"/>
            <a:ext cx="781050" cy="504825"/>
          </a:xfrm>
          <a:prstGeom prst="rect">
            <a:avLst/>
          </a:prstGeom>
          <a:noFill/>
          <a:ln w="9525">
            <a:noFill/>
            <a:miter lim="800000"/>
            <a:headEnd/>
            <a:tailEnd/>
          </a:ln>
        </p:spPr>
      </p:pic>
      <p:pic>
        <p:nvPicPr>
          <p:cNvPr id="69637" name="Picture 4" descr="http://www.myfootprint.org/_files/img/earths/06.png"/>
          <p:cNvPicPr>
            <a:picLocks noChangeAspect="1" noChangeArrowheads="1"/>
          </p:cNvPicPr>
          <p:nvPr/>
        </p:nvPicPr>
        <p:blipFill>
          <a:blip r:embed="rId5" r:link="rId6" cstate="print"/>
          <a:srcRect/>
          <a:stretch>
            <a:fillRect/>
          </a:stretch>
        </p:blipFill>
        <p:spPr bwMode="auto">
          <a:xfrm>
            <a:off x="1274763" y="4102100"/>
            <a:ext cx="571500" cy="504825"/>
          </a:xfrm>
          <a:prstGeom prst="rect">
            <a:avLst/>
          </a:prstGeom>
          <a:noFill/>
          <a:ln w="9525">
            <a:noFill/>
            <a:miter lim="800000"/>
            <a:headEnd/>
            <a:tailEnd/>
          </a:ln>
        </p:spPr>
      </p:pic>
      <p:sp>
        <p:nvSpPr>
          <p:cNvPr id="69638" name="Rectangle 8"/>
          <p:cNvSpPr>
            <a:spLocks noChangeArrowheads="1"/>
          </p:cNvSpPr>
          <p:nvPr/>
        </p:nvSpPr>
        <p:spPr bwMode="auto">
          <a:xfrm>
            <a:off x="1274763" y="1430338"/>
            <a:ext cx="6596062" cy="1157287"/>
          </a:xfrm>
          <a:prstGeom prst="rect">
            <a:avLst/>
          </a:prstGeom>
          <a:noFill/>
          <a:ln w="9525">
            <a:noFill/>
            <a:miter lim="800000"/>
            <a:headEnd/>
            <a:tailEnd/>
          </a:ln>
        </p:spPr>
        <p:txBody>
          <a:bodyPr wrap="none" anchor="ctr">
            <a:spAutoFit/>
          </a:bodyPr>
          <a:lstStyle/>
          <a:p>
            <a:r>
              <a:rPr lang="es-ES" sz="2000" b="1">
                <a:cs typeface="Times New Roman" pitchFamily="18" charset="0"/>
              </a:rPr>
              <a:t>Mi Huella Ecológica. Diciembre 2008. </a:t>
            </a:r>
            <a:endParaRPr lang="es-ES" b="1">
              <a:cs typeface="Times New Roman" pitchFamily="18" charset="0"/>
            </a:endParaRPr>
          </a:p>
          <a:p>
            <a:pPr eaLnBrk="0" hangingPunct="0"/>
            <a:r>
              <a:rPr lang="es-ES" sz="1200" b="1">
                <a:cs typeface="Times New Roman" pitchFamily="18" charset="0"/>
              </a:rPr>
              <a:t>http://www.myfootprint.org/es/quiz_results/#wview</a:t>
            </a:r>
            <a:endParaRPr lang="es-ES" b="1">
              <a:cs typeface="Times New Roman" pitchFamily="18" charset="0"/>
            </a:endParaRPr>
          </a:p>
          <a:p>
            <a:pPr eaLnBrk="0" hangingPunct="0"/>
            <a:r>
              <a:rPr lang="es-ES" sz="1400" b="1">
                <a:cs typeface="Times New Roman" pitchFamily="18" charset="0"/>
              </a:rPr>
              <a:t>Si todo el mundo en nuestro planeta llevase mi mismo estilo de vida, necesitaríamos: </a:t>
            </a:r>
            <a:endParaRPr lang="es-ES" b="1">
              <a:cs typeface="Times New Roman" pitchFamily="18" charset="0"/>
            </a:endParaRPr>
          </a:p>
          <a:p>
            <a:pPr eaLnBrk="0" hangingPunct="0"/>
            <a:endParaRPr lang="es-ES"/>
          </a:p>
        </p:txBody>
      </p:sp>
      <p:sp>
        <p:nvSpPr>
          <p:cNvPr id="69639" name="Rectangle 9"/>
          <p:cNvSpPr>
            <a:spLocks noChangeArrowheads="1"/>
          </p:cNvSpPr>
          <p:nvPr/>
        </p:nvSpPr>
        <p:spPr bwMode="auto">
          <a:xfrm>
            <a:off x="1274763" y="4606925"/>
            <a:ext cx="2062162" cy="822325"/>
          </a:xfrm>
          <a:prstGeom prst="rect">
            <a:avLst/>
          </a:prstGeom>
          <a:noFill/>
          <a:ln w="9525">
            <a:noFill/>
            <a:miter lim="800000"/>
            <a:headEnd/>
            <a:tailEnd/>
          </a:ln>
        </p:spPr>
        <p:txBody>
          <a:bodyPr wrap="none" anchor="ctr">
            <a:spAutoFit/>
          </a:bodyPr>
          <a:lstStyle/>
          <a:p>
            <a:r>
              <a:rPr lang="es-ES" b="1">
                <a:cs typeface="Times New Roman" pitchFamily="18" charset="0"/>
              </a:rPr>
              <a:t>3.62 Tierras    </a:t>
            </a:r>
          </a:p>
          <a:p>
            <a:pPr eaLnBrk="0" hangingPunct="0"/>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erra1"/>
          <p:cNvPicPr>
            <a:picLocks noChangeAspect="1" noChangeArrowheads="1"/>
          </p:cNvPicPr>
          <p:nvPr/>
        </p:nvPicPr>
        <p:blipFill>
          <a:blip r:embed="rId2" cstate="print"/>
          <a:srcRect/>
          <a:stretch>
            <a:fillRect/>
          </a:stretch>
        </p:blipFill>
        <p:spPr bwMode="auto">
          <a:xfrm>
            <a:off x="2743200" y="1447800"/>
            <a:ext cx="3124200" cy="3124200"/>
          </a:xfrm>
          <a:prstGeom prst="rect">
            <a:avLst/>
          </a:prstGeom>
          <a:noFill/>
        </p:spPr>
      </p:pic>
      <p:sp>
        <p:nvSpPr>
          <p:cNvPr id="9221" name="Text Box 5"/>
          <p:cNvSpPr txBox="1">
            <a:spLocks noChangeArrowheads="1"/>
          </p:cNvSpPr>
          <p:nvPr/>
        </p:nvSpPr>
        <p:spPr bwMode="auto">
          <a:xfrm>
            <a:off x="1981200" y="457200"/>
            <a:ext cx="4800600" cy="396875"/>
          </a:xfrm>
          <a:prstGeom prst="rect">
            <a:avLst/>
          </a:prstGeom>
          <a:solidFill>
            <a:schemeClr val="folHlink"/>
          </a:solidFill>
          <a:ln w="9525">
            <a:noFill/>
            <a:miter lim="800000"/>
            <a:headEnd/>
            <a:tailEnd/>
          </a:ln>
          <a:effectLst/>
        </p:spPr>
        <p:txBody>
          <a:bodyPr>
            <a:spAutoFit/>
          </a:bodyPr>
          <a:lstStyle/>
          <a:p>
            <a:pPr>
              <a:spcBef>
                <a:spcPct val="50000"/>
              </a:spcBef>
            </a:pPr>
            <a:r>
              <a:rPr lang="es-ES" sz="2000" b="1"/>
              <a:t>ALGUNAS HUELLAS ECOLÓGICAS</a:t>
            </a:r>
            <a:endParaRPr lang="es-ES" sz="2000"/>
          </a:p>
        </p:txBody>
      </p:sp>
      <p:sp>
        <p:nvSpPr>
          <p:cNvPr id="9222" name="Text Box 6"/>
          <p:cNvSpPr txBox="1">
            <a:spLocks noChangeArrowheads="1"/>
          </p:cNvSpPr>
          <p:nvPr/>
        </p:nvSpPr>
        <p:spPr bwMode="auto">
          <a:xfrm>
            <a:off x="6096000" y="1600200"/>
            <a:ext cx="2667000" cy="366713"/>
          </a:xfrm>
          <a:prstGeom prst="rect">
            <a:avLst/>
          </a:prstGeom>
          <a:solidFill>
            <a:schemeClr val="accent1"/>
          </a:solidFill>
          <a:ln w="9525">
            <a:noFill/>
            <a:miter lim="800000"/>
            <a:headEnd/>
            <a:tailEnd/>
          </a:ln>
          <a:effectLst/>
        </p:spPr>
        <p:txBody>
          <a:bodyPr>
            <a:spAutoFit/>
          </a:bodyPr>
          <a:lstStyle/>
          <a:p>
            <a:pPr algn="l">
              <a:spcBef>
                <a:spcPct val="50000"/>
              </a:spcBef>
            </a:pPr>
            <a:r>
              <a:rPr lang="es-ES"/>
              <a:t>Barcelona: 3,23 ha/hab</a:t>
            </a:r>
          </a:p>
        </p:txBody>
      </p:sp>
      <p:sp>
        <p:nvSpPr>
          <p:cNvPr id="9223" name="Text Box 7"/>
          <p:cNvSpPr txBox="1">
            <a:spLocks noChangeArrowheads="1"/>
          </p:cNvSpPr>
          <p:nvPr/>
        </p:nvSpPr>
        <p:spPr bwMode="auto">
          <a:xfrm>
            <a:off x="6248400" y="2895600"/>
            <a:ext cx="2667000" cy="366713"/>
          </a:xfrm>
          <a:prstGeom prst="rect">
            <a:avLst/>
          </a:prstGeom>
          <a:solidFill>
            <a:schemeClr val="accent1"/>
          </a:solidFill>
          <a:ln w="9525">
            <a:noFill/>
            <a:miter lim="800000"/>
            <a:headEnd/>
            <a:tailEnd/>
          </a:ln>
          <a:effectLst/>
        </p:spPr>
        <p:txBody>
          <a:bodyPr>
            <a:spAutoFit/>
          </a:bodyPr>
          <a:lstStyle/>
          <a:p>
            <a:pPr algn="l">
              <a:spcBef>
                <a:spcPct val="50000"/>
              </a:spcBef>
            </a:pPr>
            <a:r>
              <a:rPr lang="es-ES"/>
              <a:t>Navarra: 3,47 ha/hab</a:t>
            </a:r>
          </a:p>
        </p:txBody>
      </p:sp>
      <p:sp>
        <p:nvSpPr>
          <p:cNvPr id="9224" name="Text Box 8"/>
          <p:cNvSpPr txBox="1">
            <a:spLocks noChangeArrowheads="1"/>
          </p:cNvSpPr>
          <p:nvPr/>
        </p:nvSpPr>
        <p:spPr bwMode="auto">
          <a:xfrm>
            <a:off x="6096000" y="4129088"/>
            <a:ext cx="2667000" cy="366712"/>
          </a:xfrm>
          <a:prstGeom prst="rect">
            <a:avLst/>
          </a:prstGeom>
          <a:solidFill>
            <a:schemeClr val="accent1"/>
          </a:solidFill>
          <a:ln w="9525">
            <a:noFill/>
            <a:miter lim="800000"/>
            <a:headEnd/>
            <a:tailEnd/>
          </a:ln>
          <a:effectLst/>
        </p:spPr>
        <p:txBody>
          <a:bodyPr>
            <a:spAutoFit/>
          </a:bodyPr>
          <a:lstStyle/>
          <a:p>
            <a:pPr algn="l">
              <a:spcBef>
                <a:spcPct val="50000"/>
              </a:spcBef>
            </a:pPr>
            <a:r>
              <a:rPr lang="es-ES"/>
              <a:t>Suecia: 6,5 ha/hab</a:t>
            </a:r>
          </a:p>
        </p:txBody>
      </p:sp>
      <p:sp>
        <p:nvSpPr>
          <p:cNvPr id="9225" name="Text Box 9"/>
          <p:cNvSpPr txBox="1">
            <a:spLocks noChangeArrowheads="1"/>
          </p:cNvSpPr>
          <p:nvPr/>
        </p:nvSpPr>
        <p:spPr bwMode="auto">
          <a:xfrm>
            <a:off x="533400" y="1524000"/>
            <a:ext cx="1905000" cy="366713"/>
          </a:xfrm>
          <a:prstGeom prst="rect">
            <a:avLst/>
          </a:prstGeom>
          <a:solidFill>
            <a:schemeClr val="accent1"/>
          </a:solidFill>
          <a:ln w="9525">
            <a:noFill/>
            <a:miter lim="800000"/>
            <a:headEnd/>
            <a:tailEnd/>
          </a:ln>
          <a:effectLst/>
        </p:spPr>
        <p:txBody>
          <a:bodyPr>
            <a:spAutoFit/>
          </a:bodyPr>
          <a:lstStyle/>
          <a:p>
            <a:pPr algn="l">
              <a:spcBef>
                <a:spcPct val="50000"/>
              </a:spcBef>
            </a:pPr>
            <a:r>
              <a:rPr lang="es-ES"/>
              <a:t>India: 1,0 ha/hab</a:t>
            </a:r>
          </a:p>
        </p:txBody>
      </p:sp>
      <p:sp>
        <p:nvSpPr>
          <p:cNvPr id="9226" name="Text Box 10"/>
          <p:cNvSpPr txBox="1">
            <a:spLocks noChangeArrowheads="1"/>
          </p:cNvSpPr>
          <p:nvPr/>
        </p:nvSpPr>
        <p:spPr bwMode="auto">
          <a:xfrm>
            <a:off x="304800" y="2819400"/>
            <a:ext cx="2286000" cy="366713"/>
          </a:xfrm>
          <a:prstGeom prst="rect">
            <a:avLst/>
          </a:prstGeom>
          <a:solidFill>
            <a:schemeClr val="accent1"/>
          </a:solidFill>
          <a:ln w="9525">
            <a:noFill/>
            <a:miter lim="800000"/>
            <a:headEnd/>
            <a:tailEnd/>
          </a:ln>
          <a:effectLst/>
        </p:spPr>
        <p:txBody>
          <a:bodyPr>
            <a:spAutoFit/>
          </a:bodyPr>
          <a:lstStyle/>
          <a:p>
            <a:pPr algn="l">
              <a:spcBef>
                <a:spcPct val="50000"/>
              </a:spcBef>
            </a:pPr>
            <a:r>
              <a:rPr lang="es-ES"/>
              <a:t>España: 3,8 ha/hab</a:t>
            </a:r>
          </a:p>
        </p:txBody>
      </p:sp>
      <p:sp>
        <p:nvSpPr>
          <p:cNvPr id="9227" name="Text Box 11"/>
          <p:cNvSpPr txBox="1">
            <a:spLocks noChangeArrowheads="1"/>
          </p:cNvSpPr>
          <p:nvPr/>
        </p:nvSpPr>
        <p:spPr bwMode="auto">
          <a:xfrm>
            <a:off x="381000" y="4129088"/>
            <a:ext cx="2209800" cy="366712"/>
          </a:xfrm>
          <a:prstGeom prst="rect">
            <a:avLst/>
          </a:prstGeom>
          <a:solidFill>
            <a:schemeClr val="accent1"/>
          </a:solidFill>
          <a:ln w="9525">
            <a:noFill/>
            <a:miter lim="800000"/>
            <a:headEnd/>
            <a:tailEnd/>
          </a:ln>
          <a:effectLst/>
        </p:spPr>
        <p:txBody>
          <a:bodyPr>
            <a:spAutoFit/>
          </a:bodyPr>
          <a:lstStyle/>
          <a:p>
            <a:pPr algn="l">
              <a:spcBef>
                <a:spcPct val="50000"/>
              </a:spcBef>
            </a:pPr>
            <a:r>
              <a:rPr lang="es-ES"/>
              <a:t>Rioja: 3,55 ha/hab</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Average Per Capita Footprint By Consumption Category"/>
          <p:cNvPicPr>
            <a:picLocks noChangeAspect="1" noChangeArrowheads="1"/>
          </p:cNvPicPr>
          <p:nvPr/>
        </p:nvPicPr>
        <p:blipFill>
          <a:blip r:embed="rId3" cstate="print"/>
          <a:srcRect/>
          <a:stretch>
            <a:fillRect/>
          </a:stretch>
        </p:blipFill>
        <p:spPr bwMode="auto">
          <a:xfrm>
            <a:off x="0" y="0"/>
            <a:ext cx="6191250" cy="2857500"/>
          </a:xfrm>
          <a:prstGeom prst="rect">
            <a:avLst/>
          </a:prstGeom>
          <a:noFill/>
          <a:ln w="9525">
            <a:noFill/>
            <a:miter lim="800000"/>
            <a:headEnd/>
            <a:tailEnd/>
          </a:ln>
        </p:spPr>
      </p:pic>
      <p:pic>
        <p:nvPicPr>
          <p:cNvPr id="70659" name="Picture 5" descr="Average Per Capita Footprint By Biome"/>
          <p:cNvPicPr>
            <a:picLocks noChangeAspect="1" noChangeArrowheads="1"/>
          </p:cNvPicPr>
          <p:nvPr/>
        </p:nvPicPr>
        <p:blipFill>
          <a:blip r:embed="rId4" cstate="print"/>
          <a:srcRect/>
          <a:stretch>
            <a:fillRect/>
          </a:stretch>
        </p:blipFill>
        <p:spPr bwMode="auto">
          <a:xfrm>
            <a:off x="2952750" y="4000500"/>
            <a:ext cx="6191250" cy="28575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615950" y="469900"/>
            <a:ext cx="7912100" cy="59182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727075" y="914400"/>
            <a:ext cx="7689850" cy="50292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577850" y="536575"/>
            <a:ext cx="7988300" cy="578485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593725" y="492125"/>
            <a:ext cx="7956550" cy="587375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0" y="1524000"/>
            <a:ext cx="9144000" cy="5200650"/>
          </a:xfrm>
          <a:prstGeom prst="rect">
            <a:avLst/>
          </a:prstGeom>
          <a:solidFill>
            <a:srgbClr val="FFFF00"/>
          </a:solidFill>
          <a:ln w="9525">
            <a:noFill/>
            <a:miter lim="800000"/>
            <a:headEnd/>
            <a:tailEnd/>
          </a:ln>
        </p:spPr>
        <p:txBody>
          <a:bodyPr>
            <a:spAutoFit/>
          </a:bodyPr>
          <a:lstStyle/>
          <a:p>
            <a:pPr algn="just"/>
            <a:r>
              <a:rPr lang="es-ES" sz="1200">
                <a:latin typeface="Garamond" pitchFamily="18" charset="0"/>
              </a:rPr>
              <a:t>. </a:t>
            </a:r>
            <a:endParaRPr lang="es-ES" sz="1000"/>
          </a:p>
          <a:p>
            <a:pPr algn="just" eaLnBrk="0" hangingPunct="0"/>
            <a:r>
              <a:rPr lang="es-ES" sz="1200"/>
              <a:t> </a:t>
            </a:r>
            <a:r>
              <a:rPr lang="es-ES" b="1">
                <a:latin typeface="Garamond" pitchFamily="18" charset="0"/>
              </a:rPr>
              <a:t>1</a:t>
            </a:r>
            <a:r>
              <a:rPr lang="es-ES" b="1"/>
              <a:t>º</a:t>
            </a:r>
            <a:r>
              <a:rPr lang="es-ES" b="1">
                <a:latin typeface="Garamond" pitchFamily="18" charset="0"/>
              </a:rPr>
              <a:t>Objetivo: Erradicar la pobreza extrema y el hambre. </a:t>
            </a:r>
            <a:r>
              <a:rPr lang="es-ES" sz="1800" b="1">
                <a:solidFill>
                  <a:srgbClr val="FF0000"/>
                </a:solidFill>
                <a:latin typeface="Garamond" pitchFamily="18" charset="0"/>
              </a:rPr>
              <a:t>POBREZA CERO</a:t>
            </a:r>
            <a:endParaRPr lang="es-ES">
              <a:solidFill>
                <a:srgbClr val="FF0000"/>
              </a:solidFill>
            </a:endParaRPr>
          </a:p>
          <a:p>
            <a:pPr algn="just" eaLnBrk="0" hangingPunct="0"/>
            <a:r>
              <a:rPr lang="es-ES" b="1">
                <a:solidFill>
                  <a:schemeClr val="accent2"/>
                </a:solidFill>
                <a:latin typeface="Garamond" pitchFamily="18" charset="0"/>
                <a:cs typeface="Arial" pitchFamily="34" charset="0"/>
              </a:rPr>
              <a:t>2</a:t>
            </a:r>
            <a:r>
              <a:rPr lang="es-ES" b="1">
                <a:solidFill>
                  <a:schemeClr val="accent2"/>
                </a:solidFill>
                <a:cs typeface="Arial" pitchFamily="34" charset="0"/>
              </a:rPr>
              <a:t>º</a:t>
            </a:r>
            <a:r>
              <a:rPr lang="es-ES" b="1">
                <a:solidFill>
                  <a:schemeClr val="accent2"/>
                </a:solidFill>
                <a:latin typeface="Garamond" pitchFamily="18" charset="0"/>
                <a:cs typeface="Arial" pitchFamily="34" charset="0"/>
              </a:rPr>
              <a:t>Objetivo  Lograr la educaci</a:t>
            </a:r>
            <a:r>
              <a:rPr lang="es-ES" b="1">
                <a:solidFill>
                  <a:schemeClr val="accent2"/>
                </a:solidFill>
                <a:cs typeface="Arial" pitchFamily="34" charset="0"/>
              </a:rPr>
              <a:t>ó</a:t>
            </a:r>
            <a:r>
              <a:rPr lang="es-ES" b="1">
                <a:solidFill>
                  <a:schemeClr val="accent2"/>
                </a:solidFill>
                <a:latin typeface="Garamond" pitchFamily="18" charset="0"/>
                <a:cs typeface="Arial" pitchFamily="34" charset="0"/>
              </a:rPr>
              <a:t>n primaria universal</a:t>
            </a:r>
            <a:endParaRPr lang="es-ES"/>
          </a:p>
          <a:p>
            <a:pPr algn="just" eaLnBrk="0" hangingPunct="0"/>
            <a:r>
              <a:rPr lang="es-ES">
                <a:solidFill>
                  <a:srgbClr val="000000"/>
                </a:solidFill>
                <a:latin typeface="Garamond" pitchFamily="18" charset="0"/>
                <a:cs typeface="Arial" pitchFamily="34" charset="0"/>
              </a:rPr>
              <a:t>3</a:t>
            </a:r>
            <a:r>
              <a:rPr lang="es-ES">
                <a:solidFill>
                  <a:srgbClr val="000000"/>
                </a:solidFill>
                <a:cs typeface="Arial" pitchFamily="34" charset="0"/>
              </a:rPr>
              <a:t>º</a:t>
            </a:r>
            <a:r>
              <a:rPr lang="es-ES">
                <a:solidFill>
                  <a:srgbClr val="000000"/>
                </a:solidFill>
                <a:latin typeface="Garamond" pitchFamily="18" charset="0"/>
                <a:cs typeface="Arial" pitchFamily="34" charset="0"/>
              </a:rPr>
              <a:t>objetivo: Promover la igualdad de g</a:t>
            </a:r>
            <a:r>
              <a:rPr lang="es-ES">
                <a:solidFill>
                  <a:srgbClr val="000000"/>
                </a:solidFill>
                <a:cs typeface="Arial" pitchFamily="34" charset="0"/>
              </a:rPr>
              <a:t>é</a:t>
            </a:r>
            <a:r>
              <a:rPr lang="es-ES">
                <a:solidFill>
                  <a:srgbClr val="000000"/>
                </a:solidFill>
                <a:latin typeface="Garamond" pitchFamily="18" charset="0"/>
                <a:cs typeface="Arial" pitchFamily="34" charset="0"/>
              </a:rPr>
              <a:t>nero y la autonom</a:t>
            </a:r>
            <a:r>
              <a:rPr lang="es-ES">
                <a:solidFill>
                  <a:srgbClr val="000000"/>
                </a:solidFill>
                <a:cs typeface="Arial" pitchFamily="34" charset="0"/>
              </a:rPr>
              <a:t>í</a:t>
            </a:r>
            <a:r>
              <a:rPr lang="es-ES">
                <a:solidFill>
                  <a:srgbClr val="000000"/>
                </a:solidFill>
                <a:latin typeface="Garamond" pitchFamily="18" charset="0"/>
                <a:cs typeface="Arial" pitchFamily="34" charset="0"/>
              </a:rPr>
              <a:t>a de la mujer </a:t>
            </a:r>
            <a:endParaRPr lang="es-ES"/>
          </a:p>
          <a:p>
            <a:pPr algn="just" eaLnBrk="0" hangingPunct="0"/>
            <a:r>
              <a:rPr lang="es-ES">
                <a:solidFill>
                  <a:srgbClr val="000000"/>
                </a:solidFill>
                <a:latin typeface="Garamond" pitchFamily="18" charset="0"/>
                <a:cs typeface="Arial" pitchFamily="34" charset="0"/>
              </a:rPr>
              <a:t>4</a:t>
            </a:r>
            <a:r>
              <a:rPr lang="es-ES">
                <a:solidFill>
                  <a:srgbClr val="000000"/>
                </a:solidFill>
                <a:cs typeface="Arial" pitchFamily="34" charset="0"/>
              </a:rPr>
              <a:t>º</a:t>
            </a:r>
            <a:r>
              <a:rPr lang="es-ES">
                <a:solidFill>
                  <a:srgbClr val="000000"/>
                </a:solidFill>
                <a:latin typeface="Garamond" pitchFamily="18" charset="0"/>
                <a:cs typeface="Arial" pitchFamily="34" charset="0"/>
              </a:rPr>
              <a:t> Objetivo. Reducir la mortalidad infantil</a:t>
            </a:r>
            <a:endParaRPr lang="es-ES"/>
          </a:p>
          <a:p>
            <a:pPr eaLnBrk="0" hangingPunct="0"/>
            <a:r>
              <a:rPr lang="es-ES">
                <a:solidFill>
                  <a:srgbClr val="000000"/>
                </a:solidFill>
                <a:latin typeface="Garamond" pitchFamily="18" charset="0"/>
                <a:cs typeface="Arial" pitchFamily="34" charset="0"/>
              </a:rPr>
              <a:t>5</a:t>
            </a:r>
            <a:r>
              <a:rPr lang="es-ES">
                <a:solidFill>
                  <a:srgbClr val="000000"/>
                </a:solidFill>
                <a:cs typeface="Arial" pitchFamily="34" charset="0"/>
              </a:rPr>
              <a:t>º</a:t>
            </a:r>
            <a:r>
              <a:rPr lang="es-ES">
                <a:solidFill>
                  <a:srgbClr val="000000"/>
                </a:solidFill>
                <a:latin typeface="Garamond" pitchFamily="18" charset="0"/>
                <a:cs typeface="Arial" pitchFamily="34" charset="0"/>
              </a:rPr>
              <a:t>Objetivo. Mejorar la salud materna </a:t>
            </a:r>
            <a:endParaRPr lang="es-ES"/>
          </a:p>
          <a:p>
            <a:pPr eaLnBrk="0" hangingPunct="0"/>
            <a:r>
              <a:rPr lang="es-ES">
                <a:solidFill>
                  <a:srgbClr val="000000"/>
                </a:solidFill>
                <a:latin typeface="Garamond" pitchFamily="18" charset="0"/>
                <a:cs typeface="Arial" pitchFamily="34" charset="0"/>
              </a:rPr>
              <a:t>6</a:t>
            </a:r>
            <a:r>
              <a:rPr lang="es-ES">
                <a:solidFill>
                  <a:srgbClr val="000000"/>
                </a:solidFill>
                <a:cs typeface="Arial" pitchFamily="34" charset="0"/>
              </a:rPr>
              <a:t>º</a:t>
            </a:r>
            <a:r>
              <a:rPr lang="es-ES">
                <a:solidFill>
                  <a:srgbClr val="000000"/>
                </a:solidFill>
                <a:latin typeface="Garamond" pitchFamily="18" charset="0"/>
                <a:cs typeface="Arial" pitchFamily="34" charset="0"/>
              </a:rPr>
              <a:t>Objetivo. Combatir el VIH/sida, paludismo y otras enfermedades</a:t>
            </a:r>
            <a:endParaRPr lang="es-ES"/>
          </a:p>
          <a:p>
            <a:pPr eaLnBrk="0" hangingPunct="0"/>
            <a:r>
              <a:rPr lang="es-ES" b="1">
                <a:latin typeface="Garamond" pitchFamily="18" charset="0"/>
                <a:cs typeface="Arial" pitchFamily="34" charset="0"/>
              </a:rPr>
              <a:t>7</a:t>
            </a:r>
            <a:r>
              <a:rPr lang="es-ES" b="1">
                <a:cs typeface="Arial" pitchFamily="34" charset="0"/>
              </a:rPr>
              <a:t>º</a:t>
            </a:r>
            <a:r>
              <a:rPr lang="es-ES" b="1">
                <a:latin typeface="Garamond" pitchFamily="18" charset="0"/>
                <a:cs typeface="Arial" pitchFamily="34" charset="0"/>
              </a:rPr>
              <a:t>Objetivo. Garantizar la sostenibilidad medioambiental</a:t>
            </a:r>
            <a:endParaRPr lang="es-ES"/>
          </a:p>
          <a:p>
            <a:pPr eaLnBrk="0" hangingPunct="0"/>
            <a:r>
              <a:rPr lang="es-ES">
                <a:solidFill>
                  <a:srgbClr val="000000"/>
                </a:solidFill>
                <a:latin typeface="Garamond" pitchFamily="18" charset="0"/>
              </a:rPr>
              <a:t>8</a:t>
            </a:r>
            <a:r>
              <a:rPr lang="es-ES">
                <a:solidFill>
                  <a:srgbClr val="000000"/>
                </a:solidFill>
              </a:rPr>
              <a:t>º</a:t>
            </a:r>
            <a:r>
              <a:rPr lang="es-ES">
                <a:solidFill>
                  <a:srgbClr val="000000"/>
                </a:solidFill>
                <a:latin typeface="Garamond" pitchFamily="18" charset="0"/>
              </a:rPr>
              <a:t>Objetivo. Fomentar una asociaci</a:t>
            </a:r>
            <a:r>
              <a:rPr lang="es-ES">
                <a:solidFill>
                  <a:srgbClr val="000000"/>
                </a:solidFill>
              </a:rPr>
              <a:t>ó</a:t>
            </a:r>
            <a:r>
              <a:rPr lang="es-ES">
                <a:solidFill>
                  <a:srgbClr val="000000"/>
                </a:solidFill>
                <a:latin typeface="Garamond" pitchFamily="18" charset="0"/>
              </a:rPr>
              <a:t>n mundial para el desarrollo</a:t>
            </a:r>
            <a:endParaRPr lang="es-ES_tradnl">
              <a:solidFill>
                <a:srgbClr val="000000"/>
              </a:solidFill>
              <a:latin typeface="Garamond" pitchFamily="18" charset="0"/>
            </a:endParaRPr>
          </a:p>
          <a:p>
            <a:pPr eaLnBrk="0" hangingPunct="0"/>
            <a:r>
              <a:rPr lang="es-ES"/>
              <a:t> </a:t>
            </a:r>
            <a:r>
              <a:rPr lang="es-ES_tradnl" sz="3200" b="1">
                <a:solidFill>
                  <a:schemeClr val="accent2"/>
                </a:solidFill>
                <a:latin typeface="Garamond" pitchFamily="18" charset="0"/>
              </a:rPr>
              <a:t>L</a:t>
            </a:r>
            <a:r>
              <a:rPr lang="es-ES" sz="3200" b="1">
                <a:solidFill>
                  <a:schemeClr val="accent2"/>
                </a:solidFill>
                <a:latin typeface="Garamond" pitchFamily="18" charset="0"/>
              </a:rPr>
              <a:t>a virtualidad de estos objetivos reside en que la mayor parte de ellos tienen Indicadores Verificables Objetivos, que pueden seguirse a trav</a:t>
            </a:r>
            <a:r>
              <a:rPr lang="es-ES" sz="3200" b="1">
                <a:solidFill>
                  <a:schemeClr val="accent2"/>
                </a:solidFill>
              </a:rPr>
              <a:t>é</a:t>
            </a:r>
            <a:r>
              <a:rPr lang="es-ES" sz="3200" b="1">
                <a:solidFill>
                  <a:schemeClr val="accent2"/>
                </a:solidFill>
                <a:latin typeface="Garamond" pitchFamily="18" charset="0"/>
              </a:rPr>
              <a:t>s de los informe anuales que publica la ONU</a:t>
            </a:r>
            <a:r>
              <a:rPr lang="es-ES" sz="3200" b="1">
                <a:latin typeface="Garamond" pitchFamily="18" charset="0"/>
              </a:rPr>
              <a:t>.</a:t>
            </a:r>
          </a:p>
        </p:txBody>
      </p:sp>
      <p:sp>
        <p:nvSpPr>
          <p:cNvPr id="25603" name="Rectangle 6"/>
          <p:cNvSpPr>
            <a:spLocks noGrp="1" noChangeArrowheads="1"/>
          </p:cNvSpPr>
          <p:nvPr>
            <p:ph type="title" idx="4294967295"/>
          </p:nvPr>
        </p:nvSpPr>
        <p:spPr/>
        <p:txBody>
          <a:bodyPr/>
          <a:lstStyle/>
          <a:p>
            <a:pPr algn="r"/>
            <a:r>
              <a:rPr lang="es-ES_tradnl" smtClean="0"/>
              <a:t>Objetivos IIIº Milenio</a:t>
            </a:r>
            <a:endParaRPr lang="es-E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data:image/jpeg;base64,/9j/4AAQSkZJRgABAQAAAQABAAD/2wCEAAkGBxQSEhQUEhQWFRUXGSIaGRgYGBwcIBgZHxsYIBkbHB0aHCgiGB4lGxoXITEhJSwrLi4uGCAzODUsNygtLisBCgoKDg0OGxAQGy0lICQsLiwsLCw0LCwsLSwvLCwsLCwsLCwsLCwsLCwsLC0sLDQsLCwsLCwsLCwsLCwsLSwsLP/AABEIATEApQMBEQACEQEDEQH/xAAcAAACAgMBAQAAAAAAAAAAAAAABAUGAgMHAQj/xABQEAACAQIDBAUHCAgDBQYHAAABAgMAEQQSIQUGEzEiMkFRYQcUM3GBkdEVIzRSVHKxshZCU3OCkpOhNWKzF3S00vAkRWPBw/FDVYOUoqTT/8QAGwEAAQUBAQAAAAAAAAAAAAAAAAECAwQFBgf/xAA9EQABAgIFCAcHBAMBAQEAAAABAAIDEQQSITFRBRNBYXGBkbEUMjM0UqHRFRYicsHh8EJiorIGI/FTkiT/2gAMAwEAAhEDEQA/AO40IWjGz5ELDnVHKVKNFozorRMi7eZKSEyu8NUN8qSd491cb7xU3EcFf6LDR8qSd491HvFTcRwR0WGj5Uk7x7qPeKm4jgjosNHypJ3j3Ue8VNxHAI6LDR8qSd491HvFTcRwCOiw0fKknePdR7xU3EcEdFho+VJO8e6j3ipuI4I6LDS+O3j4KhpZERSwUFrC7HkPWalhZbyjFNWHIm+7QkdR4Tb1JbP2gzPlaxvV/JGWo9IpAgxZGc5SslIT+iij0drW1mpbGbWcOwWwANuXdUNOy7SWUh7IcgGki7CxRshNImVp+WJe8e4VU94KZiOCdmWo+WJe8e4Ue8FMxHBGZaj5Yl7x7hR7wUzEcEZlqPleXvHuFHvBTcRwRmWo+WJe8e4Ue8FMxHBGZaj5Yl7x7hR7wUzEcEZlqXx283ATPNLHGvLM+VRfu17fCpIWWsoRXVYYmdQSGEwXowG8/GXPDLHIl7XWxF+425HwpYmWsowXVYgkcCJIEJhuVpw8mZVbvAPvrsqPFzsJsSUpgHiFWIkZLZUyRJ7X9EfZ+IrGy/3B+7+wU9G7QKvV52tVe0IXlCF7SoUDuw5V8XASSIsQSt+xJVWUD2GRh6rVoU4VmwooHWbbtaS3zkFDCsJbrU9WcpkUIXLvKpsbI+HxJnmfPiUURM140BBJyLbQ9Ee+uryFS6zXwQxokwmYFp2neqNJhyIdPSuubL9Kvt/A1mZB7/D3/wBSpqT2R3c0ljfSSfeP4mq9P71F+Z3MqFnVC0VUTkUIXkjhQSxAAFyToABzJ7hSgEmQQuS7Z21tKbHRYnC4XFNAnoQIZMssbWuxstiHFiD2DL2iu7omRobKIYMQfE60nA6JbPO1VHRDWmF1HZe0FxESypcA81YWZGBsyMOxla4I8K4qk0d9HimE+8fk1Za4ETTVQJyq292yYHlhxWMlUYfDhrxOt1dmvY89T1ejlN8ta2TqTGbDfAo7TXfL4gbQB+XzEpqN7ROZuUd5PMFfEYvFRRGDCzZRChGXMFHXCjkp1I++bcqtZXiygwoD3VojZ1jfKeiePpamwxaSLl2fZ/oo/uj8K6zJ/dYXyt5Ku/rFMVcTUntf0R9n4isbL/cH7v7BT0btAq/Xna1UUIRQheXpQJpJqhwHPLBjBp5xj/m/GDzd4gfUyx5/URXQvFSG+jH9EK35q4d5Ey4qqLSH4nylJX2udVteUIUFvdu759HCnE4fDmWW+XNfKGGXmLc+fhWhk+ndEe51WdZpbfK/SoosOuArTsv0q+38DVjIPf4e/wDqUyk9kd3NJY30j/eP4mq9P71F+Z3MqFnVC0VUTkUIVf3qw8uIbDYWEoOM7FhIDlkESGQRNlIIRyoViNbd+oPQ/wCOQGRKQ57v0iY2mxQxjIKw7K3pxuIhWfD7OHCtbK+JVHYqbOI1CMpAYMAWZb27Aa7dVVVtl4ySTFpigqxwbRWR1hAOZeDkVZXOYrxJFPSCiwsupNzXOf5HR2OgCN+oEDcVNBJnJWiuKVpVLfHdKXGzQyLiREsQ6KNEJBnuSWIJsdMosQeXjWxk7KcOiQnMMOZdeZyswxxUb2FxvUlsDZuMidjisYMQpWyrwVjym41uvPS4t41WpVIo0RoEGFUM75k80rQ4XldI2f6KP7o/Cu9yf3WF8reSqP6xTFXE1J7X9EfZ+IrGy/3B+7+wU9G7QKvV52tVFCF7QhUve9i8uJ1P/ZsC8sQ/8SQSq0niVVLDuznvrcydJsOH++KGu2CqZbyZnYqsa0nUE5g4lbF4SNfRYfCcRAORZ7Rqf4UV/wCeoojnNo8V56z3yOwfEeJlwTmib2jAK0VkKwihCKEJvZXpV9v4GtjIPf4e/wDqVBSeyP5pSWN9JJ94/iar0/vUX5ncyoGdULRVRORQhIf95bN+9N/oNXT/AOMdrE2DmoI9wU95N/8ADofvSf60tdiqyo2w/QbC/wB3xH/pVh/5D3I/MFLB6ytVcGraKEIoQrbs/wBFH90fhXpmT+6wvlbyVF/WKYq4mpPa/oj7PxFY2X+4P3f2Cno3aBV+vO1qpbF7QiitxZY478s7qt++2Yi9Sw4ESJ1Gk7ASmlwF5S/y9hftMH9VP+apOh0j/wA3cD6JM4zEKB3i2thuPhJUnhZuIYXAkQhoJFbOGsdACiNc9ot21o0Ojx81FhuY4CVYWGxzSJS2zI/4oIr2zBB1bkvCsOHGFaHGYeR4CYrNLGufCuwshObrRgIQe3J41K4xIxiNiQnAPk6wEyeBfdc62eE9SSxsiHCzkrN8vYX7TB/VT/mrJ6HSP/N3A+isZxmIXqbcwxIAxMBJ0AEqansA6VHQ6QLTDdwPojOMxUhVZPTeyvSr7fwNbGQe/wAPf/UqCk9kfzSksb6ST7x/E1Xp/eovzO5lQM6oWiqicihCQ/7y2b96b/Qaun/xjtYmwc1BHuCnvJv/AIdD96T/AFpa7FVlRth+g2F/u+I/9KsP/Ie5H5gpYPWVqrg1bRQhFCFbdn+ij+6Pwr0zJ/dYXyt5Ki/rFMVcTUntf0R9n4isbL/cH7v7BT0btAq/Xna1UltHZEGItx4Y5bAgZ0VrA87Ei45DlViDSo0Hs3luwkJjmNdeFVMJsnCbMnC4nDQS4CZrLLJEjthZDyV3YEmJjyY9U8+89xkbK/S25uKfjH8hiNePEas+PAqGYuXR13P2cRcYLCEHtEEev/41uqsvf0N2f9hwv9CP/lomhVPfXD4HD5cNhcBg5MbMPm04Edol7Zpej0UXs+sRYX1qCk0qHR4ZiRDID8kNac1hcZBLbB3JwmGQXijllvmaV41JL3vdRa0YvyVbW09def0zLFJpDyaxaMAZCWvHWtOHAY0XKy1kqdN7K9Kvt/A1sZB7/D3/ANSoKT2R/NKRxvpJPvH8TVen96i/M7mVAzqhaaqJyKEKM2kZI8RhMSkRmEDOXjQgOVeMpdAxAYi97Ei9bmQqbCo0V2dMgQBP1UUVpcLFluTvhh8Pg4oplxKSKXJU4XEG2aV2FysZHIjka7PptG/9G8R6qrVOCgt0xLLHs8NBJEmEhkRml6JkeQr1E62UZes1r30Fc/l7KECJBzDHTdMGy0CWtTQmEGZVurkFZRQhFCFbdn+ij+6Pwr0zJ/dYXyt5Ki/rFMVcTUntf0R9n4isbL/cH7v7BT0btAq/Xna1UUIWueFXVkdQysLMrC4IPMEHmKex7mODmmRCQgESKgY9z4UGWKbFxIOSR4qVVXwUZtBWw3/IacBKsOAVc0WGsv0UT7Vjv/u5fjTveKm4jgjokNO7H2FDhc5iU53N3kdmd3PZmdiSfVyrPpdPj0sgxXTlcLhwUrITWXKTqkpF5QhObK9Kvt/A1sZB7/D3/wBSoKT2R/NKSxvpJPvH8TVen96i/M7mVAzqhaKqJyKEIoQvaELyhCKEIoQihCtuz/RR/dH4V6Zk/usL5W8lRf1imKuJqT2v6I+z8RWNl/uD939gp6N2gVDfeaME/Ny24jR3sliUYqxHTvYEevXlXFjJzz+oXA6dImNH21q/nhgtab3wHLcOuYkAHJcgIGzaOdDmRe+7roBrTjkuNbKRltxlK7UThIG1Gfati7zRk5eHLn+p83fqu3PiZeohbrdoHO4DfZ7wJ1hLG3EDCd5ld5IzwwWP6WQFwih2JkMdxlsCHiS56XImZLWueemlL7MjBhcZCwHTg44X/CUZ9s5JvEbciTJmJGeYwjl1gxW516uawvz6Q07oWUOI+ctDa26U+MuRTjFaOMlok3jQO6COVirFdAlmKhy1iXAFlRjZrE9l6kbQHlocXAAiemycgNGJF09aaYwBlJLvvjCL9CUgEi9l1A4t2F3FwOC/jy01qQZKimVrfP8AbZd+4akmfamU3gU5bRS2aQpf5sWy9ZyDJfIBck27OVyAYjQXCfxCwA6dNwuvN34U7PDBTG6m0UxPDljvlbNztcEZgQbE9oNaOSYD4GU2Q33if9SVFHcHQSR+WrRtPEBZspvd5GUesB3N/Yp/tVOmwy6kxiNDif5S+qiabAoWPeSI5Oi4zAMM2QWjOTLISXsFPETTra9Wg5PiCdoss0322XX2HVrRXCwTeqA5euMxIAIXsTNfRjpqq253dbgc6ccmxhO6zbjLDacJA2ozgTuB2ukoQqGGdioBtoVUsblWItYdhNQRaK+GSCRYAdOky0hKHApePeKJ44pEDuJXMaBQt7gMbm7AAFVvz5EaVI6gxGvcx0gWiZnPUMMTLikriU1hDvPC5XKHNyASQAEJNhmLMLXupA5kMCL3pzsnRmznL1lhIccJGckVwtce9URMV1ZBIoYF7Dom9rZSQT0WJBINlJANjZxybEAdaCQZWfeR0gXXkCxJnAvYt7IGC2zgsuaxyi1lkZwWLZQU4bBtbAlew3pHZMjNJnKwy04gCyU7Z2WW24Jc4E5s/bMczmMB1cIrlXABUNY5SASQwBQkdnEXxtDGoj4TQ8kETImLrNN1xtlsKUOBV+2f6KP7o/CvQsn91hfK3kqb+sUxVxNSe1/RH2fiKx8v9xfu/sFPRu0C5omIl4jAYVBnmZGbzZ9I87ASs1wJs3R0FtJC3JWrlCyFUBMQ2NBHxC+QNUD9Mrb8JXkK3Mzu04LViMVilAPmkT/NAm2HbRsszKts5JCmKIW73HI2u5kOjuMs6Rb4hdNoJuF9Y8NNqCXDR5LxsTMOgMCjxi1rQMoPzRdRkbqWna1zoAW7aAyGfizxB+YH9UjaL/h+mhEzdV/P+qXwmdmw98PGoZLSXSxiKEdEaWILhSuv6lxfS1SJUAf8ZMjZbfPTwv2ysTxMysSux5y0g42GVWkzZmGGdSCDHZXcggg3Y5jYHKLcqlpDA1n+uJMCUhWBxtA+l9qRhmbR5LXPjpmyo+CDoWVmHDzCxZw7WOmcHI2XVrZufY5sGEJubGkZEC2WgSGy8aBckLjcWpXD43EErnwKKXK8QiFjmJ6MpJHIG8li1+iRfrVK6FBE6sYmU5fELNI+k5abrkk3eFGAMjyRCbBQoHuzN5qxsSsLWvchDd3BZv2eoFjRFDGscYcZxlYBXGguG+4SAxvQ2ZIm3yV72OgEosAL3JsOZsdaZkJxNPhz1/1KdSRKEfzSoDesOXURwpMTM3pFBCWWQhrkjJqAubUjNoDyp0SqKXHLnlom668/FKWvGWq8Kv8ApFirzzyqPoEZAbiWEP8AnjBItcZ8hfXQkqLgAayBkMmeeOHW1E6rJy1W3pszgslxczaeYqCQqXMVwCJFuNSt0CFWBuBdG10FJmobbc8dJv1HbaTMGyciLEszgmcHiGneJJsGMjDMxaI2SQocvXXSwVlJIv0kGl7VFEhiE1zocW0WCRvE7bjiQRsJSgzsISwxsjiMNgQQcpcGFuhLaBSQGXpBc7rmH6sZIJCmpcyxpdVjW2y+IWt+I6DpkDLE6CQknqWPnkpEJOCUG6Zm4DNkzRs4KqOkMhVEJ7GbwtRm4YLgIxlbIVgJycBfdbMkYhEzgso5WXKrYJBGWF1TDknLoBYDo6BnNyb6Ho60FrXTIjGcrJuF/PQLv/qxG5ObLk4zFMThFQlQxvESpctKGuxXKehkOpv84wqCkDNAOgxSbZXyMpNlZOd8+ASttvCmoMJGlsiItr2yqBa9r8h25V/lHdVB0V7usSdp/MSnyAVz2f6JPuj8K9Iyf3SF8reSpP6xWyeYIrMxsqgknwHPlzq4mpfzyN0YkkKNGzqVI9YYAjsqGkNhOhObF6umafDrFwq3qH+UMF9c+5/hXM9GyNif5ei0czTMOXqj5QwX1z7n+FHRsjYn+XojM0zAeXqj5QwX1z7n+FHRsjYn+XojM0zAeXqj5QwX1z7n+FHRsjYn+XojM0zDl6o+UMF9c+5/hR0bI2J/l6IzNMw5eqPlDBfXPuf4UdGyNif5eiMzTMB5eqPlDBfXPuf4UdGyNif5eiMzTMB5eqPlDBfXPuf4UdGyNif5eiMzTMB5eqe2TicO7HhNdrdtwbeGatHJsHJ7IhNG60tM5y1TVekMpDR/sFm76LdisHCzEsNe21//ACq1HyNRqQ8xHttOuSqZ4tsmtPmEHj7zUPu9Q/CeJ9UvSTijzCDx95o93qH4TxPqjpJxR5hB4+80e71D8J4n1R0k4o8wg8feaPd6h+E8T6o6ScUeYQePvNHu9Q/CeJ9UdJOKPk+Dx95o93qH4TxPqjpJxR5hB4+80e71D8J4n1R0k4r0YCDx95pR/j1DH6PM+qOknFSiAWFuVaoaGiQ0JqW2oPmpDYmyk5RbpdE6WIIN+6x9RpUKszIBgpumJDnW7cXinQroWsOXdYW7qzMr90du5hXcn94G/kq1XFLo0UIRQhKbR2pDAAZpUjvyzHU+ocz7Kng0aLGMobSVFEjMh9cySGD3swcpypiEvys10ufDOBep4mTaVDE3MO63lNRspkBxkHfTmpqqKsopQhUjGbbx6wvi2EcMatpBKhDstwLknUMb9lb0OiUN0QUcTcSOsDZOXJZb49IDDFMgMDeuj7lz55oHsVzrmseYvGTY+IqtkxtSnBk7i4cAVLTTWopds5hXObrH113LblyrrysKckRQhIbV23h8Ll84njhzdXOwXNa17A8wLi57L0hICACblrn3iwiMqvisOrMAVBmQFgeqRdtQew9tFYJZFejeDC8bzfziHjfs865r87Wvzt2c6KwRI3qSpUiid6NurgoDIRnckJFEOcsraIg9Z59wvTSZJQJlQPkt23isXBiWxjBpY8S0dgqgKFVOiMo1AYtqbnxpGEm9K8AGxdFw/VHqqJ16mb1Qk9uS2hYXAzDLcsV5g8iqsb9wtqaROVcysMFLmI662CrlVRddApYlR4HLaw07TmZX7o7dzCu5P7cb+SrtcUujRQhRW9G2BhMM8uhbqoD2ueXsGpPgDVyg0U0mMIei87FXpMbMwy7htUnuD5Lo2RcXtQHEYmUZ8j3yxg8gV5M1jqD0RyA0ue5hw2Q2hjBIBcy97nms4zKte1/JtszERlDhIo7jR4VEbKe8FQL+o3HhT01cvwEE2zMcdm4hzJGVz4aQ9q69Hw5MLdhXTQiuey1QWlufZfp169q1snUkzzTrtHorM97G3O2l+/svXMtlO1bJnKxc22/tiHEwkYiJ0x6ErGiB7hs2hHYR69e7srqKLRYtHiThOBgm0kyw/PqsWPGZFZJ4IiC4Ca6puBxM+G43pcnT+9wze9u29Z9BzftH/X1ZulskVapVbonx3yE+IV5l6x9dds25cu69YU5IihCqG2p/McbJjpsPx8O8McJkGQth7SMCMrkXjcyKSQdCuoqJ40qWG4XKI3q23gdk4uHAR7LikSezSHKNRI7LZQUbiWseiTbkBao1KpHefZ0WRtkYDCBG6ExmGUJh80jHiXLZ2k6DWA7wL2FqUCaa5wF6uxNWFXVO3o3WxeIxkOKw+KSHgxlUV4hIFZic7qDoCVyi/Po0xzSSnBwAkoTyP7PxcbYxppPmzPIChiyl5bx/PBrXylQRlGlIwFOeRYuuYfqj1VG69SM6oSm28O0kLIqROTbozXy8/AE3HMePaKROUBPgWhwUquoU5weiqqOa8rMS33n6XfWZlfujt3MK7k/vA38lWK4pdGihCp/lMsIYGYXjWdS4tfo2bn/ce2t3IJGfcP2/ULMyoDmht+hX0FFIGUMpBUi4I5EHkR7K6tYSzoQuOeV+RW2tsuNCOIoZ278hItf2JJVLKJAosSeH/FZoYJjtlinq4RdOi1LNIpXdf6VH/F+Rq0ckd8Zv5FVKf3d27mFbpusfXXetuXJOvWFOSJHbG14sKgeZiAWCKApZnc8lVVBLE2OgHYaQmSUAm5QW0d5MNPFJDLh8a0cilWHmeIFwRY65ND400uBTgxwUBFvXjIQkYw5xYj0innweKSRByGcLCwdgLdJSubttUSmBKkdgbZjg4skq42bETsGlk8xnUGwsiIuTooguANTqSedPaQFG4OKsOy95YJ5OEvFSTKWCTQyRFlHMrxFGa1xe1PDgVGWkKYpyRemhCkMP1R6qruvVhnVCT28V4Eme1sp1ZM4BsbMRlbQHW5BApE5VsPfBTAWsrqMuZSV6hsQmiaFTawOt7DSszK/dHbuYV3J/bjfyVeril0aKEJTa2z0xELwydVxbxB7CPEGx9lTUeO6BEERt4/JKOLDERhYdKjN2d+sVsdBhsdA+Iw0ekU8WpVexTc2IHIAkEWtqLW7ai06DSG/CbcDf91zceixIJtFmKnMf5b8Oy5cFhsRPMeqrKFUHxylifUBr3jnVp72sE3GQ1qFrXOMmiar+wNlztPJjscwbEy6WHKJfqjsGgAsOQHM3NcplXKQj/wCqH1Recfstyg0MwvjffyVirEWkihCld1/pUf8AF+Vq0skd8Zv5FU8od3du5hW6brH113rblyTr1hTkiid4NkvPwXhkEU0EnEjZlzrcqysrrcEgqxFwQRoaa5s05rqpUZtfbG1MKiyySYJ04kaMqwyqSJJUQ2JmIBGa/LsqIskpWvmZK/U1PVP25tfGnHnC4RsMirh1mJmjdyS0kiWGSRbCyD+9KBNNc6S1YfZOKlxMOIxs0LmAOIkhiZBmcZWZi7sT0bgAWGt6kayRmonPmJKwVImIoQpHD9Ueqq7r1YZ1Qte0WURSFwSgQlgOZWxuBqOykTlXtqAebTX4mfMuYSFSbXXLYqbEW7efO9ZmV+6O3cwruT+3G/kqnXFLo0UIRQhRO3doYiEp5vhuPe+bpZctrW9d7n3VdokGBEBzsSrK7TNVo8SIyVRs1S9x9p4qNZFiwvEVpyXbPbISFuvjYa+2tvKcCjvc0viSIbYJX3271m0KLFaCGsmJrpdcutteUIRQhSu6/wBKj/i/K1aWSO+M38iqeUO7u3cwrdN1j6671ty5J16wpyRFCFXPKD9D/wDr4f8A4mGmPuTmdZad9t48Th9oYOKGQLE2QyLkB4nExEURBJ1WyuSMtted6hU805N/jUv+4Rf8RPT4d6ZEuU7UyhRQhFCFI4fqj1VXderDOqErtpLwuQWXKM3QJBOXW3RZTr3XFInKtvFkwcyHJcOp6AULrkIIK9a47W19lqzMr90du5hXcn94G/kq5XFLo0UIRQhe0IUfsbZEeFV1izWdy5zG/SIAPZy0FWaTSn0hwc/QJWKGDBbCBDdJmn6rKZFCEUIUruv9Kj/i/K1aWSO+M38iqeUO7u3cwrdN1j6671ty5J16wpyRFCFX9/YHbBPkRnKSRSFVF2KxzRu+UdpyqTbttTH3JzOsqrvPtJcdikxeEWSWDDJCZHEbi5GLikdUVlDOyxoWIA007aiAUxImrFsfaKYzaU2Kw+ZoBhY4RIUZQ0glldguYAtZWW57CafDTIhVoqVRIoQihCkcP1R6qruvVhnVC0bXPzEuuX5ttddOidej0vdr3UicqxicVmwE5XMSrC4KZbt0Tp81GTqeeW9Z2VhOiuGscwrlA7cb+S5+208SLXw9+jm0HaRIQNGNjdFFhm6w5XtXMijUc3P0y5ahjqu0rZz0Ufp/LfTWhtrT5gBAXF1GYKy3vIysbNqvRAIv335Wo6LBlMvlfZYdAIuvt/Joz0SdjZ8cUPtacKxEJbosVsji5VAxBVukLk5B3kH1AFFg1gC+Vo0jSZXizWcAjPxJTq89An9kxhcdMzgGPokHpZSvSte1ixI7uVvHsqOJAhBsw63CYP0/MNKe2K8ukRZ+fn1WWG2m7ug4TBTHcsVYWksTlsRoAAdT2lRSPozWtJrCYN0xdj+a0rYrnOAlo134LRBteW4zwsLgE2jc5erfX9Y9K9gNADfkbSPosO2q4adItv8AT8sTGx36W+RRhNrSllEkDIDYXyubdBs3IaWkULc6EMDSRKLDAJY8E26RiJeRntCGxnkis3nh6rSu2p8gbzdicpJ6Lix4YKrYi5PEJQ/dvUhocGtKvpxGNpwutHBN6RElOrzws87FbdyJmeeMsLG7jkVuAGAOVtRfuNSZNY1lOYGnQdf6TpFijpji6jOJ/LQrtN1j667hty5Z16wpyRFCEUIXt6EIoQvKEIoQihCkcP1R6qruvVhnVC07VNoJdQOg2pGYDonUixv6rH1GkTlVMQp8zxNrBmcG2oyscpyi6joqTblqQx7azsrS6K6eI5hXKBPPiWvkVQsPh8QCheZctgHGc/8Ai3ZTzB6gtfsPK2vNOfAINVltsrNlhHH8K2GtiWTdZp8/t+BYHDYnKMs6k5Fv0ibno5zfuLZwLAHUajlS5yBMzYbzo2y8padySpFlY7QPumcUk11ySKLIAQXOjdIM3bmuStieWU9pqOGYVtZpvw2SGrTdinuESYqkXJI4XFWyxzICEsRmJsxE4DAkE9bJcf5b6WsZxEo86z2m/DR8P0nx12R1YtzTo87fqtzwYi5PGUAWBXOeXQuMxJykgSAaXGYG+lqjD4F1Q7ZbdGqzVqTi2L4vyz7pjCYecM3ElGQpa4bVGIXLbogadLUi5Nj22WOJEg1RUbbPCwi2enZsHEvY2JM1jZLghlxCqnTQvw2D5msBK2QqQMuqraQAaaUAwXONhlMSs/SJg6bzZvR/sAFonIz2+gtTmBLJGolcFluC1+sAbAnQakWv4moI0nPJhiw6Pzy1KVkw2Tjap3dSQHFR2IPPkf8AI1XckgimMnr5FVqeQaO7dzCld44sYZCcK4VQp0OTpOc1r5geXRPxrubZWLlTKZmo5I9o3WzMbL0g/AF9JLgBLkOW4VjfLlzX1o+JJ8K2lMeTe7C7AgXhyrGZrsr6FjIIja6nLpzJ1K2osWez1xyJHxjxWEoLheEC0Rw+oHVW4xBv2Gy9o0IJoMlgo2jwh6MSibN1lIMJjY5CcotlkIS4F7KDc63LUfCtEOH2llRWls1kDv8AM5ecOcoAtw1hPmvpqMvZZPiRNq2RQ7QAjJfM142kVjEBYIvGRMsd7s5YAk2AHMUvxI+FapE2kY4rEq4iRXN4bNMEmDudD82XMBIFmsDYDUUfEj4VsRdpGVSxUJnLWUxkBC8JVHuuY5UGIHQ1JZNTqQfEj4VecP1R6qidepmdUJPbTNw7LmsSA5RA7BNb2Uq2bsFrHQnSkTlCw7O4uGxEMOZdRldkZGOikXDAWINxoAo0051VpsAx4JYNV+ozlvU9GiiHEDiqjh/J5KhWytlXkpaK3KUD2fPPp6u7XBfRqc6c4YmdMxi3937QtRsaij9dmw69WtDeTyQ6FGy9E2zR6lVRed72KoNO8k86BR6eLRDtt0jSSccT9EGLRT+ryOoYavqsD5OZSuVldgTc3aO5NgpJIN9VHLlc3p2YpwMxDA3jbjj5WJM7RZSL/I+iI/J1KCDZ7hg980fXDOwY+N5Hv940ho9OIIzYuleLiAJX6ggRaKP1nG43znhrK24ncCZ2LFWBzFhZoxa5udQQT79PaaRlFpzW1c2LpXj1knOj0ZxnX8j6LZjtxp5c4YMFexYBo+aiwIJOnIH1imQqFTIciIYmLrRp37kr6TR3zBfYdR9Fpx3k9lldndXuy2Nnj16BQHnzAZ7ffNPhUanQ2hrYYsM7xjOV+ocAmvjUV7pl/kcJYbeKMR5Pp362fmW0aMdIyLITob80UWvyoZRaay6EMLxdVLcdaHRqO6954HGeGpT26G6D4fEcZ7jQ3uwNyb8gCQvM919OdW6DRKSIrXRQAG3XTNktH13KvSY8GoRDMyfWelSG8+6hxThxK0ZAIUqBcHJMoOp1txb25ELbtroJhY5BBUe24X1ZWVs8shOVDmaVmvftOWN5IxrycnwpZjFEnYLOPcRQNWLMFdVd1VmVWWJVGYm5yLGQCdSHNze5KfDiiTsFObK2ZJFGI2IcLopC5ej2A3c3PPUW9QpwcAmlhKb83bu/uKWuElRyPN27v7iiuEVHI83bu/uKK4RUcjzdu7+4orhFRyPN27v7iiuEVHJ6NbACoiZlTgSEkrtfEcOGRwSCFNmClspsbMQASQOfI+o0iVRmydoSPDIWLXVgvTyhxop6QXloQdQDryGlCkhgF0iveO31m95pVbqNwRx2+s3vNCSo3BHHb6ze80IqNwUdtjeWLC5ePOULdVekzN35UQFmt3gaUJHBjb5LbsrbkeJTiQTcRL2urHQ9zA6qfAgGhAaw2gBOcdvrN7zQlqNwRx2+s3vNCWo3BVCbylwiSRFTGSGJ2jYxxFlzKbGxDf8AV6FFWZh5K67IxhfKbtZ1vZuYuLi/caEkVraswFQ94Nv4g4iULK6KjsgVGKiykjs5k2v7ax40d9cyOldHQ6FAEFpLQSQDbbeJqO+W8T9om/qN8ajz0TxFWeiQPAOAR8t4n7RN/Ub40Z6J4il6JA8DeAR8t4n7RN/Ub40Z6J4ik6JA8A4BHy3iftEv9RvjRnoniKOiQPAOA9EfLeJ+0Tf1G+NGeieIo6JA8A4BHy3iftE39RvjRnoniKOiQPAOASe0t7pYADJiZhmNlAdyWPcADrT2OjPPwk8VDHZRIIBe0W3WCZ8l7svfCWYFosTKSpsQzNdT3FW/9tKV7o0M2k8UkGHQ44NRo12SIXZdkYkywRSNzdFY27yATWpDdWYCdIXL0iGIcVzBcCR5rPaDARSFlLqFN1HNhY3A9fKnqFRGDmjaKUx5+sLl3zkiwykHMeiV1F7GxuRrcgUsHrhYU5XEUIRQhQ25ckTYzaOIdkzCVcOjMw6KRxoWRb8hxWe9uZHhTVSimbyl4J4pdrYiTClWjECpiHS2V8QHJQXGjOseYN3ZlFKE+BOZVhpVaWLuFBY6AC5J7AKELlMOzcThNnTYvDbTVgrtNaNFMcjFgHBZrsWJ0100A7b0irSIbMFdR3Ox5xEOGnYZWliVyByBZLm3hflQnxDOHNUDbf0nEfvn/O1YUXru2nmusovYM+VvIJKmKdFCEnA+EGJcY9sWqMsaw8AyWaQtJmHzfNj0LDnWjRGscy0Ca57K0SOyKC0uDZC6YE7VYPkbZv7LbX9PF/8ALVrNQ/COCyulx/G7iVB7yJgI14eFO0lxeZGVJuOBk4ih2ZXHVy5tTpTIjIYabB5KejR6S+K0BzjaNJNk0zWOuvVU2yJG2jCsZVTwjlZhcL18zAX1awtVyFVEAk4rGpOcdTmNYZfDYTovmdqa3fnbzjERShGkSxMqqFLgjTNbt1H96ZGaKjXNuwU1De7PRIbwC4S+ICU9q+g92/omH/dJ+UVowezbsC52md4ifMeaa2il4pBfLdCM18ttDrf9W3fUqrKE2VIGgkK2AzgZVUhVNlvlNyrA8+gSo5cw1KFLB669pVcRQhFCFSW3Vj2jip0hhw8EUL5ZsR5vFJJLMwDsiZwVUKGGZmBJLad9IqkVwBkApPCRSbNxEWDldHw8qMcPII0iKuli8TiMBDdSGVgATZhY86AnQomgqx0qsooQqc/kzwBcnLKIy2cwCUiIt35efsBpFFmmzV42WgV1AAAAsANAABoB3ChEXqLmW2/pOI/fP+dqwovXdtPNdXRewZ8reQSVMU6KEKy+SjZEc0mIxkozyQztBED1Y1CRsWUfXbOQW7hYW1rXozA2GCNK5HKcZ747muNgsCvW0N5sJBMkE08aTPbKjHVsxKrb1kEVYWeovyi7vxYrCSSNdZsOjSwyr1kZVJI8Ua1mU6EeIBCOaHCRT4cR0NwcwyIXL8HKXjRjzZQTbvIBrCcJEhdxDcXMBOkBKbW2Qk+Uksjp1XQ2Yd+tSQ4pZOVxUFIorI0iSQRcRevdk7JTDhspZmc3Z3N2Y+J99JFimJfoS0eisgAymSbybyu5bt/RMP8Auk/KK1oPZt2BcnTO8RPmPNbNtJeCTVlIUsCoUsCAeqGFr8x7eY51Kqyitly5oZOmW6Qtck2FhyYyPcc+WUeA5lQpYPXXtKriKEIoQk/JvrHjG7Gx01v4SqfippqoP6xUX5R98tm4aaLDbQw5nunEF4kcIDmAIzkakqRpQmqB3X21hi0EmzzKuDnlaB8PKdcPOEaRGj6TWRlVgVDW1FrEEBQpoLyDJX6lVtFCEzs70g9v4UiijdRcw239JxH75/ztWFF67tp5rq6L2DPlbyCSpinRQhTu5G0JcPsvak2HTiSpinKKVLZjw8PplUgn2Vs0fs2rjaf3l+1ck3p3nxuJx8GJxMAjxEeThxiN1zZXLJ0WJY3YkaHWplTXZt195sbjtnbRbHQCFkiYIBG8dwYnv6RjfUDlQhU7ZnoYv3a/lFYT+sdq7mD2bdg5JmmqVFCF2Pdv6Jh/3SflFbUHs27AuKpneInzHmstvT8OB3ygkDo3KgBjopJdlA1I7RzqVVlD7IhURSNGX4d9LnRycpLaEgkG4uhCm500BpQpYPXW6lVxFCErtTaCYeGSaU2SNSxPq7B4k2AHeRQkJkJpPyZ7WwwwmHh86w74mTNK8azIzcSRmldcqsSSuYj+GmqgTNIeVzYOAxqxriMZBhMRHqju634ZPSBQsCwNiR4jxNCRQm6GxIA0CYISNg8O7TNiJRY4rEMhRTGCB80iFtbWJta+pKhTQWEma6BSq2ihCZ2d6Qe38KRRRuouYbb+k4j98/52rCi9d20811dF7Bnyt5BJUxTooQrp5GfQY3/fX/0oK2aP2bVxlP7y/at+9fk5XG7QgxxnZDDw7IEBDcORn55ha97cqmVRWber6Fi/3En+m1CFxXZnoYv3a/lFYT+sdq7mD2bdg5JmmqVFCF2Pdv6Jh/3SflFbUHs27AuKpneInzHmt+0ocy5swQxnOGbVRYG5YXGlie0d/ZUqrJBF6EzloyWcXEZuFICg3Pax0voNLDsuQKWD1wl6criKELGSMMCGAYHmCLg+sGhCru3sPHDPs2RI0S2NRCVVV0kjmQDQfWK0hUEYCqtqxJLtbaDMitwkw8YLKDY5ZHNr8tHWgJsAXqfpVZRQhFCEzs70g9v4UiijdRcw239JxH75/wA7VhReu7aea6ui9gz5W8gkqYp0UIT2628k2zuOiYdZ45ZTKDxeGysVRWBBUhh0AQQe2tCBSmNYGu0Ln6bkuLEjF7JEFTv+06f/AOX/AP7K/wD86m6XCxVT2RScBxSW2t/8TiIJYUwSxGVGTO04YIGBBbKqXYgHlpSGmQ0rcj0gm2Q3qvQRBFVRyUAD2C1ZbjMzXUNbVaG4LOkTkUIXY92/omH/AHSflFbUHs27AuKpneInzHmtu2ZQsEmYqLqQM5yqSQbAm4tc+I9YqVVlE7KUcGQqSylhZyGXMLDsYkk3uS2uYkm9AUsHrhe05XEUIRQhR23dkjExqnEaNkkSVHQKSro2ZTZgQde8Uia9tYSWGxdkGBpneaSeSZgzu4QE5UCKLIoAsqjsoSMYG3KUpU9FCEUITOzvSD2/hSKKN1Fy7eCQLiMQWIUCZ9SbDrt2msOICYjgMTzXU0dwbR2FxkKreQSAxCE2DrcaWuL3PIe2mVTgps4ycpheLikPJ0PI6MORtbt7bi3rFLVdgkERhuI4rHz2PU8RLDn0hp/fxHvoqOwKM9DvrDiFmcQgIBZQSLgXFyOw2pKpvklMRgMiRNetKo0JAPLUjmeX4H3USKUuaLyvGxKAXLqB35hbkCNfUQfbRVdgkMRgEyQvPOUvbOt7XtmF7DmfULH3UVTgjOMnKY4raDflSFOnNdj3b+iYf90n5RW1B7NuwLi6Z3iJ8x5pzGyMsbsoBYKSAe0gGwqVVlE4TErJAzrkILdZEZA3LWze69zy50oUsHrqq43fGKOR4zHIWRspsB+0jRTzuQzObWF/mn7qFYMQAyW/E70xJfQtlTO2UroBfOoudXUi2TmT6jQlLwFq/TCEMFZXUlwgzWGhJAbUglc2Vbi/XHcbCTOBMbP3kjlWNsrJxJOEM9hY8EzAm5uBlFvWe0WJVKHgrT+lsJg46hmTiFDYr0QFLhzropjCt4ZxmygEgSZwSmvDvfD87YMeGkz6FekIeGTl6WuYSDL6je1IjOBbod5Y2n4IVic2XNdbXJnAsM1yPmHuQNLjxsqUPBMlN0J6Z2d6Qe38KRRRuouS73MBPOSWH/aHylct82d/racr86xSCYjpYnmukaQKNDJnc26V8tdigp8NCI87GTKHYAXUZWzsGsdOb3Op7Bbupwc8ukJfn2TXw4QZWM5TOFhmZ+dtpWmLDYdgwBkygEFdBoioDyAOll9qGnF8QSu/7NRth0d0wJyANl1wH23hb8S0Nzm4hyXJOn62VuzXUgWtTWh+iSkeYU/inZOe+R2rViJoQSS0q2XJYBdeHdlNrXBJ5cr6aU4NfdZ/1Ne+CLSSLJaP02j7Y4JmThOS7Z+go1sOkFfr2HcQ3YNGaw1FMFYfCJW+lylObea5nYNVsjfutwsJsWlcNCoCKJNVQ/q3XNlVL5uRYxgeBH6tOrPJmZafX6qMQ4TRVE7hhZOQF+klu7UtF4Da5lsy57HLqCJSOXSuVZx/EO21OGc0Sw5Jn+k31rp6P3HbaCRvxUpsudCMiFiAoK5rdQhbW7SBcanvtfSoYjTeVbo72EVGkykJTwkPz6ruW7f0TD/uk/KK1YPZt2BcnTO8RPmPNMbUTNDKMue6MMt7ZtDpfsvUqrKKwZukxzF7ut2y5Qeio5ZRZhyPPs5cgBSQeuFU8disbxJVTDIy9IIxUHNd0EZa7gdECVmBIvdLEG9KrBLp3LNZsVmX5lAjSA2MRui8OIgnKWuwZnS+g+b5ilSzdgl8PjdoDKZMNGeoHCLrlbgM+W7a5bzrbsIU65TmEk34Kd2PxJIR5zEqSXOZbLa46pFiw6uXtPaKE9syLU8YlOhUHkeQ5jl7qEskGFdOiunLQaeruoRJCQqLWUCwsLACw7h3ChElnQlTOzh84Pb+FIoo3VXJt8rrNPePP8+2hXNYF2Ia3qIPtrGI/wBrrZWldGx3/wCWGQJ2N16FBwzvnyrhwt31bLpa8tn7NegOf1u24upa2Uy7R6WIZEfWqiHK2+XzW6MPPYtQnYhW83W9rn5s3U6WGuvNjyHu50tUCyt5pldxAdmxwu/J4cF5HKbgeaqoAa3zd/1VuPC7M4v2gUpA8XmhrzYM0Bfo1DmZrIzn7OCDe7cNrEnUG1r26LX8cvfSBv7vNLXP/nvkeUp4z3SvWYxLDPaEC41+bbp3NiTy7CTlPfqRrSVQZfF5pc44TkzyNtv5YeKlEjVsjlRmAuLjVbjl4VCSRMAq4GtdJxFvJenDJoMi2FraDS3Vt6rm1JWOKXNswC9jgRSSqqp7SABQXEi0obDa0zAXad3lIwuHB0IiT8orag9m3YFxlMINIeR4jzVI8qm8mJwckXm7SgPh5rBI8/z14+ETdTa1256VIq6kNxN43mw+MxGIMhRcSwiDplYRZIiihbD9Zm599RR4zYMMxHXBCe/SiD9i3uX41le3IPhd5eqM67FH6UQfsW9y/Gj27B8LvL1RnXYo/SiD9i3uX40e3YPhd5eqM67FH6UQfsW9y/Gj25B8LvL1RnXYo/SiD9i3uX40e3IPhd5eqM67FH6UQfsW9y/Gj27B8LvL1RnXYo/SiD9i3uX40e3YPhd5eqM67FH6TwfsW9y/Gj27B8LvL1RnXYp/ZG3YpXyKhRiLi4GtufI1YouU4VIfUAIOtFcm9R23drYNZisuHErroWyIfZdtTatpmTs82uQN6qvy0aM4wml1mBs5qP8AljAfYl/kj+NO9kD9vD7JnvJE8T+P3R8sYD7Ev8kfxo9kD9vD7I95Inifx+6PljAfYh/JH8aPZA/bw+yPeSJi/j90fLGA+xD+SP40eyB+3h9ke8kTxP4/dHyxgPsS/wAkfxo9kD9vD7I95Inifx+68+WMB9iX+SP40vsgft4fZHvJE8T+P3R8sYD7Ev8AJH8aPZA/bw+yPeSJi/j91ku2sCCCMGAR/kj+NHskDw/m5B/yN5sJfx+6umExCyIrobqwuPUarOaWktOhWobw9oc24qD3r2zjMOU80wPnYIJc8dIslrW64N76+q1NT1W9hjFHA42TFoY2mxZkRDKsoWNuFZVZSRlDBxbT1Cs7LAIorgdXMJtYOEwVH1xyaihCU2hjeEFsrSO7BI406zueSi+g7SSdABVmi0V9IiVG/wDEoC82j53hFWTG4ZY4WIBkjlEgiZiAokGUEAk2zC4v6604+RXMZWY6ZGiUuCWqjF4pxJHDDE008t8kYIAAXrO7HREFxr3kAXqjQqC+lOMjIC8pAJr3GHE4aSNMbAIhKcsciScRGexPDJygoxANrixsbVapeSHQWZxrpgX6EEJushIufbf2E0JiiixeKaeZrIGlNgo1d2sL2A/60rfotKEQOiPhsDWi2Qt1AJwK6huTBw5oELF8qlczc2tGRc+J51Tyc+vTg6Up1jLCwpBelN4vpU33/hXplG7JuxcvTe8P2qOqdVVrxE6orO5sqgknuA50jnBomU5rS4hovK04rGNDl48M0GcXj4iayagZVCknPqOgbNryqq2mQnTV1+TY7ZWTngvcRimiYRzQTRStbhxMoLS3IAyZGYMbkAi91vc2GtDaZCIJukh+TY7XBsgZ6RdvXkuKZZBA8Ey4gkZYCozvcMQVsxUrZHu2awym9rUCmwi2t5aUHJscPDJDboW6OU5nR0eORDZ43ADKSLjkSCCNQQSDU0KM2KJtVekUd8B1V6r2+OJZGw6mV4YHYiWRNGBt0RcaqDrrUFKcQWicgbyFZoLGkPIaHOAsB81hujiWaXEIkrzYdCvDdzc5iLsATqR8B30UZxLnAGbRdNLTWAMY5zQ1xnMBd43Z+iw/drNpPau2raoXd2bFFb9DEtGI4I86PcPbUixBHboOf/XOxQMyH1ohkRcqmVBSHMqQmzBvxURsvBSQ7OmWVChMoIBFtPm9feDWb/k8Rj4JLTOwf2SZKgxIUAteJGt9AoiuAWkihCRxczQYjC4tUaQYeRi6LqxR0ZGZR2st727bGtbJFJZBikPsrCU0oVz3l2xh8dsfHSYeRJU82kJtzVhGzWZTqjCwNiAa6xPVc8mvS2i8h1tgIte7PIzH1Xyj3CsrJLZQ3/OfokC3b+bwxY1osJhSJRHOkk8q6pGIzmCBuTSMbDS9he9TZRpLIUFwN5EgNqCUvXGJirsGz5W2nJPIlokiCRNcak5S2l7jm45VoujQxQhCafiLpn6fRLoV33W+lR/xfkajJXe2b+RQL1HbxfSpvv8Awr0+jdk3YuXpveH7VHVOqqXnwkmJLYaCNpJGS5sQojW9g7M2i9IaCxJynSwNVKVGYxtV2lX6DRokR4iNskdKktt7D23jOAcRHhgcOwkiMUlvnlIKyOGDZrW6gsOkfC2QwttrLoogiGVQgYr3amxNt4meHEyR4VZsN6DhyEIpNuIXDAl84AW1xYctdaG1ZGd6HB9YVSJada9xOxdtPi0xpiwwxEYyRqJTwxH0s6spGZixYnNcWyrbtuCrVtvQQ+uCCJeaT2vhsdFI+K2hCo4rKhkhYNHEAcsSEHpKCzHpG/SfWwtVyhxmM+E3nSs3KVGixfjFzdGnWqzvJgZfOsPiUj46Rghoxa4Jv0gDzOo/lHrFqOx2ca8CYGhUKLFZmXwi6qTp+iNg4KVsXNiWiMEbIECG12N16TAcuR9/rogscYpiESGCWkRGCA2EHViDOf0Xdt2fosP3azaT2rtq2qF3dmxc+8ss2FEkPnMAlKwSupMzx6jhhY1CEZ2aRkv3KCfVArSNy4lj2Zi4hEkTxYnLLw5GkRpMsNyrOSRYZVK30Kms3K/dHbuYSOuWNcemJXaeOWCJpGBIXkq6liSAqjxLED21NAgujRBDbeUKQh3R2o0YkMmERzrwWWQhR9VpQet3kKRfvroxkSBVkSZ42eidVVN3twc2Fb5/DvhpsQDEJMNIkonDKQyvESrSLY/rLcaa8qfCo0eidV4LBodZLYbZckWhKY3CnDvFHJJLIk8ccBjiIRZWjBAWWRnWyksxC317eVV6JGixmvZAk01iZm+ROgICu2zd09pOqqsWFwUYGisxlYd3RjyoP5jUjcjNca0V5J/NqKqWnjxGGxAw2LEZZ1LxSxXCyhSM65W1R1upIuRY1n5RyaKO3OMMxdboSESTVY6RSu630qP+L8jVo5K72zfyKUXqO3i+lTff+Fen0bsm7Fy9N7w/ao6p1VWGFxLxJjHjZkbjYJcymxymYgrcdhBII7bnvrGp3a7l0mS+w3lX7f3GSRLguG7Jnx0CNlNsyMxzKe8HtFU1or3enFumL2YqOyq87hwCQHAglIDD9YXsbHtAPZQhG1cW67VwMYdhG8E5ZATlYgw5SRyJFzY9lz30IVX8pGMk420Is7cIbK4gS/RD8eQZ7fWsAL+FCFGNzrpVxS8oQuobs/RYfu1g0ntXbV1dC7uzYqh5S5y+JwWGU4WJ2zyriMSivwymSyxBtM5JB/hFQK0lt2ceZdm4pCsF4cU0bSYcfNznMjGUeJza8+XsGblfujt3MJHXJSuPTEltnBmaJkRsrghkbsDowZb+GZRerNEj5iM2JglCnj5SJuHlGz5vObW1ZODm+txM1yvbbLfsrqvadGq1q/rwTphVbEYZgs+KxL8bEtG2aQ6BFCseHGP1EGvieZrBjU6JS47WixsxIb9KbOaiN29lxBmiaNcsmEgZ1tox+czE+N+2pqdSIjmiIHGYiPA1XSQVb9gby4nZ/wA1IkuMwoHzbIQ00P8AkYMRxU7je4tbXS1+h5WhxGyimTvIpwKX2ptKTaGLixDwtBFAjrCkluI7SZc7sFJCABQAtyeZqrlWnw4kPNQzPEpCUxXPpqld1vpUf8X5GrRyV3tm/kUovUdvF9Km+/8ACvT6N2Tdi5em94ftUdU6qqMxs0kfEUIrRzT4Ul85DIY510yZDmuWH6wt41l02C4kxNC3MmUlgaIOkk7PyxWLbWMkklZXdmEe28OqAnqrkiOUdwuSfaazlsrLBY2SWfAmV2crtTFoCTeyqk4VR4AaChCjtg7Umlj2ZPJIzTHA41i5OuYMlj7LD3UIUbtjEzyiOwEr4nYsEbvJIVILvKS/UbObqdNOfOpoMB0WdXQq1IpTIEq87cFJmt9cmvKELqG7P0WH7tYNJ7V21dXQu7s2Ln/lt2kF83gbzYKUlmvPHnzPGFyRp9QvmIuNeXtgVpTWz8fhZtkg4MRLGuQMkQsschyM6+sFtfXWblfujt3MJHXKCrj0xFCEUIURvbLlwkwuBnHDF+9yF/8AMn2VeycytSWHC3halCWGKiGNh4ciMHhaLosp1Qqy3se7PUphRDRH12kScHWgi+YPnJGhWCsxIihCKEKV3W+lR/xfkatHJXe2b+RSi9R28X0qb7/wr0+jdk3YuXpveH7VHVOqqS2ubIt/20P/ABEVVqX2Lt3NXcn95bv5FSG0MSnGl6a/43hz1hy4cVz6vGsNdQvdj4lONg+mv+K4s9Ycis9j6qEKL3XnUYbZl2XTAY0HUaEstgaELLDSAnB2INtl4UGxvY3n0PjWjk6925Y2WLmb/onq1FhooQuobs/RYfu1g0ntXbV1dC7uzYqB5Ydveayw9Q5sPNkDwpJ86DHw+shyjU9w76gVpZbp7VGJ2fj3TLwxjCI8sax2jywFRlVRrqdTrWblfujt3MJHXLTXHpiKEIoQtc0KuLOqsO5gCPcae17mGbTI6kLVFgIlIZYo1I5FUUEe0CnOjxXCTnEjaUJmokIoQihCld1vpUf8X5GrRyV3tm/kUovUdvF9Km+/8K9Po3ZN2Ll6b3h+1R1TqqsJ4VdSrqGU81YAg+sHQ0hAIkU5ri0zaZFJ/ImG+zwf0k+FR5mH4RwCk6RG8Z4lHyJhvs8H9JPhRmYfhHAI6TG8Z4lHyJhvs8H9JPhS5mH4RwCOkRvGeJW/C4GKK/DjRL88iKt/XYa0rWNb1RJNfFe/rEnaZpinqNFCF1Ddn6LD92sGk9q7auroXd2bFQvLRtZoOBw5cXHKwbKIHyR2ul2lIVmNr6BRc68qgVpZ7pzl9kylsXLi24wzPIjrlNougok6RUCxvpcseVZuVu6u3cwkdcq4dqTBiOCxs4vZGACXfPYk/OMAqkWAvnFr1zvR4Up1hdiL7JbBbpwTZLUm1cTYZsObnU2RtAVXKLZiSc7WPgjXApxo8Cdj/MY26MBxItKFtXHYk6mILYNdcrG7KEtZgw0Ys1jbknrs0wYF1ad1swL56JaJW26eItbbWnAJELOLv/8ACdCABaPQkklm10vZedjycKNB0uldpB226hjpQnI8dIqqZY26zBssbHlfKbLmtfvuR41C6Cwkhh0CUyN98rkLfsyd3jBlThvcgr+Fu8Wt/eo47GNfJhmMUibqFCKEKV3W+lR/xfkatHJXe2b+RSi9Q2+Bk84l4QFzLY37FtqeR8Ow16ZBrZltVc1SKnSX11XJcRix1YwdbagDnxBoc2qj5tr9ozDnoHF0XQPy37JAyBpP5ZqvNo4bVi+JxeViIwWF7DvGVrW7Ac2XtN+Wl6QuiyuQGUeYmbPuPot2ImxKk5VDi7dg5WAT9bXpG58F8b05xii4Y/bzTWtgkWmV330Yc1m02IEd8oL9IaajkeGeY0Jtc/8AvS1ogbrt+ySrCLr7LPutS4nFZgDGCMwuRbVMzZubaMFKfynv0bWizu/PySdUgSsOjzslouv/AAKYqwqiKEIoQuobs/RYfu1g0ntXbV1dC7uzYqzv5h+Pi8HhkxGOhkkDn/ssnDUIuXM8vfY2UfeNQK0o7dma+zMQpkxbyJiMsq4x88kbjh9AN2pazD7xrNyt3R27mEjrlVHimBJM6Bbta8p0uRlYm1mC5XHD0U38L1gB0IjqGdmjVdqnYZ38U1erhpcjXnGYF7Hitp83pm5C4fUiwAHZ2UhfDrD4MNAx0bRZfehHmuIGQiZQvaDIWvZZDdWIuespPgo5W1M5BMxUt2bLxus260LHDRYhCuaaNiCbqZT0tIu0r3B2t2Zx2HRXuguBk0jXLbr2DchDQTkuBOgvoTxCSq9G4C2spFnObxpQ+EJEsPC/fhdYhZxcUiS80ed1IW0pI4h5W6PQy8tL3ve1NdmwW/AZA22aPrO+1CyXBYkG+cEaEAyNoBKWKno9L5uyZiL0hi0ciUvIYSnfZbbIIU0vIX0Pb2/37aom+xIpbdb6VH/F+Rq0Mld7Zv5FKL1Ab9reWccURfOdc9lhcW1HaB28ga9LZ2DbZLnYplSn/DPUq60JuR5yvSZgBnOjErqNdSuZQFP1hcnSlq/u89P2TQ6zqG4aNH30nUibDEqLYlVDFkzBmOZswJI6dgwyMLDlr6gFpl1r7NPrfYhrwD1JykZSFlmy62dq9nw5C5nnRQzXzZ2Ae+ZsurWAy9Ho65RfssAtsmXC3zQ14nVaw2ahZcJ3Y226Vng4ssinzhSAxGTNcXsyhRc/qlreNl7RSsEnD4t35gkiGs0ipov4Ge+U+KWigKrY4xTdMty50Ch1ZhrqRY696tTAJDr6PVPc6sbIZvndjI/m5Z8Kx+lLa1xdzdbFyx62tjm59ikHq0srev8AlqSsZdn5bPt+FbRA8ZztiEspVSGJABCaAm51IZnOl9V52Flqltpdd6Jpc14qhhtnz+0lOA1aVJdQ3Z+iw/drBpPau2rq6F3dmxI717pR44xOZZ8PLFcJLh5MjhWtmUmxuDYe7xN4FaXmy90YsPhXw8bSNnYyPLI2d3kNum50ueiB2aCq9KgCPCMMmU0G1VT/AGV2YsJrHNmB7utoOjyu7t63NZ3QaRKVZspSuOr0A3Jslt/2Ym9+NrcEGw0s5ddMtjZied78qb7OjylWb54SOnBEivcR5My6qpm6oYA/fPTNsttQSPAEgUMydSGkkObbLHRdp0IktP8Asq7pu0n134fPo624ageFP6DSfE3gdfqUSK9fyWXUqZtCWI/yl82a3R/zMPUTekFBpAIIc3RoNsruSJFNHydNxEkEoBUubDkc7KzA6d6i1Rey49QsLm2yx0Aj6okU/wDofJ+0T+/wqv7Ci+MeaKqP0Pk/aJ/f4UewovjHmiqpHYe7hhk4juCQDYAd4tc38L1doOSjAiZx7pyukgBIbx7k+cylw62LZirA9a1uzmD3V08KltDAx4nJZkfJ73RTEhulNQg8ltjcSLfnzbRsysWFxobovhpS9JheEpvQqR4hw2j6rJfJhZUUSKAjZluS1jly/rA9hPtNL0qEABVNlqQ0COSSXC0SNhxnoWT+TViioZhZSbam4BVkIuByysw79edKaZDIlI/liQZPjBxdNtuo4z5rAeS8jlKo6RcW0IJNzY5b8/G9tOWlJ0qFgfJO6BHN7hdLSsD5KRlK51sVy82NhZgQCdRfO3vpOkwZSqlL0OkTnXHDZ6LOTyX3DDiKFa91Ba1zn15dmdrezuFKaVC8J/J+qaKBHEviHA6vRZt5NXJJ4+pbPe/62TJcdHtTo93t1pemMvkfLCXJJ7PiylNuFxunPmnIdxJFAUSIFAAGjGwGg/tTxT2ASDSojkmKTMuCumz8KIo0jBuFFrnt8aznvL3Fx0rahQxDYGDQmKYpEUIRQhFCEUIRQhFCEUIRQhFCEUIRQhFCEUIRQhFCEUIRQhFCEUIRQhf/2Q=="/>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s-ES"/>
          </a:p>
        </p:txBody>
      </p:sp>
      <p:sp>
        <p:nvSpPr>
          <p:cNvPr id="26627" name="AutoShape 4" descr="data:image/jpeg;base64,/9j/4AAQSkZJRgABAQAAAQABAAD/2wCEAAkGBxQSEhQUEhQWFRUXGSIaGRgYGBwcIBgZHxsYIBkbHB0aHCgiGB4lGxoXITEhJSwrLi4uGCAzODUsNygtLisBCgoKDg0OGxAQGy0lICQsLiwsLCw0LCwsLSwvLCwsLCwsLCwsLCwsLCwsLC0sLDQsLCwsLCwsLCwsLCwsLSwsLP/AABEIATEApQMBEQACEQEDEQH/xAAcAAACAgMBAQAAAAAAAAAAAAAABAUGAgMHAQj/xABQEAACAQIDBAUHCAgDBQYHAAABAgMAEQQSIQUGEzEiMkFRYQcUM3GBkdEVIzRSVHKxshZCU3OCkpOhNWKzF3S00vAkRWPBw/FDVYOUoqTT/8QAGwEAAQUBAQAAAAAAAAAAAAAAAAECAwQFBgf/xAA9EQABAgIFCAcHBAMBAQEAAAABAAIDEQQSITFRBRNBYXGBkbEUMjM0UqHRFRYicsHh8EJiorIGI/FTkiT/2gAMAwEAAhEDEQA/AO40IWjGz5ELDnVHKVKNFozorRMi7eZKSEyu8NUN8qSd491cb7xU3EcFf6LDR8qSd491HvFTcRwR0WGj5Uk7x7qPeKm4jgjosNHypJ3j3Ue8VNxHAI6LDR8qSd491HvFTcRwCOiw0fKknePdR7xU3EcEdFho+VJO8e6j3ipuI4I6LDS+O3j4KhpZERSwUFrC7HkPWalhZbyjFNWHIm+7QkdR4Tb1JbP2gzPlaxvV/JGWo9IpAgxZGc5SslIT+iij0drW1mpbGbWcOwWwANuXdUNOy7SWUh7IcgGki7CxRshNImVp+WJe8e4VU94KZiOCdmWo+WJe8e4Ue8FMxHBGZaj5Yl7x7hR7wUzEcEZlqPleXvHuFHvBTcRwRmWo+WJe8e4Ue8FMxHBGZaj5Yl7x7hR7wUzEcEZlqXx283ATPNLHGvLM+VRfu17fCpIWWsoRXVYYmdQSGEwXowG8/GXPDLHIl7XWxF+425HwpYmWsowXVYgkcCJIEJhuVpw8mZVbvAPvrsqPFzsJsSUpgHiFWIkZLZUyRJ7X9EfZ+IrGy/3B+7+wU9G7QKvV52tVe0IXlCF7SoUDuw5V8XASSIsQSt+xJVWUD2GRh6rVoU4VmwooHWbbtaS3zkFDCsJbrU9WcpkUIXLvKpsbI+HxJnmfPiUURM140BBJyLbQ9Ee+uryFS6zXwQxokwmYFp2neqNJhyIdPSuubL9Kvt/A1mZB7/D3/wBSpqT2R3c0ljfSSfeP4mq9P71F+Z3MqFnVC0VUTkUIXkjhQSxAAFyToABzJ7hSgEmQQuS7Z21tKbHRYnC4XFNAnoQIZMssbWuxstiHFiD2DL2iu7omRobKIYMQfE60nA6JbPO1VHRDWmF1HZe0FxESypcA81YWZGBsyMOxla4I8K4qk0d9HimE+8fk1Za4ETTVQJyq292yYHlhxWMlUYfDhrxOt1dmvY89T1ejlN8ta2TqTGbDfAo7TXfL4gbQB+XzEpqN7ROZuUd5PMFfEYvFRRGDCzZRChGXMFHXCjkp1I++bcqtZXiygwoD3VojZ1jfKeiePpamwxaSLl2fZ/oo/uj8K6zJ/dYXyt5Ku/rFMVcTUntf0R9n4isbL/cH7v7BT0btAq/Xna1UUIRQheXpQJpJqhwHPLBjBp5xj/m/GDzd4gfUyx5/URXQvFSG+jH9EK35q4d5Ey4qqLSH4nylJX2udVteUIUFvdu759HCnE4fDmWW+XNfKGGXmLc+fhWhk+ndEe51WdZpbfK/SoosOuArTsv0q+38DVjIPf4e/wDqUyk9kd3NJY30j/eP4mq9P71F+Z3MqFnVC0VUTkUIVf3qw8uIbDYWEoOM7FhIDlkESGQRNlIIRyoViNbd+oPQ/wCOQGRKQ57v0iY2mxQxjIKw7K3pxuIhWfD7OHCtbK+JVHYqbOI1CMpAYMAWZb27Aa7dVVVtl4ySTFpigqxwbRWR1hAOZeDkVZXOYrxJFPSCiwsupNzXOf5HR2OgCN+oEDcVNBJnJWiuKVpVLfHdKXGzQyLiREsQ6KNEJBnuSWIJsdMosQeXjWxk7KcOiQnMMOZdeZyswxxUb2FxvUlsDZuMidjisYMQpWyrwVjym41uvPS4t41WpVIo0RoEGFUM75k80rQ4XldI2f6KP7o/Cu9yf3WF8reSqP6xTFXE1J7X9EfZ+IrGy/3B+7+wU9G7QKvV52tVFCF7QhUve9i8uJ1P/ZsC8sQ/8SQSq0niVVLDuznvrcydJsOH++KGu2CqZbyZnYqsa0nUE5g4lbF4SNfRYfCcRAORZ7Rqf4UV/wCeoojnNo8V56z3yOwfEeJlwTmib2jAK0VkKwihCKEJvZXpV9v4GtjIPf4e/wDqVBSeyP5pSWN9JJ94/iar0/vUX5ncyoGdULRVRORQhIf95bN+9N/oNXT/AOMdrE2DmoI9wU95N/8ADofvSf60tdiqyo2w/QbC/wB3xH/pVh/5D3I/MFLB6ytVcGraKEIoQrbs/wBFH90fhXpmT+6wvlbyVF/WKYq4mpPa/oj7PxFY2X+4P3f2Cno3aBV+vO1qpbF7QiitxZY478s7qt++2Yi9Sw4ESJ1Gk7ASmlwF5S/y9hftMH9VP+apOh0j/wA3cD6JM4zEKB3i2thuPhJUnhZuIYXAkQhoJFbOGsdACiNc9ot21o0Ojx81FhuY4CVYWGxzSJS2zI/4oIr2zBB1bkvCsOHGFaHGYeR4CYrNLGufCuwshObrRgIQe3J41K4xIxiNiQnAPk6wEyeBfdc62eE9SSxsiHCzkrN8vYX7TB/VT/mrJ6HSP/N3A+isZxmIXqbcwxIAxMBJ0AEqansA6VHQ6QLTDdwPojOMxUhVZPTeyvSr7fwNbGQe/wAPf/UqCk9kfzSksb6ST7x/E1Xp/eovzO5lQM6oWiqicihCQ/7y2b96b/Qaun/xjtYmwc1BHuCnvJv/AIdD96T/AFpa7FVlRth+g2F/u+I/9KsP/Ie5H5gpYPWVqrg1bRQhFCFbdn+ij+6Pwr0zJ/dYXyt5Ki/rFMVcTUntf0R9n4isbL/cH7v7BT0btAq/Xna1UltHZEGItx4Y5bAgZ0VrA87Ei45DlViDSo0Hs3luwkJjmNdeFVMJsnCbMnC4nDQS4CZrLLJEjthZDyV3YEmJjyY9U8+89xkbK/S25uKfjH8hiNePEas+PAqGYuXR13P2cRcYLCEHtEEev/41uqsvf0N2f9hwv9CP/lomhVPfXD4HD5cNhcBg5MbMPm04Edol7Zpej0UXs+sRYX1qCk0qHR4ZiRDID8kNac1hcZBLbB3JwmGQXijllvmaV41JL3vdRa0YvyVbW09def0zLFJpDyaxaMAZCWvHWtOHAY0XKy1kqdN7K9Kvt/A1sZB7/D3/ANSoKT2R/NKRxvpJPvH8TVen96i/M7mVAzqhaaqJyKEKM2kZI8RhMSkRmEDOXjQgOVeMpdAxAYi97Ei9bmQqbCo0V2dMgQBP1UUVpcLFluTvhh8Pg4oplxKSKXJU4XEG2aV2FysZHIjka7PptG/9G8R6qrVOCgt0xLLHs8NBJEmEhkRml6JkeQr1E62UZes1r30Fc/l7KECJBzDHTdMGy0CWtTQmEGZVurkFZRQhFCFbdn+ij+6Pwr0zJ/dYXyt5Ki/rFMVcTUntf0R9n4isbL/cH7v7BT0btAq/Xna1UUIWueFXVkdQysLMrC4IPMEHmKex7mODmmRCQgESKgY9z4UGWKbFxIOSR4qVVXwUZtBWw3/IacBKsOAVc0WGsv0UT7Vjv/u5fjTveKm4jgjokNO7H2FDhc5iU53N3kdmd3PZmdiSfVyrPpdPj0sgxXTlcLhwUrITWXKTqkpF5QhObK9Kvt/A1sZB7/D3/wBSoKT2R/NKSxvpJPvH8TVen96i/M7mVAzqhaKqJyKEIoQvaELyhCKEIoQihCtuz/RR/dH4V6Zk/usL5W8lRf1imKuJqT2v6I+z8RWNl/uD939gp6N2gVDfeaME/Ny24jR3sliUYqxHTvYEevXlXFjJzz+oXA6dImNH21q/nhgtab3wHLcOuYkAHJcgIGzaOdDmRe+7roBrTjkuNbKRltxlK7UThIG1Gfati7zRk5eHLn+p83fqu3PiZeohbrdoHO4DfZ7wJ1hLG3EDCd5ld5IzwwWP6WQFwih2JkMdxlsCHiS56XImZLWueemlL7MjBhcZCwHTg44X/CUZ9s5JvEbciTJmJGeYwjl1gxW516uawvz6Q07oWUOI+ctDa26U+MuRTjFaOMlok3jQO6COVirFdAlmKhy1iXAFlRjZrE9l6kbQHlocXAAiemycgNGJF09aaYwBlJLvvjCL9CUgEi9l1A4t2F3FwOC/jy01qQZKimVrfP8AbZd+4akmfamU3gU5bRS2aQpf5sWy9ZyDJfIBck27OVyAYjQXCfxCwA6dNwuvN34U7PDBTG6m0UxPDljvlbNztcEZgQbE9oNaOSYD4GU2Q33if9SVFHcHQSR+WrRtPEBZspvd5GUesB3N/Yp/tVOmwy6kxiNDif5S+qiabAoWPeSI5Oi4zAMM2QWjOTLISXsFPETTra9Wg5PiCdoss0322XX2HVrRXCwTeqA5euMxIAIXsTNfRjpqq253dbgc6ccmxhO6zbjLDacJA2ozgTuB2ukoQqGGdioBtoVUsblWItYdhNQRaK+GSCRYAdOky0hKHApePeKJ44pEDuJXMaBQt7gMbm7AAFVvz5EaVI6gxGvcx0gWiZnPUMMTLikriU1hDvPC5XKHNyASQAEJNhmLMLXupA5kMCL3pzsnRmznL1lhIccJGckVwtce9URMV1ZBIoYF7Dom9rZSQT0WJBINlJANjZxybEAdaCQZWfeR0gXXkCxJnAvYt7IGC2zgsuaxyi1lkZwWLZQU4bBtbAlew3pHZMjNJnKwy04gCyU7Z2WW24Jc4E5s/bMczmMB1cIrlXABUNY5SASQwBQkdnEXxtDGoj4TQ8kETImLrNN1xtlsKUOBV+2f6KP7o/CvQsn91hfK3kqb+sUxVxNSe1/RH2fiKx8v9xfu/sFPRu0C5omIl4jAYVBnmZGbzZ9I87ASs1wJs3R0FtJC3JWrlCyFUBMQ2NBHxC+QNUD9Mrb8JXkK3Mzu04LViMVilAPmkT/NAm2HbRsszKts5JCmKIW73HI2u5kOjuMs6Rb4hdNoJuF9Y8NNqCXDR5LxsTMOgMCjxi1rQMoPzRdRkbqWna1zoAW7aAyGfizxB+YH9UjaL/h+mhEzdV/P+qXwmdmw98PGoZLSXSxiKEdEaWILhSuv6lxfS1SJUAf8ZMjZbfPTwv2ysTxMysSux5y0g42GVWkzZmGGdSCDHZXcggg3Y5jYHKLcqlpDA1n+uJMCUhWBxtA+l9qRhmbR5LXPjpmyo+CDoWVmHDzCxZw7WOmcHI2XVrZufY5sGEJubGkZEC2WgSGy8aBckLjcWpXD43EErnwKKXK8QiFjmJ6MpJHIG8li1+iRfrVK6FBE6sYmU5fELNI+k5abrkk3eFGAMjyRCbBQoHuzN5qxsSsLWvchDd3BZv2eoFjRFDGscYcZxlYBXGguG+4SAxvQ2ZIm3yV72OgEosAL3JsOZsdaZkJxNPhz1/1KdSRKEfzSoDesOXURwpMTM3pFBCWWQhrkjJqAubUjNoDyp0SqKXHLnlom668/FKWvGWq8Kv8ApFirzzyqPoEZAbiWEP8AnjBItcZ8hfXQkqLgAayBkMmeeOHW1E6rJy1W3pszgslxczaeYqCQqXMVwCJFuNSt0CFWBuBdG10FJmobbc8dJv1HbaTMGyciLEszgmcHiGneJJsGMjDMxaI2SQocvXXSwVlJIv0kGl7VFEhiE1zocW0WCRvE7bjiQRsJSgzsISwxsjiMNgQQcpcGFuhLaBSQGXpBc7rmH6sZIJCmpcyxpdVjW2y+IWt+I6DpkDLE6CQknqWPnkpEJOCUG6Zm4DNkzRs4KqOkMhVEJ7GbwtRm4YLgIxlbIVgJycBfdbMkYhEzgso5WXKrYJBGWF1TDknLoBYDo6BnNyb6Ho60FrXTIjGcrJuF/PQLv/qxG5ObLk4zFMThFQlQxvESpctKGuxXKehkOpv84wqCkDNAOgxSbZXyMpNlZOd8+ASttvCmoMJGlsiItr2yqBa9r8h25V/lHdVB0V7usSdp/MSnyAVz2f6JPuj8K9Iyf3SF8reSpP6xWyeYIrMxsqgknwHPlzq4mpfzyN0YkkKNGzqVI9YYAjsqGkNhOhObF6umafDrFwq3qH+UMF9c+5/hXM9GyNif5ei0czTMOXqj5QwX1z7n+FHRsjYn+XojM0zAeXqj5QwX1z7n+FHRsjYn+XojM0zAeXqj5QwX1z7n+FHRsjYn+XojM0zDl6o+UMF9c+5/hR0bI2J/l6IzNMw5eqPlDBfXPuf4UdGyNif5eiMzTMB5eqPlDBfXPuf4UdGyNif5eiMzTMB5eqPlDBfXPuf4UdGyNif5eiMzTMB5eqe2TicO7HhNdrdtwbeGatHJsHJ7IhNG60tM5y1TVekMpDR/sFm76LdisHCzEsNe21//ACq1HyNRqQ8xHttOuSqZ4tsmtPmEHj7zUPu9Q/CeJ9UvSTijzCDx95o93qH4TxPqjpJxR5hB4+80e71D8J4n1R0k4o8wg8feaPd6h+E8T6o6ScUeYQePvNHu9Q/CeJ9UdJOKPk+Dx95o93qH4TxPqjpJxR5hB4+80e71D8J4n1R0k4r0YCDx95pR/j1DH6PM+qOknFSiAWFuVaoaGiQ0JqW2oPmpDYmyk5RbpdE6WIIN+6x9RpUKszIBgpumJDnW7cXinQroWsOXdYW7qzMr90du5hXcn94G/kq1XFLo0UIRQhKbR2pDAAZpUjvyzHU+ocz7Kng0aLGMobSVFEjMh9cySGD3swcpypiEvys10ufDOBep4mTaVDE3MO63lNRspkBxkHfTmpqqKsopQhUjGbbx6wvi2EcMatpBKhDstwLknUMb9lb0OiUN0QUcTcSOsDZOXJZb49IDDFMgMDeuj7lz55oHsVzrmseYvGTY+IqtkxtSnBk7i4cAVLTTWopds5hXObrH113LblyrrysKckRQhIbV23h8Ll84njhzdXOwXNa17A8wLi57L0hICACblrn3iwiMqvisOrMAVBmQFgeqRdtQew9tFYJZFejeDC8bzfziHjfs865r87Wvzt2c6KwRI3qSpUiid6NurgoDIRnckJFEOcsraIg9Z59wvTSZJQJlQPkt23isXBiWxjBpY8S0dgqgKFVOiMo1AYtqbnxpGEm9K8AGxdFw/VHqqJ16mb1Qk9uS2hYXAzDLcsV5g8iqsb9wtqaROVcysMFLmI662CrlVRddApYlR4HLaw07TmZX7o7dzCu5P7cb+SrtcUujRQhRW9G2BhMM8uhbqoD2ueXsGpPgDVyg0U0mMIei87FXpMbMwy7htUnuD5Lo2RcXtQHEYmUZ8j3yxg8gV5M1jqD0RyA0ue5hw2Q2hjBIBcy97nms4zKte1/JtszERlDhIo7jR4VEbKe8FQL+o3HhT01cvwEE2zMcdm4hzJGVz4aQ9q69Hw5MLdhXTQiuey1QWlufZfp169q1snUkzzTrtHorM97G3O2l+/svXMtlO1bJnKxc22/tiHEwkYiJ0x6ErGiB7hs2hHYR69e7srqKLRYtHiThOBgm0kyw/PqsWPGZFZJ4IiC4Ca6puBxM+G43pcnT+9wze9u29Z9BzftH/X1ZulskVapVbonx3yE+IV5l6x9dds25cu69YU5IihCqG2p/McbJjpsPx8O8McJkGQth7SMCMrkXjcyKSQdCuoqJ40qWG4XKI3q23gdk4uHAR7LikSezSHKNRI7LZQUbiWseiTbkBao1KpHefZ0WRtkYDCBG6ExmGUJh80jHiXLZ2k6DWA7wL2FqUCaa5wF6uxNWFXVO3o3WxeIxkOKw+KSHgxlUV4hIFZic7qDoCVyi/Po0xzSSnBwAkoTyP7PxcbYxppPmzPIChiyl5bx/PBrXylQRlGlIwFOeRYuuYfqj1VG69SM6oSm28O0kLIqROTbozXy8/AE3HMePaKROUBPgWhwUquoU5weiqqOa8rMS33n6XfWZlfujt3MK7k/vA38lWK4pdGihCp/lMsIYGYXjWdS4tfo2bn/ce2t3IJGfcP2/ULMyoDmht+hX0FFIGUMpBUi4I5EHkR7K6tYSzoQuOeV+RW2tsuNCOIoZ278hItf2JJVLKJAosSeH/FZoYJjtlinq4RdOi1LNIpXdf6VH/F+Rq0ckd8Zv5FVKf3d27mFbpusfXXetuXJOvWFOSJHbG14sKgeZiAWCKApZnc8lVVBLE2OgHYaQmSUAm5QW0d5MNPFJDLh8a0cilWHmeIFwRY65ND400uBTgxwUBFvXjIQkYw5xYj0innweKSRByGcLCwdgLdJSubttUSmBKkdgbZjg4skq42bETsGlk8xnUGwsiIuTooguANTqSedPaQFG4OKsOy95YJ5OEvFSTKWCTQyRFlHMrxFGa1xe1PDgVGWkKYpyRemhCkMP1R6qruvVhnVCT28V4Eme1sp1ZM4BsbMRlbQHW5BApE5VsPfBTAWsrqMuZSV6hsQmiaFTawOt7DSszK/dHbuYV3J/bjfyVeril0aKEJTa2z0xELwydVxbxB7CPEGx9lTUeO6BEERt4/JKOLDERhYdKjN2d+sVsdBhsdA+Iw0ekU8WpVexTc2IHIAkEWtqLW7ai06DSG/CbcDf91zceixIJtFmKnMf5b8Oy5cFhsRPMeqrKFUHxylifUBr3jnVp72sE3GQ1qFrXOMmiar+wNlztPJjscwbEy6WHKJfqjsGgAsOQHM3NcplXKQj/wCqH1Recfstyg0MwvjffyVirEWkihCld1/pUf8AF+Vq0skd8Zv5FU8od3du5hW6brH113rblyTr1hTkiid4NkvPwXhkEU0EnEjZlzrcqysrrcEgqxFwQRoaa5s05rqpUZtfbG1MKiyySYJ04kaMqwyqSJJUQ2JmIBGa/LsqIskpWvmZK/U1PVP25tfGnHnC4RsMirh1mJmjdyS0kiWGSRbCyD+9KBNNc6S1YfZOKlxMOIxs0LmAOIkhiZBmcZWZi7sT0bgAWGt6kayRmonPmJKwVImIoQpHD9Ueqq7r1YZ1Qte0WURSFwSgQlgOZWxuBqOykTlXtqAebTX4mfMuYSFSbXXLYqbEW7efO9ZmV+6O3cwruT+3G/kqnXFLo0UIRQhRO3doYiEp5vhuPe+bpZctrW9d7n3VdokGBEBzsSrK7TNVo8SIyVRs1S9x9p4qNZFiwvEVpyXbPbISFuvjYa+2tvKcCjvc0viSIbYJX3271m0KLFaCGsmJrpdcutteUIRQhSu6/wBKj/i/K1aWSO+M38iqeUO7u3cwrdN1j6671ty5J16wpyRFCFXPKD9D/wDr4f8A4mGmPuTmdZad9t48Th9oYOKGQLE2QyLkB4nExEURBJ1WyuSMtted6hU805N/jUv+4Rf8RPT4d6ZEuU7UyhRQhFCFI4fqj1VXderDOqErtpLwuQWXKM3QJBOXW3RZTr3XFInKtvFkwcyHJcOp6AULrkIIK9a47W19lqzMr90du5hXcn94G/kq5XFLo0UIRQhe0IUfsbZEeFV1izWdy5zG/SIAPZy0FWaTSn0hwc/QJWKGDBbCBDdJmn6rKZFCEUIUruv9Kj/i/K1aWSO+M38iqeUO7u3cwrdN1j6671ty5J16wpyRFCFX9/YHbBPkRnKSRSFVF2KxzRu+UdpyqTbttTH3JzOsqrvPtJcdikxeEWSWDDJCZHEbi5GLikdUVlDOyxoWIA007aiAUxImrFsfaKYzaU2Kw+ZoBhY4RIUZQ0glldguYAtZWW57CafDTIhVoqVRIoQihCkcP1R6qruvVhnVC0bXPzEuuX5ttddOidej0vdr3UicqxicVmwE5XMSrC4KZbt0Tp81GTqeeW9Z2VhOiuGscwrlA7cb+S5+208SLXw9+jm0HaRIQNGNjdFFhm6w5XtXMijUc3P0y5ahjqu0rZz0Ufp/LfTWhtrT5gBAXF1GYKy3vIysbNqvRAIv335Wo6LBlMvlfZYdAIuvt/Joz0SdjZ8cUPtacKxEJbosVsji5VAxBVukLk5B3kH1AFFg1gC+Vo0jSZXizWcAjPxJTq89An9kxhcdMzgGPokHpZSvSte1ixI7uVvHsqOJAhBsw63CYP0/MNKe2K8ukRZ+fn1WWG2m7ug4TBTHcsVYWksTlsRoAAdT2lRSPozWtJrCYN0xdj+a0rYrnOAlo134LRBteW4zwsLgE2jc5erfX9Y9K9gNADfkbSPosO2q4adItv8AT8sTGx36W+RRhNrSllEkDIDYXyubdBs3IaWkULc6EMDSRKLDAJY8E26RiJeRntCGxnkis3nh6rSu2p8gbzdicpJ6Lix4YKrYi5PEJQ/dvUhocGtKvpxGNpwutHBN6RElOrzws87FbdyJmeeMsLG7jkVuAGAOVtRfuNSZNY1lOYGnQdf6TpFijpji6jOJ/LQrtN1j667hty5Z16wpyRFCEUIXt6EIoQvKEIoQihCkcP1R6qruvVhnVC07VNoJdQOg2pGYDonUixv6rH1GkTlVMQp8zxNrBmcG2oyscpyi6joqTblqQx7azsrS6K6eI5hXKBPPiWvkVQsPh8QCheZctgHGc/8Ai3ZTzB6gtfsPK2vNOfAINVltsrNlhHH8K2GtiWTdZp8/t+BYHDYnKMs6k5Fv0ibno5zfuLZwLAHUajlS5yBMzYbzo2y8padySpFlY7QPumcUk11ySKLIAQXOjdIM3bmuStieWU9pqOGYVtZpvw2SGrTdinuESYqkXJI4XFWyxzICEsRmJsxE4DAkE9bJcf5b6WsZxEo86z2m/DR8P0nx12R1YtzTo87fqtzwYi5PGUAWBXOeXQuMxJykgSAaXGYG+lqjD4F1Q7ZbdGqzVqTi2L4vyz7pjCYecM3ElGQpa4bVGIXLbogadLUi5Nj22WOJEg1RUbbPCwi2enZsHEvY2JM1jZLghlxCqnTQvw2D5msBK2QqQMuqraQAaaUAwXONhlMSs/SJg6bzZvR/sAFonIz2+gtTmBLJGolcFluC1+sAbAnQakWv4moI0nPJhiw6Pzy1KVkw2Tjap3dSQHFR2IPPkf8AI1XckgimMnr5FVqeQaO7dzCld44sYZCcK4VQp0OTpOc1r5geXRPxrubZWLlTKZmo5I9o3WzMbL0g/AF9JLgBLkOW4VjfLlzX1o+JJ8K2lMeTe7C7AgXhyrGZrsr6FjIIja6nLpzJ1K2osWez1xyJHxjxWEoLheEC0Rw+oHVW4xBv2Gy9o0IJoMlgo2jwh6MSibN1lIMJjY5CcotlkIS4F7KDc63LUfCtEOH2llRWls1kDv8AM5ecOcoAtw1hPmvpqMvZZPiRNq2RQ7QAjJfM142kVjEBYIvGRMsd7s5YAk2AHMUvxI+FapE2kY4rEq4iRXN4bNMEmDudD82XMBIFmsDYDUUfEj4VsRdpGVSxUJnLWUxkBC8JVHuuY5UGIHQ1JZNTqQfEj4VecP1R6qidepmdUJPbTNw7LmsSA5RA7BNb2Uq2bsFrHQnSkTlCw7O4uGxEMOZdRldkZGOikXDAWINxoAo0051VpsAx4JYNV+ozlvU9GiiHEDiqjh/J5KhWytlXkpaK3KUD2fPPp6u7XBfRqc6c4YmdMxi3937QtRsaij9dmw69WtDeTyQ6FGy9E2zR6lVRed72KoNO8k86BR6eLRDtt0jSSccT9EGLRT+ryOoYavqsD5OZSuVldgTc3aO5NgpJIN9VHLlc3p2YpwMxDA3jbjj5WJM7RZSL/I+iI/J1KCDZ7hg980fXDOwY+N5Hv940ho9OIIzYuleLiAJX6ggRaKP1nG43znhrK24ncCZ2LFWBzFhZoxa5udQQT79PaaRlFpzW1c2LpXj1knOj0ZxnX8j6LZjtxp5c4YMFexYBo+aiwIJOnIH1imQqFTIciIYmLrRp37kr6TR3zBfYdR9Fpx3k9lldndXuy2Nnj16BQHnzAZ7ffNPhUanQ2hrYYsM7xjOV+ocAmvjUV7pl/kcJYbeKMR5Pp362fmW0aMdIyLITob80UWvyoZRaay6EMLxdVLcdaHRqO6954HGeGpT26G6D4fEcZ7jQ3uwNyb8gCQvM919OdW6DRKSIrXRQAG3XTNktH13KvSY8GoRDMyfWelSG8+6hxThxK0ZAIUqBcHJMoOp1txb25ELbtroJhY5BBUe24X1ZWVs8shOVDmaVmvftOWN5IxrycnwpZjFEnYLOPcRQNWLMFdVd1VmVWWJVGYm5yLGQCdSHNze5KfDiiTsFObK2ZJFGI2IcLopC5ej2A3c3PPUW9QpwcAmlhKb83bu/uKWuElRyPN27v7iiuEVHI83bu/uKK4RUcjzdu7+4orhFRyPN27v7iiuEVHJ6NbACoiZlTgSEkrtfEcOGRwSCFNmClspsbMQASQOfI+o0iVRmydoSPDIWLXVgvTyhxop6QXloQdQDryGlCkhgF0iveO31m95pVbqNwRx2+s3vNCSo3BHHb6ze80IqNwUdtjeWLC5ePOULdVekzN35UQFmt3gaUJHBjb5LbsrbkeJTiQTcRL2urHQ9zA6qfAgGhAaw2gBOcdvrN7zQlqNwRx2+s3vNCWo3BVCbylwiSRFTGSGJ2jYxxFlzKbGxDf8AV6FFWZh5K67IxhfKbtZ1vZuYuLi/caEkVraswFQ94Nv4g4iULK6KjsgVGKiykjs5k2v7ax40d9cyOldHQ6FAEFpLQSQDbbeJqO+W8T9om/qN8ajz0TxFWeiQPAOAR8t4n7RN/Ub40Z6J4il6JA8DeAR8t4n7RN/Ub40Z6J4ik6JA8A4BHy3iftEv9RvjRnoniKOiQPAOA9EfLeJ+0Tf1G+NGeieIo6JA8A4BHy3iftE39RvjRnoniKOiQPAOASe0t7pYADJiZhmNlAdyWPcADrT2OjPPwk8VDHZRIIBe0W3WCZ8l7svfCWYFosTKSpsQzNdT3FW/9tKV7o0M2k8UkGHQ44NRo12SIXZdkYkywRSNzdFY27yATWpDdWYCdIXL0iGIcVzBcCR5rPaDARSFlLqFN1HNhY3A9fKnqFRGDmjaKUx5+sLl3zkiwykHMeiV1F7GxuRrcgUsHrhYU5XEUIRQhQ25ckTYzaOIdkzCVcOjMw6KRxoWRb8hxWe9uZHhTVSimbyl4J4pdrYiTClWjECpiHS2V8QHJQXGjOseYN3ZlFKE+BOZVhpVaWLuFBY6AC5J7AKELlMOzcThNnTYvDbTVgrtNaNFMcjFgHBZrsWJ0100A7b0irSIbMFdR3Ox5xEOGnYZWliVyByBZLm3hflQnxDOHNUDbf0nEfvn/O1YUXru2nmusovYM+VvIJKmKdFCEnA+EGJcY9sWqMsaw8AyWaQtJmHzfNj0LDnWjRGscy0Ca57K0SOyKC0uDZC6YE7VYPkbZv7LbX9PF/8ALVrNQ/COCyulx/G7iVB7yJgI14eFO0lxeZGVJuOBk4ih2ZXHVy5tTpTIjIYabB5KejR6S+K0BzjaNJNk0zWOuvVU2yJG2jCsZVTwjlZhcL18zAX1awtVyFVEAk4rGpOcdTmNYZfDYTovmdqa3fnbzjERShGkSxMqqFLgjTNbt1H96ZGaKjXNuwU1De7PRIbwC4S+ICU9q+g92/omH/dJ+UVowezbsC52md4ifMeaa2il4pBfLdCM18ttDrf9W3fUqrKE2VIGgkK2AzgZVUhVNlvlNyrA8+gSo5cw1KFLB669pVcRQhFCFSW3Vj2jip0hhw8EUL5ZsR5vFJJLMwDsiZwVUKGGZmBJLad9IqkVwBkApPCRSbNxEWDldHw8qMcPII0iKuli8TiMBDdSGVgATZhY86AnQomgqx0qsooQqc/kzwBcnLKIy2cwCUiIt35efsBpFFmmzV42WgV1AAAAsANAABoB3ChEXqLmW2/pOI/fP+dqwovXdtPNdXRewZ8reQSVMU6KEKy+SjZEc0mIxkozyQztBED1Y1CRsWUfXbOQW7hYW1rXozA2GCNK5HKcZ747muNgsCvW0N5sJBMkE08aTPbKjHVsxKrb1kEVYWeovyi7vxYrCSSNdZsOjSwyr1kZVJI8Ua1mU6EeIBCOaHCRT4cR0NwcwyIXL8HKXjRjzZQTbvIBrCcJEhdxDcXMBOkBKbW2Qk+Uksjp1XQ2Yd+tSQ4pZOVxUFIorI0iSQRcRevdk7JTDhspZmc3Z3N2Y+J99JFimJfoS0eisgAymSbybyu5bt/RMP8Auk/KK1oPZt2BcnTO8RPmPNbNtJeCTVlIUsCoUsCAeqGFr8x7eY51Kqyitly5oZOmW6Qtck2FhyYyPcc+WUeA5lQpYPXXtKriKEIoQk/JvrHjG7Gx01v4SqfippqoP6xUX5R98tm4aaLDbQw5nunEF4kcIDmAIzkakqRpQmqB3X21hi0EmzzKuDnlaB8PKdcPOEaRGj6TWRlVgVDW1FrEEBQpoLyDJX6lVtFCEzs70g9v4UiijdRcw239JxH75/ztWFF67tp5rq6L2DPlbyCSpinRQhTu5G0JcPsvak2HTiSpinKKVLZjw8PplUgn2Vs0fs2rjaf3l+1ck3p3nxuJx8GJxMAjxEeThxiN1zZXLJ0WJY3YkaHWplTXZt195sbjtnbRbHQCFkiYIBG8dwYnv6RjfUDlQhU7ZnoYv3a/lFYT+sdq7mD2bdg5JmmqVFCF2Pdv6Jh/3SflFbUHs27AuKpneInzHmstvT8OB3ygkDo3KgBjopJdlA1I7RzqVVlD7IhURSNGX4d9LnRycpLaEgkG4uhCm500BpQpYPXW6lVxFCErtTaCYeGSaU2SNSxPq7B4k2AHeRQkJkJpPyZ7WwwwmHh86w74mTNK8azIzcSRmldcqsSSuYj+GmqgTNIeVzYOAxqxriMZBhMRHqju634ZPSBQsCwNiR4jxNCRQm6GxIA0CYISNg8O7TNiJRY4rEMhRTGCB80iFtbWJta+pKhTQWEma6BSq2ihCZ2d6Qe38KRRRuouYbb+k4j98/52rCi9d20811dF7Bnyt5BJUxTooQrp5GfQY3/fX/0oK2aP2bVxlP7y/at+9fk5XG7QgxxnZDDw7IEBDcORn55ha97cqmVRWber6Fi/3En+m1CFxXZnoYv3a/lFYT+sdq7mD2bdg5JmmqVFCF2Pdv6Jh/3SflFbUHs27AuKpneInzHmt+0ocy5swQxnOGbVRYG5YXGlie0d/ZUqrJBF6EzloyWcXEZuFICg3Pax0voNLDsuQKWD1wl6criKELGSMMCGAYHmCLg+sGhCru3sPHDPs2RI0S2NRCVVV0kjmQDQfWK0hUEYCqtqxJLtbaDMitwkw8YLKDY5ZHNr8tHWgJsAXqfpVZRQhFCEzs70g9v4UiijdRcw239JxH75/wA7VhReu7aea6ui9gz5W8gkqYp0UIT2628k2zuOiYdZ45ZTKDxeGysVRWBBUhh0AQQe2tCBSmNYGu0Ln6bkuLEjF7JEFTv+06f/AOX/AP7K/wD86m6XCxVT2RScBxSW2t/8TiIJYUwSxGVGTO04YIGBBbKqXYgHlpSGmQ0rcj0gm2Q3qvQRBFVRyUAD2C1ZbjMzXUNbVaG4LOkTkUIXY92/omH/AHSflFbUHs27AuKpneInzHmtu2ZQsEmYqLqQM5yqSQbAm4tc+I9YqVVlE7KUcGQqSylhZyGXMLDsYkk3uS2uYkm9AUsHrhe05XEUIRQhR23dkjExqnEaNkkSVHQKSro2ZTZgQde8Uia9tYSWGxdkGBpneaSeSZgzu4QE5UCKLIoAsqjsoSMYG3KUpU9FCEUITOzvSD2/hSKKN1Fy7eCQLiMQWIUCZ9SbDrt2msOICYjgMTzXU0dwbR2FxkKreQSAxCE2DrcaWuL3PIe2mVTgps4ycpheLikPJ0PI6MORtbt7bi3rFLVdgkERhuI4rHz2PU8RLDn0hp/fxHvoqOwKM9DvrDiFmcQgIBZQSLgXFyOw2pKpvklMRgMiRNetKo0JAPLUjmeX4H3USKUuaLyvGxKAXLqB35hbkCNfUQfbRVdgkMRgEyQvPOUvbOt7XtmF7DmfULH3UVTgjOMnKY4raDflSFOnNdj3b+iYf90n5RW1B7NuwLi6Z3iJ8x5pzGyMsbsoBYKSAe0gGwqVVlE4TErJAzrkILdZEZA3LWze69zy50oUsHrqq43fGKOR4zHIWRspsB+0jRTzuQzObWF/mn7qFYMQAyW/E70xJfQtlTO2UroBfOoudXUi2TmT6jQlLwFq/TCEMFZXUlwgzWGhJAbUglc2Vbi/XHcbCTOBMbP3kjlWNsrJxJOEM9hY8EzAm5uBlFvWe0WJVKHgrT+lsJg46hmTiFDYr0QFLhzropjCt4ZxmygEgSZwSmvDvfD87YMeGkz6FekIeGTl6WuYSDL6je1IjOBbod5Y2n4IVic2XNdbXJnAsM1yPmHuQNLjxsqUPBMlN0J6Z2d6Qe38KRRRuouS73MBPOSWH/aHylct82d/racr86xSCYjpYnmukaQKNDJnc26V8tdigp8NCI87GTKHYAXUZWzsGsdOb3Op7Bbupwc8ukJfn2TXw4QZWM5TOFhmZ+dtpWmLDYdgwBkygEFdBoioDyAOll9qGnF8QSu/7NRth0d0wJyANl1wH23hb8S0Nzm4hyXJOn62VuzXUgWtTWh+iSkeYU/inZOe+R2rViJoQSS0q2XJYBdeHdlNrXBJ5cr6aU4NfdZ/1Ne+CLSSLJaP02j7Y4JmThOS7Z+go1sOkFfr2HcQ3YNGaw1FMFYfCJW+lylObea5nYNVsjfutwsJsWlcNCoCKJNVQ/q3XNlVL5uRYxgeBH6tOrPJmZafX6qMQ4TRVE7hhZOQF+klu7UtF4Da5lsy57HLqCJSOXSuVZx/EO21OGc0Sw5Jn+k31rp6P3HbaCRvxUpsudCMiFiAoK5rdQhbW7SBcanvtfSoYjTeVbo72EVGkykJTwkPz6ruW7f0TD/uk/KK1YPZt2BcnTO8RPmPNMbUTNDKMue6MMt7ZtDpfsvUqrKKwZukxzF7ut2y5Qeio5ZRZhyPPs5cgBSQeuFU8disbxJVTDIy9IIxUHNd0EZa7gdECVmBIvdLEG9KrBLp3LNZsVmX5lAjSA2MRui8OIgnKWuwZnS+g+b5ilSzdgl8PjdoDKZMNGeoHCLrlbgM+W7a5bzrbsIU65TmEk34Kd2PxJIR5zEqSXOZbLa46pFiw6uXtPaKE9syLU8YlOhUHkeQ5jl7qEskGFdOiunLQaeruoRJCQqLWUCwsLACw7h3ChElnQlTOzh84Pb+FIoo3VXJt8rrNPePP8+2hXNYF2Ia3qIPtrGI/wBrrZWldGx3/wCWGQJ2N16FBwzvnyrhwt31bLpa8tn7NegOf1u24upa2Uy7R6WIZEfWqiHK2+XzW6MPPYtQnYhW83W9rn5s3U6WGuvNjyHu50tUCyt5pldxAdmxwu/J4cF5HKbgeaqoAa3zd/1VuPC7M4v2gUpA8XmhrzYM0Bfo1DmZrIzn7OCDe7cNrEnUG1r26LX8cvfSBv7vNLXP/nvkeUp4z3SvWYxLDPaEC41+bbp3NiTy7CTlPfqRrSVQZfF5pc44TkzyNtv5YeKlEjVsjlRmAuLjVbjl4VCSRMAq4GtdJxFvJenDJoMi2FraDS3Vt6rm1JWOKXNswC9jgRSSqqp7SABQXEi0obDa0zAXad3lIwuHB0IiT8orag9m3YFxlMINIeR4jzVI8qm8mJwckXm7SgPh5rBI8/z14+ETdTa1256VIq6kNxN43mw+MxGIMhRcSwiDplYRZIiihbD9Zm599RR4zYMMxHXBCe/SiD9i3uX41le3IPhd5eqM67FH6UQfsW9y/Gj27B8LvL1RnXYo/SiD9i3uX40e3YPhd5eqM67FH6UQfsW9y/Gj25B8LvL1RnXYo/SiD9i3uX40e3IPhd5eqM67FH6UQfsW9y/Gj27B8LvL1RnXYo/SiD9i3uX40e3YPhd5eqM67FH6TwfsW9y/Gj27B8LvL1RnXYp/ZG3YpXyKhRiLi4GtufI1YouU4VIfUAIOtFcm9R23drYNZisuHErroWyIfZdtTatpmTs82uQN6qvy0aM4wml1mBs5qP8AljAfYl/kj+NO9kD9vD7JnvJE8T+P3R8sYD7Ev8kfxo9kD9vD7I95Inifx+6PljAfYh/JH8aPZA/bw+yPeSJi/j90fLGA+xD+SP40eyB+3h9ke8kTxP4/dHyxgPsS/wAkfxo9kD9vD7I95Inifx+68+WMB9iX+SP40vsgft4fZHvJE8T+P3R8sYD7Ev8AJH8aPZA/bw+yPeSJi/j91ku2sCCCMGAR/kj+NHskDw/m5B/yN5sJfx+6umExCyIrobqwuPUarOaWktOhWobw9oc24qD3r2zjMOU80wPnYIJc8dIslrW64N76+q1NT1W9hjFHA42TFoY2mxZkRDKsoWNuFZVZSRlDBxbT1Cs7LAIorgdXMJtYOEwVH1xyaihCU2hjeEFsrSO7BI406zueSi+g7SSdABVmi0V9IiVG/wDEoC82j53hFWTG4ZY4WIBkjlEgiZiAokGUEAk2zC4v6604+RXMZWY6ZGiUuCWqjF4pxJHDDE008t8kYIAAXrO7HREFxr3kAXqjQqC+lOMjIC8pAJr3GHE4aSNMbAIhKcsciScRGexPDJygoxANrixsbVapeSHQWZxrpgX6EEJushIufbf2E0JiiixeKaeZrIGlNgo1d2sL2A/60rfotKEQOiPhsDWi2Qt1AJwK6huTBw5oELF8qlczc2tGRc+J51Tyc+vTg6Up1jLCwpBelN4vpU33/hXplG7JuxcvTe8P2qOqdVVrxE6orO5sqgknuA50jnBomU5rS4hovK04rGNDl48M0GcXj4iayagZVCknPqOgbNryqq2mQnTV1+TY7ZWTngvcRimiYRzQTRStbhxMoLS3IAyZGYMbkAi91vc2GtDaZCIJukh+TY7XBsgZ6RdvXkuKZZBA8Ey4gkZYCozvcMQVsxUrZHu2awym9rUCmwi2t5aUHJscPDJDboW6OU5nR0eORDZ43ADKSLjkSCCNQQSDU0KM2KJtVekUd8B1V6r2+OJZGw6mV4YHYiWRNGBt0RcaqDrrUFKcQWicgbyFZoLGkPIaHOAsB81hujiWaXEIkrzYdCvDdzc5iLsATqR8B30UZxLnAGbRdNLTWAMY5zQ1xnMBd43Z+iw/drNpPau2raoXd2bFFb9DEtGI4I86PcPbUixBHboOf/XOxQMyH1ohkRcqmVBSHMqQmzBvxURsvBSQ7OmWVChMoIBFtPm9feDWb/k8Rj4JLTOwf2SZKgxIUAteJGt9AoiuAWkihCRxczQYjC4tUaQYeRi6LqxR0ZGZR2st727bGtbJFJZBikPsrCU0oVz3l2xh8dsfHSYeRJU82kJtzVhGzWZTqjCwNiAa6xPVc8mvS2i8h1tgIte7PIzH1Xyj3CsrJLZQ3/OfokC3b+bwxY1osJhSJRHOkk8q6pGIzmCBuTSMbDS9he9TZRpLIUFwN5EgNqCUvXGJirsGz5W2nJPIlokiCRNcak5S2l7jm45VoujQxQhCafiLpn6fRLoV33W+lR/xfkajJXe2b+RQL1HbxfSpvv8Awr0+jdk3YuXpveH7VHVOqqXnwkmJLYaCNpJGS5sQojW9g7M2i9IaCxJynSwNVKVGYxtV2lX6DRokR4iNskdKktt7D23jOAcRHhgcOwkiMUlvnlIKyOGDZrW6gsOkfC2QwttrLoogiGVQgYr3amxNt4meHEyR4VZsN6DhyEIpNuIXDAl84AW1xYctdaG1ZGd6HB9YVSJada9xOxdtPi0xpiwwxEYyRqJTwxH0s6spGZixYnNcWyrbtuCrVtvQQ+uCCJeaT2vhsdFI+K2hCo4rKhkhYNHEAcsSEHpKCzHpG/SfWwtVyhxmM+E3nSs3KVGixfjFzdGnWqzvJgZfOsPiUj46Rghoxa4Jv0gDzOo/lHrFqOx2ca8CYGhUKLFZmXwi6qTp+iNg4KVsXNiWiMEbIECG12N16TAcuR9/rogscYpiESGCWkRGCA2EHViDOf0Xdt2fosP3azaT2rtq2qF3dmxc+8ss2FEkPnMAlKwSupMzx6jhhY1CEZ2aRkv3KCfVArSNy4lj2Zi4hEkTxYnLLw5GkRpMsNyrOSRYZVK30Kms3K/dHbuYSOuWNcemJXaeOWCJpGBIXkq6liSAqjxLED21NAgujRBDbeUKQh3R2o0YkMmERzrwWWQhR9VpQet3kKRfvroxkSBVkSZ42eidVVN3twc2Fb5/DvhpsQDEJMNIkonDKQyvESrSLY/rLcaa8qfCo0eidV4LBodZLYbZckWhKY3CnDvFHJJLIk8ccBjiIRZWjBAWWRnWyksxC317eVV6JGixmvZAk01iZm+ROgICu2zd09pOqqsWFwUYGisxlYd3RjyoP5jUjcjNca0V5J/NqKqWnjxGGxAw2LEZZ1LxSxXCyhSM65W1R1upIuRY1n5RyaKO3OMMxdboSESTVY6RSu630qP+L8jVo5K72zfyKUXqO3i+lTff+Fen0bsm7Fy9N7w/ao6p1VWGFxLxJjHjZkbjYJcymxymYgrcdhBII7bnvrGp3a7l0mS+w3lX7f3GSRLguG7Jnx0CNlNsyMxzKe8HtFU1or3enFumL2YqOyq87hwCQHAglIDD9YXsbHtAPZQhG1cW67VwMYdhG8E5ZATlYgw5SRyJFzY9lz30IVX8pGMk420Is7cIbK4gS/RD8eQZ7fWsAL+FCFGNzrpVxS8oQuobs/RYfu1g0ntXbV1dC7uzYqh5S5y+JwWGU4WJ2zyriMSivwymSyxBtM5JB/hFQK0lt2ceZdm4pCsF4cU0bSYcfNznMjGUeJza8+XsGblfujt3MJHXJSuPTEltnBmaJkRsrghkbsDowZb+GZRerNEj5iM2JglCnj5SJuHlGz5vObW1ZODm+txM1yvbbLfsrqvadGq1q/rwTphVbEYZgs+KxL8bEtG2aQ6BFCseHGP1EGvieZrBjU6JS47WixsxIb9KbOaiN29lxBmiaNcsmEgZ1tox+czE+N+2pqdSIjmiIHGYiPA1XSQVb9gby4nZ/wA1IkuMwoHzbIQ00P8AkYMRxU7je4tbXS1+h5WhxGyimTvIpwKX2ptKTaGLixDwtBFAjrCkluI7SZc7sFJCABQAtyeZqrlWnw4kPNQzPEpCUxXPpqld1vpUf8X5GrRyV3tm/kUovUdvF9Km+/8ACvT6N2Tdi5em94ftUdU6qqMxs0kfEUIrRzT4Ul85DIY510yZDmuWH6wt41l02C4kxNC3MmUlgaIOkk7PyxWLbWMkklZXdmEe28OqAnqrkiOUdwuSfaazlsrLBY2SWfAmV2crtTFoCTeyqk4VR4AaChCjtg7Umlj2ZPJIzTHA41i5OuYMlj7LD3UIUbtjEzyiOwEr4nYsEbvJIVILvKS/UbObqdNOfOpoMB0WdXQq1IpTIEq87cFJmt9cmvKELqG7P0WH7tYNJ7V21dXQu7s2Ln/lt2kF83gbzYKUlmvPHnzPGFyRp9QvmIuNeXtgVpTWz8fhZtkg4MRLGuQMkQsschyM6+sFtfXWblfujt3MJHXKCrj0xFCEUIURvbLlwkwuBnHDF+9yF/8AMn2VeycytSWHC3halCWGKiGNh4ciMHhaLosp1Qqy3se7PUphRDRH12kScHWgi+YPnJGhWCsxIihCKEKV3W+lR/xfkatHJXe2b+RSi9R28X0qb7/wr0+jdk3YuXpveH7VHVOqqS2ubIt/20P/ABEVVqX2Lt3NXcn95bv5FSG0MSnGl6a/43hz1hy4cVz6vGsNdQvdj4lONg+mv+K4s9Ycis9j6qEKL3XnUYbZl2XTAY0HUaEstgaELLDSAnB2INtl4UGxvY3n0PjWjk6925Y2WLmb/onq1FhooQuobs/RYfu1g0ntXbV1dC7uzYqB5Ydveayw9Q5sPNkDwpJ86DHw+shyjU9w76gVpZbp7VGJ2fj3TLwxjCI8sax2jywFRlVRrqdTrWblfujt3MJHXLTXHpiKEIoQtc0KuLOqsO5gCPcae17mGbTI6kLVFgIlIZYo1I5FUUEe0CnOjxXCTnEjaUJmokIoQihCld1vpUf8X5GrRyV3tm/kUovUdvF9Km+/8K9Po3ZN2Ll6b3h+1R1TqqsJ4VdSrqGU81YAg+sHQ0hAIkU5ri0zaZFJ/ImG+zwf0k+FR5mH4RwCk6RG8Z4lHyJhvs8H9JPhRmYfhHAI6TG8Z4lHyJhvs8H9JPhS5mH4RwCOkRvGeJW/C4GKK/DjRL88iKt/XYa0rWNb1RJNfFe/rEnaZpinqNFCF1Ddn6LD92sGk9q7auroXd2bFQvLRtZoOBw5cXHKwbKIHyR2ul2lIVmNr6BRc68qgVpZ7pzl9kylsXLi24wzPIjrlNougok6RUCxvpcseVZuVu6u3cwkdcq4dqTBiOCxs4vZGACXfPYk/OMAqkWAvnFr1zvR4Up1hdiL7JbBbpwTZLUm1cTYZsObnU2RtAVXKLZiSc7WPgjXApxo8Cdj/MY26MBxItKFtXHYk6mILYNdcrG7KEtZgw0Ys1jbknrs0wYF1ad1swL56JaJW26eItbbWnAJELOLv/8ACdCABaPQkklm10vZedjycKNB0uldpB226hjpQnI8dIqqZY26zBssbHlfKbLmtfvuR41C6Cwkhh0CUyN98rkLfsyd3jBlThvcgr+Fu8Wt/eo47GNfJhmMUibqFCKEKV3W+lR/xfkatHJXe2b+RSi9Q2+Bk84l4QFzLY37FtqeR8Ow16ZBrZltVc1SKnSX11XJcRix1YwdbagDnxBoc2qj5tr9ozDnoHF0XQPy37JAyBpP5ZqvNo4bVi+JxeViIwWF7DvGVrW7Ac2XtN+Wl6QuiyuQGUeYmbPuPot2ImxKk5VDi7dg5WAT9bXpG58F8b05xii4Y/bzTWtgkWmV330Yc1m02IEd8oL9IaajkeGeY0Jtc/8AvS1ogbrt+ySrCLr7LPutS4nFZgDGCMwuRbVMzZubaMFKfynv0bWizu/PySdUgSsOjzslouv/AAKYqwqiKEIoQuobs/RYfu1g0ntXbV1dC7uzYqzv5h+Pi8HhkxGOhkkDn/ssnDUIuXM8vfY2UfeNQK0o7dma+zMQpkxbyJiMsq4x88kbjh9AN2pazD7xrNyt3R27mEjrlVHimBJM6Bbta8p0uRlYm1mC5XHD0U38L1gB0IjqGdmjVdqnYZ38U1erhpcjXnGYF7Hitp83pm5C4fUiwAHZ2UhfDrD4MNAx0bRZfehHmuIGQiZQvaDIWvZZDdWIuespPgo5W1M5BMxUt2bLxus260LHDRYhCuaaNiCbqZT0tIu0r3B2t2Zx2HRXuguBk0jXLbr2DchDQTkuBOgvoTxCSq9G4C2spFnObxpQ+EJEsPC/fhdYhZxcUiS80ed1IW0pI4h5W6PQy8tL3ve1NdmwW/AZA22aPrO+1CyXBYkG+cEaEAyNoBKWKno9L5uyZiL0hi0ciUvIYSnfZbbIIU0vIX0Pb2/37aom+xIpbdb6VH/F+Rq0Mld7Zv5FKL1Ab9reWccURfOdc9lhcW1HaB28ga9LZ2DbZLnYplSn/DPUq60JuR5yvSZgBnOjErqNdSuZQFP1hcnSlq/u89P2TQ6zqG4aNH30nUibDEqLYlVDFkzBmOZswJI6dgwyMLDlr6gFpl1r7NPrfYhrwD1JykZSFlmy62dq9nw5C5nnRQzXzZ2Ae+ZsurWAy9Ho65RfssAtsmXC3zQ14nVaw2ahZcJ3Y226Vng4ssinzhSAxGTNcXsyhRc/qlreNl7RSsEnD4t35gkiGs0ipov4Ge+U+KWigKrY4xTdMty50Ch1ZhrqRY696tTAJDr6PVPc6sbIZvndjI/m5Z8Kx+lLa1xdzdbFyx62tjm59ikHq0srev8AlqSsZdn5bPt+FbRA8ZztiEspVSGJABCaAm51IZnOl9V52Flqltpdd6Jpc14qhhtnz+0lOA1aVJdQ3Z+iw/drBpPau2rq6F3dmxI717pR44xOZZ8PLFcJLh5MjhWtmUmxuDYe7xN4FaXmy90YsPhXw8bSNnYyPLI2d3kNum50ueiB2aCq9KgCPCMMmU0G1VT/AGV2YsJrHNmB7utoOjyu7t63NZ3QaRKVZspSuOr0A3Jslt/2Ym9+NrcEGw0s5ddMtjZied78qb7OjylWb54SOnBEivcR5My6qpm6oYA/fPTNsttQSPAEgUMydSGkkObbLHRdp0IktP8Asq7pu0n134fPo624ageFP6DSfE3gdfqUSK9fyWXUqZtCWI/yl82a3R/zMPUTekFBpAIIc3RoNsruSJFNHydNxEkEoBUubDkc7KzA6d6i1Rey49QsLm2yx0Aj6okU/wDofJ+0T+/wqv7Ci+MeaKqP0Pk/aJ/f4UewovjHmiqpHYe7hhk4juCQDYAd4tc38L1doOSjAiZx7pyukgBIbx7k+cylw62LZirA9a1uzmD3V08KltDAx4nJZkfJ73RTEhulNQg8ltjcSLfnzbRsysWFxobovhpS9JheEpvQqR4hw2j6rJfJhZUUSKAjZluS1jly/rA9hPtNL0qEABVNlqQ0COSSXC0SNhxnoWT+TViioZhZSbam4BVkIuByysw79edKaZDIlI/liQZPjBxdNtuo4z5rAeS8jlKo6RcW0IJNzY5b8/G9tOWlJ0qFgfJO6BHN7hdLSsD5KRlK51sVy82NhZgQCdRfO3vpOkwZSqlL0OkTnXHDZ6LOTyX3DDiKFa91Ba1zn15dmdrezuFKaVC8J/J+qaKBHEviHA6vRZt5NXJJ4+pbPe/62TJcdHtTo93t1pemMvkfLCXJJ7PiylNuFxunPmnIdxJFAUSIFAAGjGwGg/tTxT2ASDSojkmKTMuCumz8KIo0jBuFFrnt8aznvL3Fx0rahQxDYGDQmKYpEUIRQhFCEUIRQhFCEUIRQhFCEUIRQhFCEUIRQhFCEUIRQhFCEUIRQhf/2Q=="/>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s-ES"/>
          </a:p>
        </p:txBody>
      </p:sp>
      <p:pic>
        <p:nvPicPr>
          <p:cNvPr id="26628" name="Picture 6" descr="http://4.bp.blogspot.com/-a9OdirZNTAs/UKvgXLz-4hI/AAAAAAAAALk/hZik131BY3M/s1600/objetivos+del+milenio.jpg"/>
          <p:cNvPicPr>
            <a:picLocks noChangeAspect="1" noChangeArrowheads="1"/>
          </p:cNvPicPr>
          <p:nvPr/>
        </p:nvPicPr>
        <p:blipFill>
          <a:blip r:embed="rId2" cstate="print"/>
          <a:srcRect/>
          <a:stretch>
            <a:fillRect/>
          </a:stretch>
        </p:blipFill>
        <p:spPr bwMode="auto">
          <a:xfrm>
            <a:off x="269875" y="0"/>
            <a:ext cx="3708400" cy="6858000"/>
          </a:xfrm>
          <a:prstGeom prst="rect">
            <a:avLst/>
          </a:prstGeom>
          <a:noFill/>
          <a:ln w="9525">
            <a:noFill/>
            <a:miter lim="800000"/>
            <a:headEnd/>
            <a:tailEnd/>
          </a:ln>
        </p:spPr>
      </p:pic>
      <p:pic>
        <p:nvPicPr>
          <p:cNvPr id="26629" name="Picture 8" descr="https://encrypted-tbn1.gstatic.com/images?q=tbn:ANd9GcTgiknyRwBwO2JNh6LqIQxG2axlScKZQII8mX5ClVx_-vph3UJlqw"/>
          <p:cNvPicPr>
            <a:picLocks noChangeAspect="1" noChangeArrowheads="1"/>
          </p:cNvPicPr>
          <p:nvPr/>
        </p:nvPicPr>
        <p:blipFill>
          <a:blip r:embed="rId3" cstate="print"/>
          <a:srcRect/>
          <a:stretch>
            <a:fillRect/>
          </a:stretch>
        </p:blipFill>
        <p:spPr bwMode="auto">
          <a:xfrm>
            <a:off x="4284663" y="2214563"/>
            <a:ext cx="4292600" cy="228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612" y="603534"/>
            <a:ext cx="8961884" cy="4024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5961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116632"/>
            <a:ext cx="4752528" cy="6480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148064" y="1052736"/>
            <a:ext cx="3384376" cy="1631216"/>
          </a:xfrm>
          <a:prstGeom prst="rect">
            <a:avLst/>
          </a:prstGeom>
          <a:solidFill>
            <a:srgbClr val="66FF33"/>
          </a:solidFill>
        </p:spPr>
        <p:txBody>
          <a:bodyPr wrap="square" rtlCol="0">
            <a:spAutoFit/>
          </a:bodyPr>
          <a:lstStyle/>
          <a:p>
            <a:r>
              <a:rPr lang="es-ES" dirty="0" smtClean="0"/>
              <a:t>2,7 HA DE HUELLA ECOLOGICA COMO MEDIA MUNDIAL, UNAS 10 HAS ESTADOS UNIDOS, PERO MAS QATAR O KUWAIT</a:t>
            </a:r>
            <a:endParaRPr lang="es-ES" dirty="0"/>
          </a:p>
        </p:txBody>
      </p:sp>
    </p:spTree>
    <p:extLst>
      <p:ext uri="{BB962C8B-B14F-4D97-AF65-F5344CB8AC3E}">
        <p14:creationId xmlns="" xmlns:p14="http://schemas.microsoft.com/office/powerpoint/2010/main" val="3042172890"/>
      </p:ext>
    </p:extLst>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1867</TotalTime>
  <Words>2980</Words>
  <Application>Microsoft Office PowerPoint</Application>
  <PresentationFormat>Presentación en pantalla (4:3)</PresentationFormat>
  <Paragraphs>511</Paragraphs>
  <Slides>76</Slides>
  <Notes>65</Notes>
  <HiddenSlides>0</HiddenSlides>
  <MMClips>0</MMClips>
  <ScaleCrop>false</ScaleCrop>
  <HeadingPairs>
    <vt:vector size="4" baseType="variant">
      <vt:variant>
        <vt:lpstr>Tema</vt:lpstr>
      </vt:variant>
      <vt:variant>
        <vt:i4>1</vt:i4>
      </vt:variant>
      <vt:variant>
        <vt:lpstr>Títulos de diapositiva</vt:lpstr>
      </vt:variant>
      <vt:variant>
        <vt:i4>76</vt:i4>
      </vt:variant>
    </vt:vector>
  </HeadingPairs>
  <TitlesOfParts>
    <vt:vector size="77" baseType="lpstr">
      <vt:lpstr>Diseño predeterminado</vt:lpstr>
      <vt:lpstr>Diapositiva 1</vt:lpstr>
      <vt:lpstr>Impactos humanos</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HE y turismo</vt:lpstr>
      <vt:lpstr>Ciudades prioritariamente turísticas</vt:lpstr>
      <vt:lpstr>La huella ecológica es un indicador de sostenibilidad</vt:lpstr>
      <vt:lpstr>Medir lo sostenible</vt:lpstr>
      <vt:lpstr>Diapositiva 18</vt:lpstr>
      <vt:lpstr>Huella ecológica</vt:lpstr>
      <vt:lpstr>Huella ecológica=Consumo</vt:lpstr>
      <vt:lpstr>Huella ecológica y area de sombra</vt:lpstr>
      <vt:lpstr>Diapositiva 22</vt:lpstr>
      <vt:lpstr>Áreas de sombra</vt:lpstr>
      <vt:lpstr>Biocapacidad</vt:lpstr>
      <vt:lpstr>Proyección HE</vt:lpstr>
      <vt:lpstr>El consumo de animales alimentados  en pastos supone una huella ecológica de 0,8 ha. para cada español. </vt:lpstr>
      <vt:lpstr>Productos marinos  Un español consume cada año tantos como los producidos en 0,3 hectáreas de océano. FOTO: EC-CE.</vt:lpstr>
      <vt:lpstr>Productos forestales. La Huella Ecológica de nuestro consumo es de 0,6 ha/pc</vt:lpstr>
      <vt:lpstr>Diapositiva 29</vt:lpstr>
      <vt:lpstr>Diapositiva 30</vt:lpstr>
      <vt:lpstr>Indice Planeta</vt:lpstr>
      <vt:lpstr>Diapositiva 32</vt:lpstr>
      <vt:lpstr>METODOLOGÍA DE LA HUELLA ECOLÓGICA</vt:lpstr>
      <vt:lpstr>Diapositiva 34</vt:lpstr>
      <vt:lpstr>La superficie construida</vt:lpstr>
      <vt:lpstr>Diapositiva 36</vt:lpstr>
      <vt:lpstr>Diapositiva 37</vt:lpstr>
      <vt:lpstr>Diapositiva 38</vt:lpstr>
      <vt:lpstr>Diapositiva 39</vt:lpstr>
      <vt:lpstr>Cálculo del territorio ocupado</vt:lpstr>
      <vt:lpstr>Territorio productivo disponible</vt:lpstr>
      <vt:lpstr>Emisiones CO2</vt:lpstr>
      <vt:lpstr>Evolución HEhumanidad</vt:lpstr>
      <vt:lpstr>Distribución regional de la huella ecológica generada por el sector energético</vt:lpstr>
      <vt:lpstr>Extracciones agua </vt:lpstr>
      <vt:lpstr>Extracciones regional</vt:lpstr>
      <vt:lpstr>Heprimaria</vt:lpstr>
      <vt:lpstr>Opciones de futuro</vt:lpstr>
      <vt:lpstr>Proyecciones FAO</vt:lpstr>
      <vt:lpstr>Heproyección regionales</vt:lpstr>
      <vt:lpstr>Huella y región</vt:lpstr>
      <vt:lpstr> Huella ecológica y biocapacidad de España</vt:lpstr>
      <vt:lpstr>Diapositiva 53</vt:lpstr>
      <vt:lpstr>He. España</vt:lpstr>
      <vt:lpstr>Diapositiva 55</vt:lpstr>
      <vt:lpstr>Diapositiva 56</vt:lpstr>
      <vt:lpstr>Diapositiva 57</vt:lpstr>
      <vt:lpstr>Diapositiva 58</vt:lpstr>
      <vt:lpstr>TUDELA1</vt:lpstr>
      <vt:lpstr>TUDELA2</vt:lpstr>
      <vt:lpstr>TUDELA3</vt:lpstr>
      <vt:lpstr>huella ecológica corporativa</vt:lpstr>
      <vt:lpstr>Huella ecológica cero</vt:lpstr>
      <vt:lpstr>La aplicación de la huella ecológica a la empresa propicia el “efecto dominó”, pues a toda empresa le interesará adquirir productos libres de huella, para lo cual deberá buscar los proveedores más ecoeficientes. La huella como ecoetiqueta facilita una fácil y comprensible identificación ambiental de productos y empresas</vt:lpstr>
      <vt:lpstr>wwwHuella ecológica</vt:lpstr>
      <vt:lpstr>Huella ecológica personal</vt:lpstr>
      <vt:lpstr>EL TAMAÑO DE SU HUELLA ECOLÓGICA</vt:lpstr>
      <vt:lpstr>Diapositiva 68</vt:lpstr>
      <vt:lpstr>Diapositiva 69</vt:lpstr>
      <vt:lpstr>Diapositiva 70</vt:lpstr>
      <vt:lpstr>Diapositiva 71</vt:lpstr>
      <vt:lpstr>Diapositiva 72</vt:lpstr>
      <vt:lpstr>Diapositiva 73</vt:lpstr>
      <vt:lpstr>Diapositiva 74</vt:lpstr>
      <vt:lpstr>Objetivos IIIº Milenio</vt:lpstr>
      <vt:lpstr>Diapositiva 76</vt:lpstr>
    </vt:vector>
  </TitlesOfParts>
  <Company>Instituto de desarrollo local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medir lo sostenible?</dc:title>
  <dc:creator>Juan Marquez</dc:creator>
  <cp:lastModifiedBy>ANTONIO</cp:lastModifiedBy>
  <cp:revision>58</cp:revision>
  <dcterms:created xsi:type="dcterms:W3CDTF">2004-11-25T08:19:13Z</dcterms:created>
  <dcterms:modified xsi:type="dcterms:W3CDTF">2013-12-10T15:06:55Z</dcterms:modified>
</cp:coreProperties>
</file>