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8" r:id="rId21"/>
    <p:sldId id="276" r:id="rId22"/>
    <p:sldId id="277" r:id="rId23"/>
    <p:sldId id="279" r:id="rId2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CFFFF"/>
    <a:srgbClr val="0033CC"/>
    <a:srgbClr val="FFFFCC"/>
    <a:srgbClr val="FF00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967D3-7F6B-4272-8CAE-0CE0BAB5AB6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DEB98-193A-473D-B0DD-B41CE3B9059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847B8-38D7-4680-9400-FDBFF3878F8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B842F-E2AF-4E2F-AEE2-8593B55439B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DD1DB-29AA-4AEA-AA54-6F1E19691D0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8EAD5-1AF9-45E5-BAEB-50B1993DBBA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41410-4E5C-4CDE-8C0C-72800F00667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63637-CDAD-48B7-B2E7-CB635476B43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A6F29-91E0-4D22-9B81-1C8CE681CC0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3B808-F7F3-4A46-8F12-FF11CB1D58D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63F20-601C-4EF8-AE87-EB701E4DB0D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D15617-44E1-42AF-95F0-F52ED1C4D983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INSTRUMENTOS DE GESTIÓN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08500"/>
            <a:ext cx="6400800" cy="1130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/>
              <a:t>GESTIÓN DE DESTINOS</a:t>
            </a:r>
          </a:p>
          <a:p>
            <a:pPr>
              <a:lnSpc>
                <a:spcPct val="90000"/>
              </a:lnSpc>
            </a:pPr>
            <a:r>
              <a:rPr lang="es-ES"/>
              <a:t>Tema 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s-ES" sz="3200" b="1"/>
              <a:t>INDICADORES TURÍSTICOS</a:t>
            </a:r>
            <a:r>
              <a:rPr lang="es-ES" sz="3200"/>
              <a:t> (6)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r>
              <a:rPr lang="es-ES"/>
              <a:t>ESTANCIA MEDIA</a:t>
            </a:r>
          </a:p>
          <a:p>
            <a:pPr>
              <a:buFontTx/>
              <a:buNone/>
            </a:pPr>
            <a:r>
              <a:rPr lang="es-ES" sz="2800"/>
              <a:t>		</a:t>
            </a:r>
            <a:r>
              <a:rPr lang="es-ES" sz="2800">
                <a:solidFill>
                  <a:srgbClr val="0033CC"/>
                </a:solidFill>
              </a:rPr>
              <a:t>EM = TD / V</a:t>
            </a:r>
          </a:p>
          <a:p>
            <a:pPr>
              <a:buFontTx/>
              <a:buNone/>
            </a:pPr>
            <a:r>
              <a:rPr lang="es-ES" sz="2800"/>
              <a:t>		donde: turistas – día</a:t>
            </a:r>
          </a:p>
          <a:p>
            <a:pPr>
              <a:buFontTx/>
              <a:buNone/>
            </a:pPr>
            <a:r>
              <a:rPr lang="es-ES" sz="2800"/>
              <a:t>			   visitantes (turistas)</a:t>
            </a:r>
          </a:p>
          <a:p>
            <a:pPr>
              <a:buFontTx/>
              <a:buNone/>
            </a:pPr>
            <a:endParaRPr lang="es-ES" sz="2800"/>
          </a:p>
          <a:p>
            <a:pPr>
              <a:buFontTx/>
              <a:buNone/>
            </a:pPr>
            <a:r>
              <a:rPr lang="es-ES" sz="2800"/>
              <a:t>TURISTAS – DÍAS = </a:t>
            </a:r>
            <a:r>
              <a:rPr lang="es-ES" sz="2800">
                <a:cs typeface="Arial" charset="0"/>
              </a:rPr>
              <a:t>∑ ( visitantes X días )</a:t>
            </a:r>
          </a:p>
          <a:p>
            <a:pPr>
              <a:buFontTx/>
              <a:buNone/>
            </a:pPr>
            <a:endParaRPr lang="es-ES" sz="2800">
              <a:cs typeface="Arial" charset="0"/>
            </a:endParaRPr>
          </a:p>
          <a:p>
            <a:pPr>
              <a:buFontTx/>
              <a:buNone/>
            </a:pPr>
            <a:r>
              <a:rPr lang="es-ES" sz="2800">
                <a:cs typeface="Arial" charset="0"/>
              </a:rPr>
              <a:t>Es la suma del número de visitantes (turistas) por la cantidad de días que pernoctaron en el lugar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s-ES" sz="3200">
                <a:solidFill>
                  <a:schemeClr val="accent2"/>
                </a:solidFill>
              </a:rPr>
              <a:t>EJEMPLO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>
              <a:buFontTx/>
              <a:buNone/>
            </a:pPr>
            <a:r>
              <a:rPr lang="es-ES"/>
              <a:t>	TURISTAS	ESTANCIA		TD</a:t>
            </a:r>
          </a:p>
          <a:p>
            <a:pPr>
              <a:buFontTx/>
              <a:buNone/>
            </a:pPr>
            <a:r>
              <a:rPr lang="es-ES"/>
              <a:t>	</a:t>
            </a:r>
            <a:r>
              <a:rPr lang="es-ES" u="sng"/>
              <a:t>			  (en días)				</a:t>
            </a:r>
          </a:p>
          <a:p>
            <a:pPr>
              <a:buFontTx/>
              <a:buNone/>
            </a:pPr>
            <a:r>
              <a:rPr lang="es-ES"/>
              <a:t>		  4			2			  8</a:t>
            </a:r>
          </a:p>
          <a:p>
            <a:pPr>
              <a:buFontTx/>
              <a:buNone/>
            </a:pPr>
            <a:r>
              <a:rPr lang="es-ES"/>
              <a:t>		10			5			50</a:t>
            </a:r>
          </a:p>
          <a:p>
            <a:pPr>
              <a:buFontTx/>
              <a:buNone/>
            </a:pPr>
            <a:r>
              <a:rPr lang="es-ES"/>
              <a:t>		40		      10		      400</a:t>
            </a:r>
          </a:p>
          <a:p>
            <a:pPr>
              <a:buFontTx/>
              <a:buNone/>
            </a:pPr>
            <a:r>
              <a:rPr lang="es-ES"/>
              <a:t>		20		      12		      240</a:t>
            </a:r>
          </a:p>
          <a:p>
            <a:pPr>
              <a:buFontTx/>
              <a:buNone/>
            </a:pPr>
            <a:r>
              <a:rPr lang="es-ES"/>
              <a:t>	</a:t>
            </a:r>
            <a:r>
              <a:rPr lang="es-ES" u="sng"/>
              <a:t>	20	</a:t>
            </a:r>
            <a:r>
              <a:rPr lang="es-ES"/>
              <a:t>	      15		    </a:t>
            </a:r>
            <a:r>
              <a:rPr lang="es-ES" u="sng"/>
              <a:t>  300</a:t>
            </a:r>
            <a:r>
              <a:rPr lang="es-ES"/>
              <a:t>  </a:t>
            </a:r>
          </a:p>
          <a:p>
            <a:pPr>
              <a:buFontTx/>
              <a:buNone/>
            </a:pPr>
            <a:r>
              <a:rPr lang="es-ES"/>
              <a:t>		94					      998	</a:t>
            </a:r>
            <a:endParaRPr lang="es-E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s-ES" sz="3200" b="1"/>
              <a:t>INDICADORES TURÍSTICOS</a:t>
            </a:r>
            <a:r>
              <a:rPr lang="es-ES" sz="3200"/>
              <a:t> (7)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INGRESO MEDIO POR TURISTA</a:t>
            </a:r>
          </a:p>
          <a:p>
            <a:pPr>
              <a:buFontTx/>
              <a:buNone/>
            </a:pPr>
            <a:r>
              <a:rPr lang="es-ES"/>
              <a:t>		</a:t>
            </a:r>
            <a:r>
              <a:rPr lang="es-ES" sz="2800">
                <a:solidFill>
                  <a:srgbClr val="0033CC"/>
                </a:solidFill>
              </a:rPr>
              <a:t>IMT = IT / V</a:t>
            </a:r>
          </a:p>
          <a:p>
            <a:pPr>
              <a:buFontTx/>
              <a:buNone/>
            </a:pPr>
            <a:r>
              <a:rPr lang="es-ES" sz="2800">
                <a:solidFill>
                  <a:srgbClr val="0033CC"/>
                </a:solidFill>
              </a:rPr>
              <a:t>		</a:t>
            </a:r>
            <a:r>
              <a:rPr lang="es-ES" sz="2800"/>
              <a:t>donde:  IT – ingreso total</a:t>
            </a:r>
          </a:p>
          <a:p>
            <a:pPr>
              <a:buFontTx/>
              <a:buNone/>
            </a:pPr>
            <a:r>
              <a:rPr lang="es-ES" sz="2800"/>
              <a:t>			    V – visitantes (turistas)</a:t>
            </a:r>
          </a:p>
          <a:p>
            <a:r>
              <a:rPr lang="es-ES"/>
              <a:t>INDICE DE PREFERENCIA</a:t>
            </a:r>
          </a:p>
          <a:p>
            <a:pPr>
              <a:buFontTx/>
              <a:buNone/>
            </a:pPr>
            <a:r>
              <a:rPr lang="es-ES" sz="2800"/>
              <a:t>		</a:t>
            </a:r>
            <a:r>
              <a:rPr lang="es-ES" sz="2800">
                <a:solidFill>
                  <a:srgbClr val="0033CC"/>
                </a:solidFill>
              </a:rPr>
              <a:t>IP = VL / VP X 100</a:t>
            </a:r>
          </a:p>
          <a:p>
            <a:pPr>
              <a:buFontTx/>
              <a:buNone/>
            </a:pPr>
            <a:r>
              <a:rPr lang="es-ES" sz="2800"/>
              <a:t>		donde:  VL – visitantes a un lugar o destino</a:t>
            </a:r>
          </a:p>
          <a:p>
            <a:pPr>
              <a:buFontTx/>
              <a:buNone/>
            </a:pPr>
            <a:r>
              <a:rPr lang="es-ES" sz="2800"/>
              <a:t>			    VP – visitantes llegados al país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561975"/>
          </a:xfrm>
        </p:spPr>
        <p:txBody>
          <a:bodyPr/>
          <a:lstStyle/>
          <a:p>
            <a:r>
              <a:rPr lang="es-ES" sz="2800" b="1">
                <a:cs typeface="Times New Roman" pitchFamily="18" charset="0"/>
              </a:rPr>
              <a:t>CAPACIDAD DE CARGA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7847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s-ES" sz="2400"/>
              <a:t>“Número de visitantes que es posible recibir en un destino sin afectar el desarrollo turístico y la calidad de la oferta; así como sin efectos negativos sobre el medio ambiente y la población de acogida”  (OMT – 1983)</a:t>
            </a:r>
          </a:p>
          <a:p>
            <a:pPr marL="609600" indent="-609600">
              <a:buFontTx/>
              <a:buNone/>
            </a:pPr>
            <a:endParaRPr lang="es-ES" sz="2400"/>
          </a:p>
          <a:p>
            <a:pPr marL="609600" indent="-609600">
              <a:buFontTx/>
              <a:buNone/>
            </a:pPr>
            <a:r>
              <a:rPr lang="es-ES" sz="2400"/>
              <a:t>    La capacidad de carga turística de un territorio combina tres elementos básicos:</a:t>
            </a:r>
          </a:p>
          <a:p>
            <a:pPr marL="609600" indent="-609600">
              <a:buFontTx/>
              <a:buNone/>
            </a:pPr>
            <a:endParaRPr lang="es-ES" sz="800"/>
          </a:p>
          <a:p>
            <a:pPr marL="990600" lvl="1" indent="-533400">
              <a:buFontTx/>
              <a:buAutoNum type="alphaLcParenR"/>
            </a:pPr>
            <a:r>
              <a:rPr lang="es-ES" sz="2400"/>
              <a:t>Características de los visitantes.</a:t>
            </a:r>
          </a:p>
          <a:p>
            <a:pPr marL="990600" lvl="1" indent="-533400">
              <a:buFontTx/>
              <a:buAutoNum type="alphaLcParenR"/>
            </a:pPr>
            <a:r>
              <a:rPr lang="es-ES" sz="2400"/>
              <a:t>Características de los recursos del destino.</a:t>
            </a:r>
          </a:p>
          <a:p>
            <a:pPr marL="990600" lvl="1" indent="-533400">
              <a:buFontTx/>
              <a:buAutoNum type="alphaLcParenR"/>
            </a:pPr>
            <a:r>
              <a:rPr lang="es-ES" sz="2400"/>
              <a:t>Particularidades e intereses de la población local.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8027988" y="6308725"/>
            <a:ext cx="609600" cy="369888"/>
          </a:xfrm>
          <a:prstGeom prst="rightArrow">
            <a:avLst>
              <a:gd name="adj1" fmla="val 50000"/>
              <a:gd name="adj2" fmla="val 4120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s-ES" sz="2000" b="1">
                <a:solidFill>
                  <a:srgbClr val="008000"/>
                </a:solidFill>
              </a:rPr>
              <a:t>VARIABLES PARA DETERMINAR LA CAPACIDAD DE CARGA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256212"/>
          </a:xfrm>
        </p:spPr>
        <p:txBody>
          <a:bodyPr/>
          <a:lstStyle/>
          <a:p>
            <a:r>
              <a:rPr lang="es-ES" sz="2400"/>
              <a:t>Variables ambientales:</a:t>
            </a:r>
          </a:p>
          <a:p>
            <a:pPr>
              <a:buFontTx/>
              <a:buNone/>
            </a:pPr>
            <a:r>
              <a:rPr lang="es-ES" sz="2000"/>
              <a:t>			Horas de sol</a:t>
            </a:r>
          </a:p>
          <a:p>
            <a:pPr>
              <a:buFontTx/>
              <a:buNone/>
            </a:pPr>
            <a:r>
              <a:rPr lang="es-ES" sz="2000"/>
              <a:t>			Días de lluvia</a:t>
            </a:r>
          </a:p>
          <a:p>
            <a:pPr>
              <a:buFontTx/>
              <a:buNone/>
            </a:pPr>
            <a:r>
              <a:rPr lang="es-ES" sz="2000"/>
              <a:t>			Áreas inundables</a:t>
            </a:r>
          </a:p>
          <a:p>
            <a:r>
              <a:rPr lang="es-ES" sz="2400"/>
              <a:t>Variables de manejo</a:t>
            </a:r>
          </a:p>
          <a:p>
            <a:pPr>
              <a:buFontTx/>
              <a:buNone/>
            </a:pPr>
            <a:r>
              <a:rPr lang="es-ES" sz="2400"/>
              <a:t>			</a:t>
            </a:r>
            <a:r>
              <a:rPr lang="es-ES" sz="2000"/>
              <a:t>Horarios de visita</a:t>
            </a:r>
          </a:p>
          <a:p>
            <a:pPr>
              <a:buFontTx/>
              <a:buNone/>
            </a:pPr>
            <a:r>
              <a:rPr lang="es-ES" sz="2000"/>
              <a:t>			Cierres por mantenimiento</a:t>
            </a:r>
          </a:p>
          <a:p>
            <a:pPr>
              <a:buFontTx/>
              <a:buNone/>
            </a:pPr>
            <a:r>
              <a:rPr lang="es-ES" sz="2000"/>
              <a:t>			Tamaño de los grupos y frecuencia de llegada</a:t>
            </a:r>
          </a:p>
          <a:p>
            <a:r>
              <a:rPr lang="es-ES" sz="2400"/>
              <a:t>Otras variables:</a:t>
            </a:r>
          </a:p>
          <a:p>
            <a:pPr>
              <a:buFontTx/>
              <a:buNone/>
            </a:pPr>
            <a:r>
              <a:rPr lang="es-ES" sz="2000"/>
              <a:t>			Equipamiento disponible</a:t>
            </a:r>
          </a:p>
          <a:p>
            <a:pPr>
              <a:buFontTx/>
              <a:buNone/>
            </a:pPr>
            <a:r>
              <a:rPr lang="es-ES" sz="2000"/>
              <a:t>			Personal existente (guías, guardias de seguridad, etc.)</a:t>
            </a:r>
          </a:p>
          <a:p>
            <a:pPr>
              <a:buFontTx/>
              <a:buNone/>
            </a:pPr>
            <a:r>
              <a:rPr lang="es-ES" sz="2000"/>
              <a:t>			Facilidades y servicios</a:t>
            </a:r>
          </a:p>
          <a:p>
            <a:pPr>
              <a:buFontTx/>
              <a:buNone/>
            </a:pPr>
            <a:r>
              <a:rPr lang="es-ES" sz="2000"/>
              <a:t>			Recursos financieros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8027988" y="6308725"/>
            <a:ext cx="609600" cy="369888"/>
          </a:xfrm>
          <a:prstGeom prst="rightArrow">
            <a:avLst>
              <a:gd name="adj1" fmla="val 50000"/>
              <a:gd name="adj2" fmla="val 4120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s-ES" sz="2000" b="1">
                <a:solidFill>
                  <a:srgbClr val="008000"/>
                </a:solidFill>
              </a:rPr>
              <a:t>TIPOS DE CAPACIDAD DE CARGA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0403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800"/>
              <a:t>CAPACIDAD AMBIENTAL (determinada por los efectos sobre los factores físicos y biológicos existentes)</a:t>
            </a:r>
          </a:p>
          <a:p>
            <a:pPr>
              <a:lnSpc>
                <a:spcPct val="80000"/>
              </a:lnSpc>
            </a:pPr>
            <a:r>
              <a:rPr lang="es-ES" sz="2800"/>
              <a:t>CAPACIDAD DE PERCEPCIÓN (máximo de personas admisibles sin afectar la experiencia recreativa)</a:t>
            </a:r>
          </a:p>
          <a:p>
            <a:pPr>
              <a:lnSpc>
                <a:spcPct val="80000"/>
              </a:lnSpc>
            </a:pPr>
            <a:r>
              <a:rPr lang="es-ES" sz="2800"/>
              <a:t>CAPACIDAD DE CARGA SOCIO – CULTURAL (evalua- da a partir del impacto indeseable sobre la población local y sus hábitos de vida)</a:t>
            </a:r>
          </a:p>
          <a:p>
            <a:pPr>
              <a:lnSpc>
                <a:spcPct val="80000"/>
              </a:lnSpc>
            </a:pPr>
            <a:r>
              <a:rPr lang="es-ES" sz="2800"/>
              <a:t>CAPACIDAD ECONÓMICA (definida según el volumen de gastos y utilidades obtenidas con una tasa máxima de ganancia) </a:t>
            </a:r>
            <a:r>
              <a:rPr lang="es-ES" sz="2800" b="1" i="1">
                <a:solidFill>
                  <a:srgbClr val="FF3300"/>
                </a:solidFill>
              </a:rPr>
              <a:t>Enfoque economisista.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8027988" y="6308725"/>
            <a:ext cx="609600" cy="369888"/>
          </a:xfrm>
          <a:prstGeom prst="rightArrow">
            <a:avLst>
              <a:gd name="adj1" fmla="val 50000"/>
              <a:gd name="adj2" fmla="val 4120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r>
              <a:rPr lang="es-ES" sz="2000" b="1"/>
              <a:t>NORMATIVAS INTERNACIONALES DE CAPACIDAD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196975"/>
            <a:ext cx="9144000" cy="5218113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400"/>
              <a:t>CAPACIDAD DE CARGA</a:t>
            </a:r>
            <a:br>
              <a:rPr lang="es-ES" sz="2400"/>
            </a:br>
            <a:r>
              <a:rPr lang="es-ES" sz="2400"/>
              <a:t>VALORES INTERNACIONALES PARA PLAYAS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700213"/>
            <a:ext cx="9144000" cy="4525962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s-ES" sz="3200"/>
              <a:t>Cálculo de la Capacidad de Carga (1)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>
              <a:buFontTx/>
              <a:buNone/>
            </a:pPr>
            <a:r>
              <a:rPr lang="es-ES"/>
              <a:t>	</a:t>
            </a:r>
            <a:r>
              <a:rPr lang="es-ES">
                <a:solidFill>
                  <a:srgbClr val="0033CC"/>
                </a:solidFill>
              </a:rPr>
              <a:t>CC = </a:t>
            </a:r>
            <a:r>
              <a:rPr lang="en-US">
                <a:solidFill>
                  <a:srgbClr val="0033CC"/>
                </a:solidFill>
                <a:cs typeface="Arial" charset="0"/>
              </a:rPr>
              <a:t>ƒ (Q, T, N, U, DM, AB)</a:t>
            </a:r>
          </a:p>
          <a:p>
            <a:pPr>
              <a:buFontTx/>
              <a:buNone/>
            </a:pPr>
            <a:r>
              <a:rPr lang="en-US">
                <a:cs typeface="Arial" charset="0"/>
              </a:rPr>
              <a:t>	</a:t>
            </a:r>
            <a:r>
              <a:rPr lang="es-ES" sz="2800">
                <a:cs typeface="Arial" charset="0"/>
              </a:rPr>
              <a:t>donde: Q – cantidad de recursos disponibles</a:t>
            </a:r>
          </a:p>
          <a:p>
            <a:pPr>
              <a:buFontTx/>
              <a:buNone/>
            </a:pPr>
            <a:r>
              <a:rPr lang="es-ES" sz="2800">
                <a:cs typeface="Arial" charset="0"/>
              </a:rPr>
              <a:t>		       T – tolerancia (recursos) al uso turístico</a:t>
            </a:r>
          </a:p>
          <a:p>
            <a:pPr>
              <a:buFontTx/>
              <a:buNone/>
            </a:pPr>
            <a:r>
              <a:rPr lang="es-ES" sz="2800">
                <a:cs typeface="Arial" charset="0"/>
              </a:rPr>
              <a:t>		       N – número actual de visitantes</a:t>
            </a:r>
          </a:p>
          <a:p>
            <a:pPr>
              <a:buFontTx/>
              <a:buNone/>
            </a:pPr>
            <a:r>
              <a:rPr lang="es-ES" sz="2800">
                <a:cs typeface="Arial" charset="0"/>
              </a:rPr>
              <a:t>		       U – tipo de uso o actividad turística</a:t>
            </a:r>
          </a:p>
          <a:p>
            <a:pPr>
              <a:buFontTx/>
              <a:buNone/>
            </a:pPr>
            <a:r>
              <a:rPr lang="es-ES" sz="2800">
                <a:cs typeface="Arial" charset="0"/>
              </a:rPr>
              <a:t>		       DM – diseño de la infraestructura de 			acogida turística</a:t>
            </a:r>
          </a:p>
          <a:p>
            <a:pPr>
              <a:buFontTx/>
              <a:buNone/>
            </a:pPr>
            <a:r>
              <a:rPr lang="es-ES" sz="2800">
                <a:cs typeface="Arial" charset="0"/>
              </a:rPr>
              <a:t>		       AB – comportamiento de los visitantes y 			de los gestores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s-ES" sz="3200"/>
              <a:t>Cálculo de la Capacidad de Carga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/>
              <a:t>CCF </a:t>
            </a:r>
            <a:r>
              <a:rPr lang="en-US">
                <a:cs typeface="Arial" charset="0"/>
              </a:rPr>
              <a:t>&gt; CCR &gt; CCE</a:t>
            </a:r>
          </a:p>
          <a:p>
            <a:pPr>
              <a:buFontTx/>
              <a:buNone/>
            </a:pPr>
            <a:r>
              <a:rPr lang="en-US">
                <a:cs typeface="Arial" charset="0"/>
              </a:rPr>
              <a:t>	</a:t>
            </a:r>
            <a:r>
              <a:rPr lang="es-ES">
                <a:cs typeface="Arial" charset="0"/>
              </a:rPr>
              <a:t>donde:</a:t>
            </a:r>
          </a:p>
          <a:p>
            <a:pPr>
              <a:buFontTx/>
              <a:buNone/>
            </a:pPr>
            <a:r>
              <a:rPr lang="es-ES">
                <a:cs typeface="Arial" charset="0"/>
              </a:rPr>
              <a:t>		CCF – capacidad  de carga física</a:t>
            </a:r>
          </a:p>
          <a:p>
            <a:pPr>
              <a:buFontTx/>
              <a:buNone/>
            </a:pPr>
            <a:r>
              <a:rPr lang="es-ES">
                <a:cs typeface="Arial" charset="0"/>
              </a:rPr>
              <a:t>		CCR – capacidad de carga real</a:t>
            </a:r>
          </a:p>
          <a:p>
            <a:pPr>
              <a:buFontTx/>
              <a:buNone/>
            </a:pPr>
            <a:r>
              <a:rPr lang="es-ES">
                <a:cs typeface="Arial" charset="0"/>
              </a:rPr>
              <a:t>		CCE – capacidad de carga efectiva</a:t>
            </a:r>
          </a:p>
          <a:p>
            <a:pPr>
              <a:buFontTx/>
              <a:buNone/>
            </a:pPr>
            <a:endParaRPr lang="es-ES">
              <a:cs typeface="Arial" charset="0"/>
            </a:endParaRPr>
          </a:p>
          <a:p>
            <a:pPr>
              <a:buFontTx/>
              <a:buNone/>
            </a:pPr>
            <a:r>
              <a:rPr lang="es-ES">
                <a:cs typeface="Arial" charset="0"/>
              </a:rPr>
              <a:t>	Veamos la forma de calcular estas capacidades a partir de un ejemplo. </a:t>
            </a: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7885113" y="5734050"/>
            <a:ext cx="609600" cy="369888"/>
          </a:xfrm>
          <a:prstGeom prst="rightArrow">
            <a:avLst>
              <a:gd name="adj1" fmla="val 50000"/>
              <a:gd name="adj2" fmla="val 4120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marL="365125" indent="-365125" algn="ctr">
              <a:lnSpc>
                <a:spcPct val="90000"/>
              </a:lnSpc>
              <a:buFontTx/>
              <a:buNone/>
            </a:pPr>
            <a:r>
              <a:rPr lang="es-ES" b="1"/>
              <a:t>Instrumentos y su empleo</a:t>
            </a:r>
          </a:p>
          <a:p>
            <a:pPr marL="365125" indent="-365125" algn="ctr">
              <a:lnSpc>
                <a:spcPct val="90000"/>
              </a:lnSpc>
              <a:buFontTx/>
              <a:buNone/>
            </a:pPr>
            <a:endParaRPr lang="es-ES" sz="1200" b="1"/>
          </a:p>
          <a:p>
            <a:pPr marL="365125" indent="-365125">
              <a:lnSpc>
                <a:spcPct val="90000"/>
              </a:lnSpc>
              <a:buFont typeface="Wingdings" pitchFamily="2" charset="2"/>
              <a:buChar char="ü"/>
            </a:pPr>
            <a:r>
              <a:rPr lang="es-ES"/>
              <a:t>Para captar y procesar información.</a:t>
            </a:r>
          </a:p>
          <a:p>
            <a:pPr marL="365125" indent="-365125">
              <a:lnSpc>
                <a:spcPct val="90000"/>
              </a:lnSpc>
              <a:buFont typeface="Wingdings" pitchFamily="2" charset="2"/>
              <a:buChar char="ü"/>
            </a:pPr>
            <a:r>
              <a:rPr lang="es-ES"/>
              <a:t>En el proceso de planificación:</a:t>
            </a:r>
          </a:p>
          <a:p>
            <a:pPr marL="365125" indent="-365125">
              <a:lnSpc>
                <a:spcPct val="90000"/>
              </a:lnSpc>
              <a:buFont typeface="Wingdings" pitchFamily="2" charset="2"/>
              <a:buNone/>
            </a:pPr>
            <a:r>
              <a:rPr lang="es-ES"/>
              <a:t>				</a:t>
            </a:r>
            <a:r>
              <a:rPr lang="es-ES" sz="2800"/>
              <a:t>Diagnóstico</a:t>
            </a:r>
          </a:p>
          <a:p>
            <a:pPr marL="365125" indent="-365125">
              <a:lnSpc>
                <a:spcPct val="90000"/>
              </a:lnSpc>
              <a:buFont typeface="Wingdings" pitchFamily="2" charset="2"/>
              <a:buNone/>
            </a:pPr>
            <a:r>
              <a:rPr lang="es-ES" sz="2800"/>
              <a:t>				Definir estrategias</a:t>
            </a:r>
          </a:p>
          <a:p>
            <a:pPr marL="365125" indent="-365125">
              <a:lnSpc>
                <a:spcPct val="90000"/>
              </a:lnSpc>
              <a:buFont typeface="Wingdings" pitchFamily="2" charset="2"/>
              <a:buNone/>
            </a:pPr>
            <a:r>
              <a:rPr lang="es-ES" sz="2800"/>
              <a:t>				Localización de inversiones</a:t>
            </a:r>
          </a:p>
          <a:p>
            <a:pPr marL="365125" indent="-365125">
              <a:lnSpc>
                <a:spcPct val="90000"/>
              </a:lnSpc>
              <a:buFont typeface="Wingdings" pitchFamily="2" charset="2"/>
              <a:buNone/>
            </a:pPr>
            <a:r>
              <a:rPr lang="es-ES" sz="2800"/>
              <a:t>				Control</a:t>
            </a:r>
          </a:p>
          <a:p>
            <a:pPr marL="365125" indent="-365125">
              <a:lnSpc>
                <a:spcPct val="90000"/>
              </a:lnSpc>
              <a:buFont typeface="Wingdings" pitchFamily="2" charset="2"/>
              <a:buChar char="ü"/>
            </a:pPr>
            <a:r>
              <a:rPr lang="es-ES"/>
              <a:t>En la comunicación promocional:</a:t>
            </a:r>
          </a:p>
          <a:p>
            <a:pPr marL="365125" indent="-365125">
              <a:lnSpc>
                <a:spcPct val="90000"/>
              </a:lnSpc>
              <a:buFont typeface="Wingdings" pitchFamily="2" charset="2"/>
              <a:buNone/>
            </a:pPr>
            <a:r>
              <a:rPr lang="es-ES"/>
              <a:t>				</a:t>
            </a:r>
            <a:r>
              <a:rPr lang="es-ES" sz="2800"/>
              <a:t>Información al visitante</a:t>
            </a:r>
          </a:p>
          <a:p>
            <a:pPr marL="365125" indent="-365125">
              <a:lnSpc>
                <a:spcPct val="90000"/>
              </a:lnSpc>
              <a:buFont typeface="Wingdings" pitchFamily="2" charset="2"/>
              <a:buNone/>
            </a:pPr>
            <a:r>
              <a:rPr lang="es-ES" sz="2800"/>
              <a:t>				Promoción del destino.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s-ES" sz="3200"/>
              <a:t>DATOS PARA EL CALCULO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184775"/>
          </a:xfrm>
        </p:spPr>
        <p:txBody>
          <a:bodyPr/>
          <a:lstStyle/>
          <a:p>
            <a:pPr>
              <a:buFontTx/>
              <a:buNone/>
            </a:pPr>
            <a:r>
              <a:rPr lang="es-ES" sz="2800"/>
              <a:t>	El área es un espacio rural montañoso en donde se realiza senderismo.</a:t>
            </a:r>
          </a:p>
          <a:p>
            <a:pPr>
              <a:buFontTx/>
              <a:buNone/>
            </a:pPr>
            <a:r>
              <a:rPr lang="es-ES" sz="2800"/>
              <a:t>	Los senderos se recorren en una sola dirección.</a:t>
            </a:r>
          </a:p>
          <a:p>
            <a:pPr>
              <a:buFontTx/>
              <a:buNone/>
            </a:pPr>
            <a:r>
              <a:rPr lang="es-ES" sz="2800"/>
              <a:t>	Cada persona requiere un espacio mínimo de 1 metro para moverse libremente, si el ancho del sendero es menor a 2 metros.</a:t>
            </a:r>
          </a:p>
          <a:p>
            <a:pPr>
              <a:buFontTx/>
              <a:buNone/>
            </a:pPr>
            <a:r>
              <a:rPr lang="es-ES" sz="2800"/>
              <a:t>	El tiempo promedio para el recorrido del sendero A es de 3,5 horas, para el B es de 2 horas y para el C de 1 hora.</a:t>
            </a:r>
          </a:p>
          <a:p>
            <a:pPr>
              <a:buFontTx/>
              <a:buNone/>
            </a:pPr>
            <a:r>
              <a:rPr lang="es-ES" sz="2800"/>
              <a:t>	El horario de visita es de 7:00 a 17:00 hrs. O sea unas 10 horas por día.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s-ES" sz="3200"/>
              <a:t>CAPACIDAD DE CARGA FISICA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>
              <a:buFontTx/>
              <a:buNone/>
            </a:pPr>
            <a:r>
              <a:rPr lang="es-ES"/>
              <a:t>		</a:t>
            </a:r>
            <a:r>
              <a:rPr lang="es-ES">
                <a:solidFill>
                  <a:srgbClr val="0033CC"/>
                </a:solidFill>
              </a:rPr>
              <a:t>CCF = ( S / AG ) X NV/ Día</a:t>
            </a:r>
            <a:endParaRPr lang="es-ES" sz="2800"/>
          </a:p>
          <a:p>
            <a:pPr>
              <a:buFontTx/>
              <a:buNone/>
            </a:pPr>
            <a:r>
              <a:rPr lang="es-ES" sz="2800"/>
              <a:t>	donde:	S – superficie disponible 				AG – área ocupada por un grupo de 			visitantes</a:t>
            </a:r>
          </a:p>
          <a:p>
            <a:pPr>
              <a:buFontTx/>
              <a:buNone/>
            </a:pPr>
            <a:r>
              <a:rPr lang="es-ES">
                <a:solidFill>
                  <a:srgbClr val="0033CC"/>
                </a:solidFill>
              </a:rPr>
              <a:t>			</a:t>
            </a:r>
            <a:r>
              <a:rPr lang="es-ES" sz="2800"/>
              <a:t>NV/Día – número de veces que el 				lugar puede ser visitado por un 			grupo en el día.</a:t>
            </a:r>
          </a:p>
          <a:p>
            <a:pPr>
              <a:buFontTx/>
              <a:buNone/>
            </a:pPr>
            <a:r>
              <a:rPr lang="es-ES" sz="2800"/>
              <a:t>   </a:t>
            </a:r>
            <a:r>
              <a:rPr lang="es-ES" sz="2800">
                <a:solidFill>
                  <a:srgbClr val="FF0000"/>
                </a:solidFill>
              </a:rPr>
              <a:t>Las variables S y AG se miden, conforme a sus características, en m ó m</a:t>
            </a:r>
            <a:r>
              <a:rPr lang="es-ES" sz="2400" baseline="30000">
                <a:solidFill>
                  <a:srgbClr val="FF0000"/>
                </a:solidFill>
              </a:rPr>
              <a:t>2</a:t>
            </a:r>
          </a:p>
          <a:p>
            <a:pPr>
              <a:buFontTx/>
              <a:buNone/>
            </a:pPr>
            <a:r>
              <a:rPr lang="es-ES" sz="2800"/>
              <a:t>	   NV = horario de visita / tiempo para cada visita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s-ES" sz="3200"/>
              <a:t>CAPACIDAD DE CARGA REAL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184775"/>
          </a:xfrm>
        </p:spPr>
        <p:txBody>
          <a:bodyPr/>
          <a:lstStyle/>
          <a:p>
            <a:pPr>
              <a:buFontTx/>
              <a:buNone/>
            </a:pPr>
            <a:r>
              <a:rPr lang="es-ES" sz="2800"/>
              <a:t>	Es el límite máximo de grupos que admite el área, después de incorporar unos factores de corrección.</a:t>
            </a:r>
          </a:p>
          <a:p>
            <a:pPr>
              <a:buFontTx/>
              <a:buNone/>
            </a:pPr>
            <a:r>
              <a:rPr lang="es-ES" sz="2800"/>
              <a:t>			</a:t>
            </a:r>
            <a:r>
              <a:rPr lang="es-ES" sz="2800">
                <a:solidFill>
                  <a:srgbClr val="0033CC"/>
                </a:solidFill>
              </a:rPr>
              <a:t>CCR = CCF - FC</a:t>
            </a:r>
            <a:r>
              <a:rPr lang="es-ES" sz="2800" baseline="-25000">
                <a:solidFill>
                  <a:srgbClr val="0033CC"/>
                </a:solidFill>
              </a:rPr>
              <a:t>i</a:t>
            </a:r>
          </a:p>
          <a:p>
            <a:pPr>
              <a:buFontTx/>
              <a:buNone/>
            </a:pPr>
            <a:r>
              <a:rPr lang="es-ES" sz="2800"/>
              <a:t>	</a:t>
            </a:r>
            <a:r>
              <a:rPr lang="es-ES" sz="2400"/>
              <a:t>Los factores de corrección se expresan en porcentaje, empleando la ecuación:</a:t>
            </a:r>
          </a:p>
          <a:p>
            <a:pPr>
              <a:buFontTx/>
              <a:buNone/>
            </a:pPr>
            <a:r>
              <a:rPr lang="es-ES" sz="2800"/>
              <a:t>		</a:t>
            </a:r>
            <a:r>
              <a:rPr lang="es-ES" sz="2800">
                <a:solidFill>
                  <a:srgbClr val="0033CC"/>
                </a:solidFill>
              </a:rPr>
              <a:t>FC</a:t>
            </a:r>
            <a:r>
              <a:rPr lang="es-ES" sz="2800" baseline="-25000">
                <a:solidFill>
                  <a:srgbClr val="0033CC"/>
                </a:solidFill>
              </a:rPr>
              <a:t>i</a:t>
            </a:r>
            <a:r>
              <a:rPr lang="es-ES" sz="2800">
                <a:solidFill>
                  <a:srgbClr val="0033CC"/>
                </a:solidFill>
              </a:rPr>
              <a:t> = MI / Mt x 100</a:t>
            </a:r>
          </a:p>
          <a:p>
            <a:pPr>
              <a:buFontTx/>
              <a:buNone/>
            </a:pPr>
            <a:r>
              <a:rPr lang="es-ES" sz="2800"/>
              <a:t>	donde:  MI – magnitud limitante de la variable i</a:t>
            </a:r>
          </a:p>
          <a:p>
            <a:pPr>
              <a:buFontTx/>
              <a:buNone/>
            </a:pPr>
            <a:r>
              <a:rPr lang="es-ES" sz="2800"/>
              <a:t>		       Mt – magnitud total de la variable i</a:t>
            </a:r>
          </a:p>
          <a:p>
            <a:pPr>
              <a:buFontTx/>
              <a:buNone/>
            </a:pPr>
            <a:endParaRPr lang="es-ES" sz="900"/>
          </a:p>
          <a:p>
            <a:pPr>
              <a:buFontTx/>
              <a:buNone/>
            </a:pPr>
            <a:r>
              <a:rPr lang="es-ES" sz="2800"/>
              <a:t>Por tanto:  CCR = CCF x (100 – FC</a:t>
            </a:r>
            <a:r>
              <a:rPr lang="es-ES" sz="2800" baseline="-25000"/>
              <a:t>1</a:t>
            </a:r>
            <a:r>
              <a:rPr lang="es-ES" sz="2800"/>
              <a:t>) / 100 x ……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s-ES" sz="3200"/>
              <a:t>CAPACIDAD DE CARGA EFECTIVA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>
              <a:buFontTx/>
              <a:buNone/>
            </a:pPr>
            <a:r>
              <a:rPr lang="es-ES" sz="2800"/>
              <a:t>		</a:t>
            </a:r>
            <a:r>
              <a:rPr lang="es-ES" sz="2800">
                <a:solidFill>
                  <a:srgbClr val="0033CC"/>
                </a:solidFill>
              </a:rPr>
              <a:t>CCE = CCR x CM</a:t>
            </a:r>
          </a:p>
          <a:p>
            <a:pPr>
              <a:buFontTx/>
              <a:buNone/>
            </a:pPr>
            <a:r>
              <a:rPr lang="es-ES" sz="2800"/>
              <a:t>	donde: CM – capacidad de manejo (%)</a:t>
            </a:r>
          </a:p>
          <a:p>
            <a:pPr>
              <a:buFontTx/>
              <a:buNone/>
            </a:pPr>
            <a:r>
              <a:rPr lang="es-ES" sz="2800"/>
              <a:t>		La capacidad de manejo es la suma de las condiciones que la administración del área necesita para poder cumplir de modo adecuado sus funciones.</a:t>
            </a:r>
          </a:p>
          <a:p>
            <a:pPr>
              <a:buFontTx/>
              <a:buNone/>
            </a:pPr>
            <a:r>
              <a:rPr lang="es-ES" sz="2800"/>
              <a:t>		En su determinación intervienen variables como: equipamiento disponible, personal capacitado, financiamiento, instalaciones existentes, infraestructura, etc.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8229600" cy="561975"/>
          </a:xfrm>
        </p:spPr>
        <p:txBody>
          <a:bodyPr/>
          <a:lstStyle/>
          <a:p>
            <a:r>
              <a:rPr lang="es-ES" sz="3200" b="1"/>
              <a:t>INDICADORES TURÍSTICOS</a:t>
            </a:r>
            <a:r>
              <a:rPr lang="es-ES" sz="3200"/>
              <a:t>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>
              <a:buFontTx/>
              <a:buNone/>
            </a:pPr>
            <a:r>
              <a:rPr lang="es-ES_tradnl" i="1"/>
              <a:t>1) </a:t>
            </a:r>
            <a:r>
              <a:rPr lang="es-ES_tradnl" b="1" i="1"/>
              <a:t>Estadísticas relacionadas con el mercado emisor:</a:t>
            </a:r>
            <a:endParaRPr lang="es-ES_tradnl" b="1"/>
          </a:p>
          <a:p>
            <a:pPr>
              <a:buFontTx/>
              <a:buNone/>
            </a:pPr>
            <a:r>
              <a:rPr lang="es-ES_tradnl" sz="2400"/>
              <a:t>	En primer lugar es necesario tener series históricas de:</a:t>
            </a:r>
          </a:p>
          <a:p>
            <a:pPr>
              <a:buFontTx/>
              <a:buNone/>
            </a:pPr>
            <a:endParaRPr lang="es-ES_tradnl" sz="1000"/>
          </a:p>
          <a:p>
            <a:pPr>
              <a:buFontTx/>
              <a:buNone/>
            </a:pPr>
            <a:r>
              <a:rPr lang="es-ES_tradnl" sz="2800"/>
              <a:t>a) Corrientes turísticas dentro del país emisor (turismo interior).</a:t>
            </a:r>
          </a:p>
          <a:p>
            <a:pPr>
              <a:buFontTx/>
              <a:buNone/>
            </a:pPr>
            <a:r>
              <a:rPr lang="es-ES_tradnl" sz="2800"/>
              <a:t>b) Corrientes turísticas hacia el extranjero (emisión al exterior).</a:t>
            </a:r>
          </a:p>
          <a:p>
            <a:pPr algn="ctr">
              <a:buFontTx/>
              <a:buNone/>
            </a:pPr>
            <a:r>
              <a:rPr lang="es-ES" sz="2800" b="1">
                <a:solidFill>
                  <a:srgbClr val="008000"/>
                </a:solidFill>
              </a:rPr>
              <a:t>ESTUDIOS DE MERCADOS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850900"/>
          </a:xfrm>
        </p:spPr>
        <p:txBody>
          <a:bodyPr/>
          <a:lstStyle/>
          <a:p>
            <a:r>
              <a:rPr lang="es-ES"/>
              <a:t>Uso de la Información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s-ES_tradnl" sz="2800"/>
              <a:t>    De ambas corrientes se determinará la proporción, tanto respecto al total de viajes como a la población total, y su dinámica en el tiempo.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_tradnl" sz="2800"/>
              <a:t>    Ello mostrará la tendencia de los viajes al exterior y, con estudios sobre el nivel de vida, el “máximo" admisible para cada una de esas corrientes.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_tradnl" sz="2800"/>
              <a:t>    Cualquier campaña de promoción debe conocer de antemano el potencial disponible o si, por el contrario, la emisión procedente de ese país ha alcanzado su “máximo".</a:t>
            </a:r>
            <a:endParaRPr lang="es-E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s-ES" sz="3200" b="1"/>
              <a:t>INDICADORES TURÍSTICOS</a:t>
            </a:r>
            <a:r>
              <a:rPr lang="es-ES" sz="3600"/>
              <a:t>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_tradnl" i="1"/>
              <a:t>2) </a:t>
            </a:r>
            <a:r>
              <a:rPr lang="es-ES_tradnl" b="1" i="1"/>
              <a:t>Estadísticas relacionadas con las llegadas o arribos al destino.</a:t>
            </a:r>
          </a:p>
          <a:p>
            <a:pPr>
              <a:buFontTx/>
              <a:buNone/>
            </a:pPr>
            <a:r>
              <a:rPr lang="es-ES_tradnl" i="1"/>
              <a:t>   (número de visitantes, país de procedencia, duración de la estancia, gasto medio, duración de la estancia,  finalidad del viaje y la composición de los viajeros según edad, ocupación, nivel de ingresos,</a:t>
            </a:r>
            <a:r>
              <a:rPr lang="es-ES" i="1"/>
              <a:t> </a:t>
            </a:r>
            <a:r>
              <a:rPr lang="es-ES_tradnl" i="1"/>
              <a:t>entre otros)</a:t>
            </a:r>
            <a:endParaRPr lang="es-ES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>
              <a:buFontTx/>
              <a:buNone/>
            </a:pPr>
            <a:r>
              <a:rPr lang="es-ES_tradnl"/>
              <a:t>   La obtención de datos referidos a los visitantes se puede lograr por diferentes vías.</a:t>
            </a:r>
          </a:p>
          <a:p>
            <a:pPr>
              <a:buFontTx/>
              <a:buNone/>
            </a:pPr>
            <a:r>
              <a:rPr lang="es-ES_tradnl"/>
              <a:t>   Las más empleadas son:</a:t>
            </a:r>
          </a:p>
          <a:p>
            <a:pPr>
              <a:buFontTx/>
              <a:buNone/>
            </a:pPr>
            <a:r>
              <a:rPr lang="es-ES_tradnl"/>
              <a:t>		a) ficha individual &lt;en países insulares</a:t>
            </a:r>
          </a:p>
          <a:p>
            <a:pPr>
              <a:buFontTx/>
              <a:buNone/>
            </a:pPr>
            <a:r>
              <a:rPr lang="es-ES_tradnl"/>
              <a:t>	     b) pasaporte en fronteras &lt;más usado</a:t>
            </a:r>
          </a:p>
          <a:p>
            <a:pPr>
              <a:buFontTx/>
              <a:buNone/>
            </a:pPr>
            <a:r>
              <a:rPr lang="es-ES_tradnl"/>
              <a:t>	     c) registro de hotel 		    fuentes</a:t>
            </a:r>
          </a:p>
          <a:p>
            <a:pPr>
              <a:buFontTx/>
              <a:buNone/>
            </a:pPr>
            <a:r>
              <a:rPr lang="es-ES_tradnl"/>
              <a:t>	     d) encuestas          	          auxiliares  </a:t>
            </a:r>
            <a:endParaRPr lang="es-ES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003800" y="4292600"/>
            <a:ext cx="627063" cy="936625"/>
          </a:xfrm>
          <a:prstGeom prst="rightArrowCallout">
            <a:avLst>
              <a:gd name="adj1" fmla="val 37342"/>
              <a:gd name="adj2" fmla="val 37342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s-ES" sz="3200" b="1"/>
              <a:t>INDICADORES TURÍSTICOS</a:t>
            </a:r>
            <a:r>
              <a:rPr lang="es-ES" sz="3600"/>
              <a:t> (3)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es-ES" sz="2800"/>
              <a:t>INTENSIDAD DE VIAJES</a:t>
            </a:r>
          </a:p>
          <a:p>
            <a:pPr>
              <a:buFontTx/>
              <a:buNone/>
            </a:pPr>
            <a:r>
              <a:rPr lang="es-ES"/>
              <a:t>		</a:t>
            </a:r>
            <a:r>
              <a:rPr lang="es-ES">
                <a:solidFill>
                  <a:srgbClr val="0033CC"/>
                </a:solidFill>
              </a:rPr>
              <a:t>IV = viajeros </a:t>
            </a:r>
            <a:r>
              <a:rPr lang="es-ES" sz="2800" baseline="30000">
                <a:solidFill>
                  <a:srgbClr val="0033CC"/>
                </a:solidFill>
              </a:rPr>
              <a:t>a</a:t>
            </a:r>
            <a:r>
              <a:rPr lang="es-ES">
                <a:solidFill>
                  <a:srgbClr val="0033CC"/>
                </a:solidFill>
              </a:rPr>
              <a:t> / población total</a:t>
            </a:r>
          </a:p>
          <a:p>
            <a:pPr>
              <a:buFontTx/>
              <a:buNone/>
            </a:pPr>
            <a:r>
              <a:rPr lang="es-ES"/>
              <a:t>			(a= interior o exterior)</a:t>
            </a:r>
          </a:p>
          <a:p>
            <a:pPr>
              <a:buFontTx/>
              <a:buNone/>
            </a:pPr>
            <a:endParaRPr lang="es-ES" sz="900"/>
          </a:p>
          <a:p>
            <a:r>
              <a:rPr lang="es-ES" sz="2800"/>
              <a:t>FRECUENCIA DE VIAJES</a:t>
            </a:r>
          </a:p>
          <a:p>
            <a:pPr>
              <a:buFontTx/>
              <a:buNone/>
            </a:pPr>
            <a:r>
              <a:rPr lang="es-ES"/>
              <a:t>		</a:t>
            </a:r>
            <a:r>
              <a:rPr lang="es-ES">
                <a:solidFill>
                  <a:srgbClr val="0033CC"/>
                </a:solidFill>
              </a:rPr>
              <a:t>FV = viajes en el año / viajeros </a:t>
            </a:r>
            <a:r>
              <a:rPr lang="es-ES" sz="2800" baseline="30000">
                <a:solidFill>
                  <a:srgbClr val="0033CC"/>
                </a:solidFill>
              </a:rPr>
              <a:t>a</a:t>
            </a:r>
            <a:r>
              <a:rPr lang="es-ES">
                <a:solidFill>
                  <a:srgbClr val="0033CC"/>
                </a:solidFill>
              </a:rPr>
              <a:t> </a:t>
            </a:r>
          </a:p>
          <a:p>
            <a:pPr>
              <a:buFontTx/>
              <a:buNone/>
            </a:pPr>
            <a:endParaRPr lang="es-ES" sz="900">
              <a:solidFill>
                <a:srgbClr val="0033CC"/>
              </a:solidFill>
            </a:endParaRPr>
          </a:p>
          <a:p>
            <a:r>
              <a:rPr lang="es-ES" sz="2800"/>
              <a:t>PROPENSIÓN DE VIAJES AL EXTERIOR</a:t>
            </a:r>
          </a:p>
          <a:p>
            <a:pPr>
              <a:buFontTx/>
              <a:buNone/>
            </a:pPr>
            <a:r>
              <a:rPr lang="es-ES" sz="2800"/>
              <a:t>		</a:t>
            </a:r>
            <a:r>
              <a:rPr lang="es-ES">
                <a:solidFill>
                  <a:srgbClr val="0033CC"/>
                </a:solidFill>
              </a:rPr>
              <a:t>PVE = viajeros exterior / viajeros</a:t>
            </a:r>
          </a:p>
          <a:p>
            <a:pPr algn="ctr">
              <a:buFontTx/>
              <a:buNone/>
            </a:pPr>
            <a:r>
              <a:rPr lang="es-ES">
                <a:solidFill>
                  <a:srgbClr val="FF0000"/>
                </a:solidFill>
              </a:rPr>
              <a:t>(anuales y por mercados)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s-ES" sz="3200" b="1"/>
              <a:t>INDICADORES TURÍSTICOS</a:t>
            </a:r>
            <a:r>
              <a:rPr lang="es-ES" sz="3600"/>
              <a:t> (4)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256212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" sz="2800" b="1">
                <a:solidFill>
                  <a:srgbClr val="008000"/>
                </a:solidFill>
              </a:rPr>
              <a:t>UTILIZADOS EN EL CARIBE</a:t>
            </a:r>
          </a:p>
          <a:p>
            <a:pPr>
              <a:lnSpc>
                <a:spcPct val="90000"/>
              </a:lnSpc>
            </a:pPr>
            <a:r>
              <a:rPr lang="es-ES" sz="2800"/>
              <a:t>INGRESO TURÍSTICO POR HABITANTE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800"/>
              <a:t>		</a:t>
            </a:r>
            <a:r>
              <a:rPr lang="es-ES" sz="2800">
                <a:solidFill>
                  <a:srgbClr val="0033CC"/>
                </a:solidFill>
              </a:rPr>
              <a:t>IPH = ingreso turístico / población total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sz="900">
              <a:solidFill>
                <a:srgbClr val="0033CC"/>
              </a:solidFill>
            </a:endParaRPr>
          </a:p>
          <a:p>
            <a:pPr>
              <a:lnSpc>
                <a:spcPct val="90000"/>
              </a:lnSpc>
            </a:pPr>
            <a:r>
              <a:rPr lang="es-ES" sz="2800"/>
              <a:t>VISITANTES POR SUPERFICIE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800"/>
              <a:t> </a:t>
            </a:r>
            <a:r>
              <a:rPr lang="es-ES" sz="2400" baseline="30000"/>
              <a:t>	</a:t>
            </a:r>
            <a:r>
              <a:rPr lang="es-ES" sz="2800"/>
              <a:t>	</a:t>
            </a:r>
            <a:r>
              <a:rPr lang="es-ES" sz="2800">
                <a:solidFill>
                  <a:srgbClr val="0033CC"/>
                </a:solidFill>
              </a:rPr>
              <a:t>VS = visitantes / superficie (KM</a:t>
            </a:r>
            <a:r>
              <a:rPr lang="es-ES" sz="2400" baseline="30000">
                <a:solidFill>
                  <a:srgbClr val="0033CC"/>
                </a:solidFill>
              </a:rPr>
              <a:t>2</a:t>
            </a:r>
            <a:r>
              <a:rPr lang="es-ES" sz="2800">
                <a:solidFill>
                  <a:srgbClr val="0033CC"/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800"/>
              <a:t>		</a:t>
            </a:r>
            <a:r>
              <a:rPr lang="es-ES" sz="2800">
                <a:solidFill>
                  <a:srgbClr val="FF0000"/>
                </a:solidFill>
              </a:rPr>
              <a:t>(define la Capacidad de Acogida)</a:t>
            </a:r>
          </a:p>
          <a:p>
            <a:pPr>
              <a:lnSpc>
                <a:spcPct val="90000"/>
              </a:lnSpc>
            </a:pPr>
            <a:r>
              <a:rPr lang="es-ES" sz="2800"/>
              <a:t>INDICE DE ACTIVIDAD TURÍSTICA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800"/>
              <a:t>		</a:t>
            </a:r>
            <a:r>
              <a:rPr lang="es-ES" sz="2800">
                <a:solidFill>
                  <a:srgbClr val="0033CC"/>
                </a:solidFill>
              </a:rPr>
              <a:t>FT = camas / población total X 100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800">
                <a:solidFill>
                  <a:srgbClr val="0033CC"/>
                </a:solidFill>
              </a:rPr>
              <a:t>		FT = camas / superficie (KM</a:t>
            </a:r>
            <a:r>
              <a:rPr lang="es-ES" sz="2400" baseline="30000">
                <a:solidFill>
                  <a:srgbClr val="0033CC"/>
                </a:solidFill>
              </a:rPr>
              <a:t>2</a:t>
            </a:r>
            <a:r>
              <a:rPr lang="es-ES" sz="2800">
                <a:solidFill>
                  <a:srgbClr val="0033CC"/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800"/>
              <a:t>		</a:t>
            </a:r>
            <a:r>
              <a:rPr lang="es-ES" sz="2800">
                <a:solidFill>
                  <a:srgbClr val="FF0000"/>
                </a:solidFill>
              </a:rPr>
              <a:t>(define importancia del turismo)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s-ES" sz="3200" b="1"/>
              <a:t>INDICADORES TURÍSTICOS</a:t>
            </a:r>
            <a:r>
              <a:rPr lang="es-ES" sz="3200"/>
              <a:t> (5)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r>
              <a:rPr lang="es-ES"/>
              <a:t>INGRESO TOTAL</a:t>
            </a:r>
          </a:p>
          <a:p>
            <a:pPr>
              <a:buFontTx/>
              <a:buNone/>
            </a:pPr>
            <a:r>
              <a:rPr lang="es-ES"/>
              <a:t>		</a:t>
            </a:r>
            <a:r>
              <a:rPr lang="es-ES" sz="2800">
                <a:solidFill>
                  <a:srgbClr val="0033CC"/>
                </a:solidFill>
              </a:rPr>
              <a:t>IT = V X IMD X EM</a:t>
            </a:r>
          </a:p>
          <a:p>
            <a:pPr>
              <a:buFontTx/>
              <a:buNone/>
            </a:pPr>
            <a:r>
              <a:rPr lang="es-ES"/>
              <a:t>	     </a:t>
            </a:r>
            <a:r>
              <a:rPr lang="es-ES" sz="2800"/>
              <a:t>donde:  V – visitantes (turistas)</a:t>
            </a:r>
          </a:p>
          <a:p>
            <a:pPr>
              <a:buFontTx/>
              <a:buNone/>
            </a:pPr>
            <a:r>
              <a:rPr lang="es-ES" sz="2800"/>
              <a:t>			    IMD – ingreso medio diario</a:t>
            </a:r>
          </a:p>
          <a:p>
            <a:pPr>
              <a:buFontTx/>
              <a:buNone/>
            </a:pPr>
            <a:r>
              <a:rPr lang="es-ES" sz="2800"/>
              <a:t>			    EM – estancia media</a:t>
            </a:r>
          </a:p>
          <a:p>
            <a:r>
              <a:rPr lang="es-ES"/>
              <a:t>INGRESO MEDIO DIARIO</a:t>
            </a:r>
          </a:p>
          <a:p>
            <a:pPr lvl="2">
              <a:buFontTx/>
              <a:buNone/>
            </a:pPr>
            <a:r>
              <a:rPr lang="es-ES" sz="2800">
                <a:solidFill>
                  <a:srgbClr val="0033CC"/>
                </a:solidFill>
              </a:rPr>
              <a:t>IMD = IMT / EM</a:t>
            </a:r>
          </a:p>
          <a:p>
            <a:pPr lvl="2">
              <a:buFontTx/>
              <a:buNone/>
            </a:pPr>
            <a:r>
              <a:rPr lang="es-ES" sz="2800"/>
              <a:t>donde:   IMT – ingreso medio por turista</a:t>
            </a:r>
          </a:p>
          <a:p>
            <a:pPr lvl="2">
              <a:buFontTx/>
              <a:buNone/>
            </a:pPr>
            <a:r>
              <a:rPr lang="es-ES" sz="2800"/>
              <a:t>	          EM – días promedio de pernoctación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477</Words>
  <Application>Microsoft Office PowerPoint</Application>
  <PresentationFormat>Presentación en pantalla (4:3)</PresentationFormat>
  <Paragraphs>165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7" baseType="lpstr">
      <vt:lpstr>Arial</vt:lpstr>
      <vt:lpstr>Wingdings</vt:lpstr>
      <vt:lpstr>Times New Roman</vt:lpstr>
      <vt:lpstr>Diseño predeterminado</vt:lpstr>
      <vt:lpstr>INSTRUMENTOS DE GESTIÓN</vt:lpstr>
      <vt:lpstr>Diapositiva 2</vt:lpstr>
      <vt:lpstr>INDICADORES TURÍSTICOS (1)</vt:lpstr>
      <vt:lpstr>Uso de la Información</vt:lpstr>
      <vt:lpstr>INDICADORES TURÍSTICOS (2)</vt:lpstr>
      <vt:lpstr>Diapositiva 6</vt:lpstr>
      <vt:lpstr>INDICADORES TURÍSTICOS (3)</vt:lpstr>
      <vt:lpstr>INDICADORES TURÍSTICOS (4)</vt:lpstr>
      <vt:lpstr>INDICADORES TURÍSTICOS (5)</vt:lpstr>
      <vt:lpstr>INDICADORES TURÍSTICOS (6)</vt:lpstr>
      <vt:lpstr>EJEMPLO</vt:lpstr>
      <vt:lpstr>INDICADORES TURÍSTICOS (7)</vt:lpstr>
      <vt:lpstr>CAPACIDAD DE CARGA</vt:lpstr>
      <vt:lpstr>VARIABLES PARA DETERMINAR LA CAPACIDAD DE CARGA</vt:lpstr>
      <vt:lpstr>TIPOS DE CAPACIDAD DE CARGA</vt:lpstr>
      <vt:lpstr>NORMATIVAS INTERNACIONALES DE CAPACIDAD</vt:lpstr>
      <vt:lpstr>CAPACIDAD DE CARGA VALORES INTERNACIONALES PARA PLAYAS</vt:lpstr>
      <vt:lpstr>Cálculo de la Capacidad de Carga (1)</vt:lpstr>
      <vt:lpstr>Cálculo de la Capacidad de Carga (2)</vt:lpstr>
      <vt:lpstr>DATOS PARA EL CALCULO</vt:lpstr>
      <vt:lpstr>CAPACIDAD DE CARGA FISICA</vt:lpstr>
      <vt:lpstr>CAPACIDAD DE CARGA REAL</vt:lpstr>
      <vt:lpstr>CAPACIDAD DE CARGA EFECTIVA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INSTRUMENTOS DE GESTIÓN</dc:title>
  <dc:creator>RICARDO</dc:creator>
  <cp:lastModifiedBy>Evo7 2011</cp:lastModifiedBy>
  <cp:revision>3</cp:revision>
  <dcterms:created xsi:type="dcterms:W3CDTF">2010-12-01T22:23:10Z</dcterms:created>
  <dcterms:modified xsi:type="dcterms:W3CDTF">2013-12-09T20:16:20Z</dcterms:modified>
</cp:coreProperties>
</file>