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6" r:id="rId2"/>
    <p:sldId id="390" r:id="rId3"/>
    <p:sldId id="391" r:id="rId4"/>
    <p:sldId id="392" r:id="rId5"/>
    <p:sldId id="393" r:id="rId6"/>
    <p:sldId id="394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97" r:id="rId18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FF6600"/>
    <a:srgbClr val="00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853" y="-4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.wmf"/><Relationship Id="rId1" Type="http://schemas.openxmlformats.org/officeDocument/2006/relationships/image" Target="../media/image5.wmf"/><Relationship Id="rId5" Type="http://schemas.openxmlformats.org/officeDocument/2006/relationships/image" Target="../media/image7.wmf"/><Relationship Id="rId4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.wmf"/><Relationship Id="rId1" Type="http://schemas.openxmlformats.org/officeDocument/2006/relationships/image" Target="../media/image8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wmf"/><Relationship Id="rId1" Type="http://schemas.openxmlformats.org/officeDocument/2006/relationships/image" Target="../media/image12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wmf"/><Relationship Id="rId1" Type="http://schemas.openxmlformats.org/officeDocument/2006/relationships/image" Target="../media/image12.wmf"/><Relationship Id="rId4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A82BD-288D-45E8-B212-5F744940B60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1996-F869-4870-8697-E30EA0831F9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32DF5-68DC-4996-BC7D-F7955D4993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641C7-9FC3-4F0D-BB5D-085B50D1E8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64245-370F-4AE3-932B-106DFBBFFA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7FB5-4E37-44E5-8F30-C38C02AE0C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4B367-800E-4F7E-8C2F-6A92E57DAA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FE3BB-7093-42D8-B8BA-CCDAA1BE1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AEFE3-087F-4FA9-98C6-720BC50823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02FC7-AA6B-4B27-A90E-679034B94A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43E11-CD0B-4452-A613-2F7FE39333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53D5A-FA84-4285-B8D5-6594A93268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EF59941-6361-4344-ADE2-9F2C8EE7D3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2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0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4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4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../universidad%20intrnacional%20de%20andaluc&#237;a,%20iberoamericana%20de%20la%20r&#225;bida/experto%20derecho%20y%20ntic%20sevilla%202004/METRICA%20BAEZA/B.1.2.1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6448" name="Object 16"/>
          <p:cNvGraphicFramePr>
            <a:graphicFrameLocks noChangeAspect="1"/>
          </p:cNvGraphicFramePr>
          <p:nvPr/>
        </p:nvGraphicFramePr>
        <p:xfrm>
          <a:off x="6011863" y="2997200"/>
          <a:ext cx="2808287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n" r:id="rId3" imgW="1295280" imgH="981000" progId="">
                  <p:embed/>
                </p:oleObj>
              </mc:Choice>
              <mc:Fallback>
                <p:oleObj name="Imagen" r:id="rId3" imgW="1295280" imgH="981000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997200"/>
                        <a:ext cx="2808287" cy="212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857375" y="2276475"/>
            <a:ext cx="5522913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>
                <a:solidFill>
                  <a:schemeClr val="bg1"/>
                </a:solidFill>
                <a:latin typeface="Times New Roman" pitchFamily="18" charset="0"/>
              </a:rPr>
              <a:t>SOCIEDAD DE LA INFORMACIÓN Y MÉTRICA DE LA EMPRESA</a:t>
            </a:r>
            <a:endParaRPr lang="es-ES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140200" y="5084763"/>
            <a:ext cx="4824413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</a:rPr>
              <a:t>Francisco José Martínez López</a:t>
            </a:r>
          </a:p>
          <a:p>
            <a:pPr>
              <a:spcBef>
                <a:spcPct val="50000"/>
              </a:spcBef>
            </a:pPr>
            <a:r>
              <a:rPr lang="es-ES" sz="1200" b="1">
                <a:solidFill>
                  <a:schemeClr val="bg1"/>
                </a:solidFill>
              </a:rPr>
              <a:t>Catedrático de Gestión de los Recursos de la Información </a:t>
            </a:r>
          </a:p>
          <a:p>
            <a:pPr>
              <a:spcBef>
                <a:spcPct val="50000"/>
              </a:spcBef>
            </a:pPr>
            <a:r>
              <a:rPr lang="es-ES" sz="1200" b="1">
                <a:solidFill>
                  <a:schemeClr val="bg1"/>
                </a:solidFill>
              </a:rPr>
              <a:t>Universidad de Huelva</a:t>
            </a:r>
          </a:p>
        </p:txBody>
      </p:sp>
      <p:graphicFrame>
        <p:nvGraphicFramePr>
          <p:cNvPr id="146449" name="Object 17"/>
          <p:cNvGraphicFramePr>
            <a:graphicFrameLocks noChangeAspect="1"/>
          </p:cNvGraphicFramePr>
          <p:nvPr/>
        </p:nvGraphicFramePr>
        <p:xfrm>
          <a:off x="468313" y="476250"/>
          <a:ext cx="2016125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n" r:id="rId5" imgW="1333440" imgH="1181160" progId="">
                  <p:embed/>
                </p:oleObj>
              </mc:Choice>
              <mc:Fallback>
                <p:oleObj name="Imagen" r:id="rId5" imgW="1333440" imgH="118116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76250"/>
                        <a:ext cx="2016125" cy="178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50" name="Object 18"/>
          <p:cNvGraphicFramePr>
            <a:graphicFrameLocks noChangeAspect="1"/>
          </p:cNvGraphicFramePr>
          <p:nvPr/>
        </p:nvGraphicFramePr>
        <p:xfrm>
          <a:off x="5651500" y="188913"/>
          <a:ext cx="2317750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n" r:id="rId7" imgW="3409920" imgH="2543040" progId="">
                  <p:embed/>
                </p:oleObj>
              </mc:Choice>
              <mc:Fallback>
                <p:oleObj name="Imagen" r:id="rId7" imgW="3409920" imgH="254304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88913"/>
                        <a:ext cx="2317750" cy="195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51" name="Object 19"/>
          <p:cNvGraphicFramePr>
            <a:graphicFrameLocks noChangeAspect="1"/>
          </p:cNvGraphicFramePr>
          <p:nvPr/>
        </p:nvGraphicFramePr>
        <p:xfrm>
          <a:off x="468313" y="3644900"/>
          <a:ext cx="3671887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Imagen" r:id="rId9" imgW="1800360" imgH="1009800" progId="">
                  <p:embed/>
                </p:oleObj>
              </mc:Choice>
              <mc:Fallback>
                <p:oleObj name="Imagen" r:id="rId9" imgW="1800360" imgH="100980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3644900"/>
                        <a:ext cx="3671887" cy="206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3000375" y="571500"/>
            <a:ext cx="257175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cap="all" dirty="0">
                <a:solidFill>
                  <a:schemeClr val="bg1"/>
                </a:solidFill>
              </a:rPr>
              <a:t>MÁSTER DE </a:t>
            </a:r>
            <a:r>
              <a:rPr lang="es-ES" b="1" i="1" cap="all" dirty="0" smtClean="0">
                <a:solidFill>
                  <a:schemeClr val="bg1"/>
                </a:solidFill>
              </a:rPr>
              <a:t>TURISMO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034" name="10 CuadroTexto"/>
          <p:cNvSpPr txBox="1">
            <a:spLocks noChangeArrowheads="1"/>
          </p:cNvSpPr>
          <p:nvPr/>
        </p:nvSpPr>
        <p:spPr bwMode="auto">
          <a:xfrm>
            <a:off x="2000250" y="6072188"/>
            <a:ext cx="5929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Huelva,  </a:t>
            </a:r>
            <a:r>
              <a:rPr lang="es-ES" dirty="0" smtClean="0">
                <a:solidFill>
                  <a:schemeClr val="bg1"/>
                </a:solidFill>
              </a:rPr>
              <a:t>13 </a:t>
            </a:r>
            <a:r>
              <a:rPr lang="es-ES" dirty="0">
                <a:solidFill>
                  <a:schemeClr val="bg1"/>
                </a:solidFill>
              </a:rPr>
              <a:t>de </a:t>
            </a:r>
            <a:r>
              <a:rPr lang="es-ES" dirty="0" smtClean="0">
                <a:solidFill>
                  <a:schemeClr val="bg1"/>
                </a:solidFill>
              </a:rPr>
              <a:t>enero de  </a:t>
            </a:r>
            <a:r>
              <a:rPr lang="es-ES" dirty="0" smtClean="0">
                <a:solidFill>
                  <a:schemeClr val="bg1"/>
                </a:solidFill>
              </a:rPr>
              <a:t>2014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363" name="Group 91"/>
          <p:cNvGraphicFramePr>
            <a:graphicFrameLocks noGrp="1"/>
          </p:cNvGraphicFramePr>
          <p:nvPr/>
        </p:nvGraphicFramePr>
        <p:xfrm>
          <a:off x="1476375" y="933450"/>
          <a:ext cx="7343775" cy="3749040"/>
        </p:xfrm>
        <a:graphic>
          <a:graphicData uri="http://schemas.openxmlformats.org/drawingml/2006/table">
            <a:tbl>
              <a:tblPr/>
              <a:tblGrid>
                <a:gridCol w="293688"/>
                <a:gridCol w="839787"/>
                <a:gridCol w="5265738"/>
                <a:gridCol w="944562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 4 Servicios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abonados a servicios de cable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abonados a TV por satélite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Hosts conectados a Internet (miles)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B.4.3.!A1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Hosts conectados a Internet por 1000 habitantes (número)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B.4.3.1.!A1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Servidores web por cada 1.000 habitantes (número)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B.4.4.!A1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Servidores web seguros (SSL) por cada 100.000 habitantes (número)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B.4.5.!A1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B.4.6.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Profesionales de Informática respecto a empleo total (porcentaje)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B.4.6.!A1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736" name="Group 440"/>
          <p:cNvGraphicFramePr>
            <a:graphicFrameLocks noGrp="1"/>
          </p:cNvGraphicFramePr>
          <p:nvPr/>
        </p:nvGraphicFramePr>
        <p:xfrm>
          <a:off x="1116013" y="582613"/>
          <a:ext cx="8027987" cy="3931920"/>
        </p:xfrm>
        <a:graphic>
          <a:graphicData uri="http://schemas.openxmlformats.org/drawingml/2006/table">
            <a:tbl>
              <a:tblPr/>
              <a:tblGrid>
                <a:gridCol w="282575"/>
                <a:gridCol w="804862"/>
                <a:gridCol w="6940550"/>
              </a:tblGrid>
              <a:tr h="1619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Teletrabajadores por población ocupada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con acceso a Internet (porcentaje)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efectuan compras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no han tropezado con dificultades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reciben demasiados mensajes electrónicos indeseados (%)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cuyas máquinas han resultado infectadas por algún virus informático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B.5.2.5.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objeto de fraude vía tarjeta de crédito (%)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Evolución del uso de Internet en España. Valores abs., relat. y tasas de variación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Servicios de Internet más utilizados en los tres últimos meses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88" name="Group 68"/>
          <p:cNvGraphicFramePr>
            <a:graphicFrameLocks noGrp="1"/>
          </p:cNvGraphicFramePr>
          <p:nvPr/>
        </p:nvGraphicFramePr>
        <p:xfrm>
          <a:off x="1331913" y="1052513"/>
          <a:ext cx="7812087" cy="4358640"/>
        </p:xfrm>
        <a:graphic>
          <a:graphicData uri="http://schemas.openxmlformats.org/drawingml/2006/table">
            <a:tbl>
              <a:tblPr/>
              <a:tblGrid>
                <a:gridCol w="923925"/>
                <a:gridCol w="6888162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Centros escolares conectados a Internet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B.5.4.1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Centros escolares conectados a Internet vía ADSL (Porcentaje)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B.5.4.2.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Centros escolares conectados a Internet vía cable modem (Porcentaje)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B.5.4.3.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Centros escolares conectados a Internet vía RDSI (Porcentaje)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por cada 100 alumnos de todos los niveles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B.5.5.1.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por cada 100 alumnos de primaria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B.5.5.2.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por cada 100 alumnos de secundaria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B.5.5.3.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por cada 100 alumnos de nivel superior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B.5.6.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conectados a Internet por cada 100 alumnos de todos los niveles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B.5.6.1.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conectados a Internet por cada 100 alumnos de primaria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B.5.6.2.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conectados a Internet por cada 100 alumnos de secundaria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B.5.6.3.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conectados a Internet por cada 100 alumnos de nivel superior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B.5.7.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Porcentaje de profesores que usan Internet semanalmente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28" name="Group 184"/>
          <p:cNvGraphicFramePr>
            <a:graphicFrameLocks noGrp="1"/>
          </p:cNvGraphicFramePr>
          <p:nvPr/>
        </p:nvGraphicFramePr>
        <p:xfrm>
          <a:off x="971550" y="1196975"/>
          <a:ext cx="9361488" cy="4175760"/>
        </p:xfrm>
        <a:graphic>
          <a:graphicData uri="http://schemas.openxmlformats.org/drawingml/2006/table">
            <a:tbl>
              <a:tblPr/>
              <a:tblGrid>
                <a:gridCol w="300038"/>
                <a:gridCol w="923925"/>
                <a:gridCol w="6996112"/>
                <a:gridCol w="1141413"/>
              </a:tblGrid>
              <a:tr h="1619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B.6.- Precios e inversiones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B.6.0.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Ingresos por facturación (centimos de euro; variación interanual en 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B.6.1.1.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acceso a Internet (20 horas semanales en horario normal) (Dólares ppa)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B.6.1.2.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acceso a Internet (40 horas semanales en hora punta) (Dólares ppa)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B.6.1.3.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acceso a Internet (ADSL coste mensual más bajo de 1 megabit/segundo) (Euros)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B.6.1.4.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acceso a Internet (Cable coste mensual más bajo de 1 megabit/segundo) (Euros)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B.6.2.1.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las Telecomunicaciones. Llamadas locales. Euros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B.6.2.2.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las Telecomunicaciones. Llamadas nacionales. Euros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B.6.2.3.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Precios de las Telecomunicaciones. Llamadas a EE.UU. Euros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B.6.3.1.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Inversión en Telecomunicaciones (Millones de dólares)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418" name="Group 50"/>
          <p:cNvGraphicFramePr>
            <a:graphicFrameLocks noGrp="1"/>
          </p:cNvGraphicFramePr>
          <p:nvPr/>
        </p:nvGraphicFramePr>
        <p:xfrm>
          <a:off x="1365250" y="2227263"/>
          <a:ext cx="8535988" cy="1584960"/>
        </p:xfrm>
        <a:graphic>
          <a:graphicData uri="http://schemas.openxmlformats.org/drawingml/2006/table">
            <a:tbl>
              <a:tblPr/>
              <a:tblGrid>
                <a:gridCol w="287338"/>
                <a:gridCol w="933450"/>
                <a:gridCol w="6419850"/>
                <a:gridCol w="89535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B7 Mercado interior de España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B.7.1.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Empresas de la Sociedad de la Información. 2001-2002 (Millones de euros)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B.7.2.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Mercado de las Tecnologías de la Información y las Comunicaciones (TIC). 2001-2002 (Millones de euros)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67" name="Group 75"/>
          <p:cNvGraphicFramePr>
            <a:graphicFrameLocks noGrp="1"/>
          </p:cNvGraphicFramePr>
          <p:nvPr/>
        </p:nvGraphicFramePr>
        <p:xfrm>
          <a:off x="1116013" y="1450975"/>
          <a:ext cx="8856662" cy="2590800"/>
        </p:xfrm>
        <a:graphic>
          <a:graphicData uri="http://schemas.openxmlformats.org/drawingml/2006/table">
            <a:tbl>
              <a:tblPr/>
              <a:tblGrid>
                <a:gridCol w="325437"/>
                <a:gridCol w="1182688"/>
                <a:gridCol w="6338887"/>
                <a:gridCol w="100965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B8 Administración en línea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B.8.1.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Disponibilidad en línea de los servicios básicos de la Administración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B.8.2.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visitan páginas web de la Administración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B.8.3.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visitan páginas web de la Administración en busca de información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B.8.4.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envian correo electrónico a la Administración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B.8.5.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que envian formularios a la Administración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99" name="Group 83"/>
          <p:cNvGraphicFramePr>
            <a:graphicFrameLocks noGrp="1"/>
          </p:cNvGraphicFramePr>
          <p:nvPr/>
        </p:nvGraphicFramePr>
        <p:xfrm>
          <a:off x="1116013" y="765175"/>
          <a:ext cx="6696075" cy="3657600"/>
        </p:xfrm>
        <a:graphic>
          <a:graphicData uri="http://schemas.openxmlformats.org/drawingml/2006/table">
            <a:tbl>
              <a:tblPr/>
              <a:tblGrid>
                <a:gridCol w="247650"/>
                <a:gridCol w="827087"/>
                <a:gridCol w="4332288"/>
                <a:gridCol w="128905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 9 Datos por Comunidades Autónomas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Mercado interior neto de Informática por CC.AA.  (Millones de euros)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con PC por CC.AA.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Distribución de los ordenadores por tipos y CC.AA.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B.9.3.!A1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Usuarios de Internet del último mes por CC.AA.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B.9.4.!A1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Viviendas que disponen de acceso a Internet por CC.AA.(%)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B.9.5.!A1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B.9.6.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Personas que han utilizado Internet en los tres últimos meses por CC.AA.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B.9.6.!A1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6448" name="Object 16"/>
          <p:cNvGraphicFramePr>
            <a:graphicFrameLocks noChangeAspect="1"/>
          </p:cNvGraphicFramePr>
          <p:nvPr/>
        </p:nvGraphicFramePr>
        <p:xfrm>
          <a:off x="6011863" y="2997200"/>
          <a:ext cx="2808287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6" name="Imagen" r:id="rId3" imgW="1295280" imgH="981000" progId="">
                  <p:embed/>
                </p:oleObj>
              </mc:Choice>
              <mc:Fallback>
                <p:oleObj name="Imagen" r:id="rId3" imgW="1295280" imgH="981000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997200"/>
                        <a:ext cx="2808287" cy="212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857375" y="2276475"/>
            <a:ext cx="5522913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>
                <a:solidFill>
                  <a:schemeClr val="bg1"/>
                </a:solidFill>
                <a:latin typeface="Times New Roman" pitchFamily="18" charset="0"/>
              </a:rPr>
              <a:t>SOCIEDAD DE LA INFORMACIÓN Y MÉTRICA DE LA EMPRESA</a:t>
            </a:r>
            <a:endParaRPr lang="es-ES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140200" y="5084763"/>
            <a:ext cx="4824413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</a:rPr>
              <a:t>Francisco José Martínez López</a:t>
            </a:r>
          </a:p>
          <a:p>
            <a:pPr>
              <a:spcBef>
                <a:spcPct val="50000"/>
              </a:spcBef>
            </a:pPr>
            <a:r>
              <a:rPr lang="es-ES" sz="1200" b="1">
                <a:solidFill>
                  <a:schemeClr val="bg1"/>
                </a:solidFill>
              </a:rPr>
              <a:t>Catedrático de Gestión de los Recursos de la Información </a:t>
            </a:r>
          </a:p>
          <a:p>
            <a:pPr>
              <a:spcBef>
                <a:spcPct val="50000"/>
              </a:spcBef>
            </a:pPr>
            <a:r>
              <a:rPr lang="es-ES" sz="1200" b="1">
                <a:solidFill>
                  <a:schemeClr val="bg1"/>
                </a:solidFill>
              </a:rPr>
              <a:t>Universidad de Huelva</a:t>
            </a:r>
          </a:p>
        </p:txBody>
      </p:sp>
      <p:graphicFrame>
        <p:nvGraphicFramePr>
          <p:cNvPr id="146449" name="Object 17"/>
          <p:cNvGraphicFramePr>
            <a:graphicFrameLocks noChangeAspect="1"/>
          </p:cNvGraphicFramePr>
          <p:nvPr/>
        </p:nvGraphicFramePr>
        <p:xfrm>
          <a:off x="468313" y="476250"/>
          <a:ext cx="2016125" cy="178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7" name="Imagen" r:id="rId5" imgW="1333440" imgH="1181160" progId="">
                  <p:embed/>
                </p:oleObj>
              </mc:Choice>
              <mc:Fallback>
                <p:oleObj name="Imagen" r:id="rId5" imgW="1333440" imgH="118116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76250"/>
                        <a:ext cx="2016125" cy="178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50" name="Object 18"/>
          <p:cNvGraphicFramePr>
            <a:graphicFrameLocks noChangeAspect="1"/>
          </p:cNvGraphicFramePr>
          <p:nvPr/>
        </p:nvGraphicFramePr>
        <p:xfrm>
          <a:off x="5651500" y="188913"/>
          <a:ext cx="2317750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8" name="Imagen" r:id="rId7" imgW="3409920" imgH="2543040" progId="">
                  <p:embed/>
                </p:oleObj>
              </mc:Choice>
              <mc:Fallback>
                <p:oleObj name="Imagen" r:id="rId7" imgW="3409920" imgH="2543040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88913"/>
                        <a:ext cx="2317750" cy="195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51" name="Object 19"/>
          <p:cNvGraphicFramePr>
            <a:graphicFrameLocks noChangeAspect="1"/>
          </p:cNvGraphicFramePr>
          <p:nvPr/>
        </p:nvGraphicFramePr>
        <p:xfrm>
          <a:off x="468313" y="3644900"/>
          <a:ext cx="3671887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9" name="Imagen" r:id="rId9" imgW="1800360" imgH="1009800" progId="">
                  <p:embed/>
                </p:oleObj>
              </mc:Choice>
              <mc:Fallback>
                <p:oleObj name="Imagen" r:id="rId9" imgW="1800360" imgH="100980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3644900"/>
                        <a:ext cx="3671887" cy="206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3000375" y="571500"/>
            <a:ext cx="257175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b="1" i="1" cap="all" dirty="0">
                <a:solidFill>
                  <a:schemeClr val="bg1"/>
                </a:solidFill>
              </a:rPr>
              <a:t>MÁSTER DE </a:t>
            </a:r>
            <a:r>
              <a:rPr lang="es-ES" b="1" i="1" cap="all" dirty="0" smtClean="0">
                <a:solidFill>
                  <a:schemeClr val="bg1"/>
                </a:solidFill>
              </a:rPr>
              <a:t>TURISMO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034" name="10 CuadroTexto"/>
          <p:cNvSpPr txBox="1">
            <a:spLocks noChangeArrowheads="1"/>
          </p:cNvSpPr>
          <p:nvPr/>
        </p:nvSpPr>
        <p:spPr bwMode="auto">
          <a:xfrm>
            <a:off x="2000250" y="6072188"/>
            <a:ext cx="5929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Huelva,  </a:t>
            </a:r>
            <a:r>
              <a:rPr lang="es-ES" dirty="0" smtClean="0">
                <a:solidFill>
                  <a:schemeClr val="bg1"/>
                </a:solidFill>
              </a:rPr>
              <a:t>13 </a:t>
            </a:r>
            <a:r>
              <a:rPr lang="es-ES" dirty="0">
                <a:solidFill>
                  <a:schemeClr val="bg1"/>
                </a:solidFill>
              </a:rPr>
              <a:t>de </a:t>
            </a:r>
            <a:r>
              <a:rPr lang="es-ES" dirty="0" smtClean="0">
                <a:solidFill>
                  <a:schemeClr val="bg1"/>
                </a:solidFill>
              </a:rPr>
              <a:t>enero de  </a:t>
            </a:r>
            <a:r>
              <a:rPr lang="es-ES" dirty="0" smtClean="0">
                <a:solidFill>
                  <a:schemeClr val="bg1"/>
                </a:solidFill>
              </a:rPr>
              <a:t>2014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76200"/>
            <a:ext cx="9144000" cy="69342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rgbClr val="000066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158875" y="188913"/>
            <a:ext cx="71056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>
                <a:solidFill>
                  <a:schemeClr val="bg1"/>
                </a:solidFill>
                <a:latin typeface="Elephant" pitchFamily="18" charset="0"/>
              </a:rPr>
              <a:t>Sociedad de la información y del conocimiento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2400">
                <a:solidFill>
                  <a:schemeClr val="bg1"/>
                </a:solidFill>
                <a:latin typeface="Elephant" pitchFamily="18" charset="0"/>
              </a:rPr>
              <a:t>Perspectiva histórica</a:t>
            </a:r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1187450" y="1341438"/>
            <a:ext cx="67818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Selección natural tras tres eras geológicas de la Administración Pública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Tres patrones:</a:t>
            </a:r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2076450" y="31242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Local-Agrícola</a:t>
            </a: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2076450" y="53340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Mundial-Informacional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2076450" y="42291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Nacional-Industrial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0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0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0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0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0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 build="p" autoUpdateAnimBg="0"/>
      <p:bldP spid="140293" grpId="0" autoUpdateAnimBg="0"/>
      <p:bldP spid="140294" grpId="0" build="p" autoUpdateAnimBg="0"/>
      <p:bldP spid="14029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640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3600" b="1">
                <a:solidFill>
                  <a:schemeClr val="bg1"/>
                </a:solidFill>
                <a:latin typeface="Times New Roman" pitchFamily="18" charset="0"/>
              </a:rPr>
              <a:t>Local-Agrícola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2362200" y="23622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Esclavo, siervo o súbdito, </a:t>
            </a:r>
          </a:p>
        </p:txBody>
      </p:sp>
      <p:sp>
        <p:nvSpPr>
          <p:cNvPr id="141318" name="Text Box 6"/>
          <p:cNvSpPr txBox="1">
            <a:spLocks noChangeArrowheads="1"/>
          </p:cNvSpPr>
          <p:nvPr/>
        </p:nvSpPr>
        <p:spPr bwMode="auto">
          <a:xfrm>
            <a:off x="2362200" y="5013176"/>
            <a:ext cx="5181600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Nacimiento mecanización </a:t>
            </a:r>
            <a:endParaRPr lang="es-ES_tradnl" sz="2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600"/>
              </a:spcBef>
            </a:pPr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Sumerios</a:t>
            </a:r>
          </a:p>
          <a:p>
            <a:pPr eaLnBrk="0" hangingPunct="0">
              <a:spcBef>
                <a:spcPts val="600"/>
              </a:spcBef>
            </a:pPr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¿Turismo?</a:t>
            </a:r>
            <a:endParaRPr lang="es-ES_tradnl" sz="24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600"/>
              </a:spcBef>
            </a:pPr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&gt; 5000 años de evolución SI</a:t>
            </a:r>
          </a:p>
        </p:txBody>
      </p:sp>
      <p:sp>
        <p:nvSpPr>
          <p:cNvPr id="141319" name="Text Box 7"/>
          <p:cNvSpPr txBox="1">
            <a:spLocks noChangeArrowheads="1"/>
          </p:cNvSpPr>
          <p:nvPr/>
        </p:nvSpPr>
        <p:spPr bwMode="auto">
          <a:xfrm>
            <a:off x="2362200" y="3937000"/>
            <a:ext cx="449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Entidad política o religiosa (Texto legal Biblia, Corán, …)</a:t>
            </a: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228600" y="381000"/>
          <a:ext cx="1752600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n" r:id="rId3" imgW="2752560" imgH="2600280" progId="">
                  <p:embed/>
                </p:oleObj>
              </mc:Choice>
              <mc:Fallback>
                <p:oleObj name="Imagen" r:id="rId3" imgW="2752560" imgH="260028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"/>
                        <a:ext cx="1752600" cy="165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21" name="Object 9"/>
          <p:cNvGraphicFramePr>
            <a:graphicFrameLocks noChangeAspect="1"/>
          </p:cNvGraphicFramePr>
          <p:nvPr/>
        </p:nvGraphicFramePr>
        <p:xfrm>
          <a:off x="304800" y="2133600"/>
          <a:ext cx="1600200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n" r:id="rId5" imgW="1333440" imgH="1181160" progId="">
                  <p:embed/>
                </p:oleObj>
              </mc:Choice>
              <mc:Fallback>
                <p:oleObj name="Imagen" r:id="rId5" imgW="1333440" imgH="118116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33600"/>
                        <a:ext cx="1600200" cy="1417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22" name="Object 10"/>
          <p:cNvGraphicFramePr>
            <a:graphicFrameLocks noChangeAspect="1"/>
          </p:cNvGraphicFramePr>
          <p:nvPr/>
        </p:nvGraphicFramePr>
        <p:xfrm>
          <a:off x="304800" y="3657600"/>
          <a:ext cx="1676400" cy="157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Imagen" r:id="rId7" imgW="1238400" imgH="1162080" progId="">
                  <p:embed/>
                </p:oleObj>
              </mc:Choice>
              <mc:Fallback>
                <p:oleObj name="Imagen" r:id="rId7" imgW="1238400" imgH="11620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657600"/>
                        <a:ext cx="1676400" cy="1573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23" name="Object 11"/>
          <p:cNvGraphicFramePr>
            <a:graphicFrameLocks noChangeAspect="1"/>
          </p:cNvGraphicFramePr>
          <p:nvPr/>
        </p:nvGraphicFramePr>
        <p:xfrm>
          <a:off x="7010400" y="2819400"/>
          <a:ext cx="1885950" cy="159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Imagen" r:id="rId9" imgW="3409920" imgH="2543040" progId="">
                  <p:embed/>
                </p:oleObj>
              </mc:Choice>
              <mc:Fallback>
                <p:oleObj name="Imagen" r:id="rId9" imgW="3409920" imgH="254304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2819400"/>
                        <a:ext cx="1885950" cy="159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24" name="Object 12"/>
          <p:cNvGraphicFramePr>
            <a:graphicFrameLocks noChangeAspect="1"/>
          </p:cNvGraphicFramePr>
          <p:nvPr/>
        </p:nvGraphicFramePr>
        <p:xfrm>
          <a:off x="304800" y="5257800"/>
          <a:ext cx="1752600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Imagen" r:id="rId11" imgW="3400560" imgH="2600280" progId="">
                  <p:embed/>
                </p:oleObj>
              </mc:Choice>
              <mc:Fallback>
                <p:oleObj name="Imagen" r:id="rId11" imgW="3400560" imgH="260028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257800"/>
                        <a:ext cx="1752600" cy="1339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25" name="Text Box 13"/>
          <p:cNvSpPr txBox="1">
            <a:spLocks noChangeArrowheads="1"/>
          </p:cNvSpPr>
          <p:nvPr/>
        </p:nvSpPr>
        <p:spPr bwMode="auto">
          <a:xfrm>
            <a:off x="7086600" y="228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Crisis</a:t>
            </a:r>
          </a:p>
        </p:txBody>
      </p:sp>
      <p:sp>
        <p:nvSpPr>
          <p:cNvPr id="141326" name="Text Box 14"/>
          <p:cNvSpPr txBox="1">
            <a:spLocks noChangeArrowheads="1"/>
          </p:cNvSpPr>
          <p:nvPr/>
        </p:nvSpPr>
        <p:spPr bwMode="auto">
          <a:xfrm>
            <a:off x="7308850" y="4581525"/>
            <a:ext cx="1600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Hoy </a:t>
            </a:r>
          </a:p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África</a:t>
            </a:r>
          </a:p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Perú</a:t>
            </a:r>
          </a:p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Bolivia</a:t>
            </a:r>
          </a:p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Argentina</a:t>
            </a: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 autoUpdateAnimBg="0"/>
      <p:bldP spid="141318" grpId="0" autoUpdateAnimBg="0"/>
      <p:bldP spid="141319" grpId="0" autoUpdateAnimBg="0"/>
      <p:bldP spid="141325" grpId="0" autoUpdateAnimBg="0"/>
      <p:bldP spid="1413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640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3600" b="1">
                <a:solidFill>
                  <a:schemeClr val="bg1"/>
                </a:solidFill>
                <a:latin typeface="Times New Roman" pitchFamily="18" charset="0"/>
              </a:rPr>
              <a:t>Nacional-Industrial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667000" y="23622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Trabajador </a:t>
            </a: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2484438" y="4486653"/>
            <a:ext cx="518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SI </a:t>
            </a:r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elaborados </a:t>
            </a:r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para  un  país (poder pueblo, constitución, capitalismo-socialismo), un año (presupuestos</a:t>
            </a:r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)</a:t>
            </a:r>
          </a:p>
          <a:p>
            <a:pPr eaLnBrk="0" hangingPunct="0"/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Turismo</a:t>
            </a:r>
            <a:endParaRPr lang="es-ES_tradnl" sz="24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500 años de evolución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2362200" y="3937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Empresa</a:t>
            </a: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7086600" y="2286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Crisis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381000" y="379413"/>
          <a:ext cx="1828800" cy="180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Imagen" r:id="rId3" imgW="2638440" imgH="2600280" progId="">
                  <p:embed/>
                </p:oleObj>
              </mc:Choice>
              <mc:Fallback>
                <p:oleObj name="Imagen" r:id="rId3" imgW="2638440" imgH="260028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79413"/>
                        <a:ext cx="1828800" cy="180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6" name="Object 10"/>
          <p:cNvGraphicFramePr>
            <a:graphicFrameLocks noChangeAspect="1"/>
          </p:cNvGraphicFramePr>
          <p:nvPr/>
        </p:nvGraphicFramePr>
        <p:xfrm>
          <a:off x="457200" y="2209800"/>
          <a:ext cx="18288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magen" r:id="rId5" imgW="1295280" imgH="981000" progId="">
                  <p:embed/>
                </p:oleObj>
              </mc:Choice>
              <mc:Fallback>
                <p:oleObj name="Imagen" r:id="rId5" imgW="1295280" imgH="9810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1828800" cy="138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7" name="Object 11"/>
          <p:cNvGraphicFramePr>
            <a:graphicFrameLocks noChangeAspect="1"/>
          </p:cNvGraphicFramePr>
          <p:nvPr/>
        </p:nvGraphicFramePr>
        <p:xfrm>
          <a:off x="533400" y="3429000"/>
          <a:ext cx="1752600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Imagen" r:id="rId7" imgW="1514520" imgH="1409760" progId="">
                  <p:embed/>
                </p:oleObj>
              </mc:Choice>
              <mc:Fallback>
                <p:oleObj name="Imagen" r:id="rId7" imgW="1514520" imgH="140976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429000"/>
                        <a:ext cx="1752600" cy="163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8" name="Object 12"/>
          <p:cNvGraphicFramePr>
            <a:graphicFrameLocks noChangeAspect="1"/>
          </p:cNvGraphicFramePr>
          <p:nvPr/>
        </p:nvGraphicFramePr>
        <p:xfrm>
          <a:off x="304800" y="5257800"/>
          <a:ext cx="2252663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Imagen" r:id="rId9" imgW="3438360" imgH="1962000" progId="">
                  <p:embed/>
                </p:oleObj>
              </mc:Choice>
              <mc:Fallback>
                <p:oleObj name="Imagen" r:id="rId9" imgW="3438360" imgH="196200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257800"/>
                        <a:ext cx="2252663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9" name="Object 13"/>
          <p:cNvGraphicFramePr>
            <a:graphicFrameLocks noChangeAspect="1"/>
          </p:cNvGraphicFramePr>
          <p:nvPr/>
        </p:nvGraphicFramePr>
        <p:xfrm>
          <a:off x="6934200" y="2895600"/>
          <a:ext cx="1824038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Imagen" r:id="rId11" imgW="3038400" imgH="2600280" progId="">
                  <p:embed/>
                </p:oleObj>
              </mc:Choice>
              <mc:Fallback>
                <p:oleObj name="Imagen" r:id="rId11" imgW="3038400" imgH="260028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895600"/>
                        <a:ext cx="1824038" cy="156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50" name="Text Box 14"/>
          <p:cNvSpPr txBox="1">
            <a:spLocks noChangeArrowheads="1"/>
          </p:cNvSpPr>
          <p:nvPr/>
        </p:nvSpPr>
        <p:spPr bwMode="auto">
          <a:xfrm>
            <a:off x="7543800" y="4868863"/>
            <a:ext cx="1600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Hoy</a:t>
            </a:r>
          </a:p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 Asia</a:t>
            </a:r>
          </a:p>
          <a:p>
            <a:pPr eaLnBrk="0" hangingPunct="0"/>
            <a:endParaRPr lang="es-ES_tradnl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1" grpId="0" autoUpdateAnimBg="0"/>
      <p:bldP spid="142342" grpId="0" autoUpdateAnimBg="0"/>
      <p:bldP spid="142343" grpId="0" autoUpdateAnimBg="0"/>
      <p:bldP spid="142344" grpId="0" autoUpdateAnimBg="0"/>
      <p:bldP spid="14235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s-ES" sz="2400">
              <a:latin typeface="Times New Roman" pitchFamily="18" charset="0"/>
            </a:endParaRPr>
          </a:p>
        </p:txBody>
      </p:sp>
      <p:sp>
        <p:nvSpPr>
          <p:cNvPr id="4103" name="Text Box 4"/>
          <p:cNvSpPr txBox="1">
            <a:spLocks noChangeArrowheads="1"/>
          </p:cNvSpPr>
          <p:nvPr/>
        </p:nvSpPr>
        <p:spPr bwMode="auto">
          <a:xfrm>
            <a:off x="2133600" y="990600"/>
            <a:ext cx="701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3600" b="1">
                <a:solidFill>
                  <a:schemeClr val="bg1"/>
                </a:solidFill>
                <a:latin typeface="Times New Roman" pitchFamily="18" charset="0"/>
              </a:rPr>
              <a:t>Mundial-Informacional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2771775" y="1988840"/>
            <a:ext cx="388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Socio</a:t>
            </a: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Cliente</a:t>
            </a: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Red </a:t>
            </a:r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2484438" y="4797152"/>
            <a:ext cx="518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SI normalizados mundial</a:t>
            </a: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Externalización de la Información </a:t>
            </a:r>
          </a:p>
          <a:p>
            <a:pPr eaLnBrk="0" hangingPunct="0"/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Globalización</a:t>
            </a:r>
          </a:p>
          <a:p>
            <a:pPr eaLnBrk="0" hangingPunct="0"/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Turismo real y virtual 4.0</a:t>
            </a:r>
            <a:endParaRPr lang="es-ES_tradnl" sz="2400" b="1" dirty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¿50? años de evolución</a:t>
            </a:r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2339975" y="3356992"/>
            <a:ext cx="4495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Organización</a:t>
            </a:r>
          </a:p>
          <a:p>
            <a:pPr eaLnBrk="0" hangingPunct="0"/>
            <a:r>
              <a:rPr lang="es-ES_tradnl" sz="2400" b="1" dirty="0">
                <a:solidFill>
                  <a:schemeClr val="bg1"/>
                </a:solidFill>
                <a:latin typeface="Times New Roman" pitchFamily="18" charset="0"/>
              </a:rPr>
              <a:t>¿Empresa?</a:t>
            </a:r>
          </a:p>
          <a:p>
            <a:pPr eaLnBrk="0" hangingPunct="0"/>
            <a:r>
              <a:rPr lang="es-ES_tradnl" sz="2400" b="1" dirty="0" smtClean="0">
                <a:solidFill>
                  <a:schemeClr val="bg1"/>
                </a:solidFill>
                <a:latin typeface="Times New Roman" pitchFamily="18" charset="0"/>
              </a:rPr>
              <a:t>E-gobierno</a:t>
            </a:r>
            <a:endParaRPr lang="es-ES_tradnl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4098" name="Object 8"/>
          <p:cNvGraphicFramePr>
            <a:graphicFrameLocks noChangeAspect="1"/>
          </p:cNvGraphicFramePr>
          <p:nvPr/>
        </p:nvGraphicFramePr>
        <p:xfrm>
          <a:off x="0" y="609600"/>
          <a:ext cx="2209800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Imagen" r:id="rId3" imgW="3429000" imgH="2104920" progId="">
                  <p:embed/>
                </p:oleObj>
              </mc:Choice>
              <mc:Fallback>
                <p:oleObj name="Imagen" r:id="rId3" imgW="3429000" imgH="210492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9600"/>
                        <a:ext cx="2209800" cy="1357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9" name="Object 9"/>
          <p:cNvGraphicFramePr>
            <a:graphicFrameLocks noChangeAspect="1"/>
          </p:cNvGraphicFramePr>
          <p:nvPr/>
        </p:nvGraphicFramePr>
        <p:xfrm>
          <a:off x="228600" y="2157413"/>
          <a:ext cx="24384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Imagen" r:id="rId5" imgW="1800360" imgH="1009800" progId="">
                  <p:embed/>
                </p:oleObj>
              </mc:Choice>
              <mc:Fallback>
                <p:oleObj name="Imagen" r:id="rId5" imgW="1800360" imgH="100980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157413"/>
                        <a:ext cx="2438400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0" name="Object 10"/>
          <p:cNvGraphicFramePr>
            <a:graphicFrameLocks noChangeAspect="1"/>
          </p:cNvGraphicFramePr>
          <p:nvPr/>
        </p:nvGraphicFramePr>
        <p:xfrm>
          <a:off x="533400" y="3505200"/>
          <a:ext cx="17526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Imagen" r:id="rId7" imgW="2847960" imgH="2600280" progId="">
                  <p:embed/>
                </p:oleObj>
              </mc:Choice>
              <mc:Fallback>
                <p:oleObj name="Imagen" r:id="rId7" imgW="2847960" imgH="260028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505200"/>
                        <a:ext cx="175260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1" name="Object 11"/>
          <p:cNvGraphicFramePr>
            <a:graphicFrameLocks noChangeAspect="1"/>
          </p:cNvGraphicFramePr>
          <p:nvPr/>
        </p:nvGraphicFramePr>
        <p:xfrm>
          <a:off x="609600" y="5181600"/>
          <a:ext cx="15240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Imagen" r:id="rId9" imgW="1371600" imgH="1371600" progId="">
                  <p:embed/>
                </p:oleObj>
              </mc:Choice>
              <mc:Fallback>
                <p:oleObj name="Imagen" r:id="rId9" imgW="1371600" imgH="1371600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181600"/>
                        <a:ext cx="1524000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 autoUpdateAnimBg="0"/>
      <p:bldP spid="143366" grpId="0" autoUpdateAnimBg="0"/>
      <p:bldP spid="14336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chemeClr val="tx1"/>
              </a:gs>
            </a:gsLst>
            <a:path path="rect">
              <a:fillToRect l="100000" t="10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s-ES" sz="2400">
              <a:latin typeface="Times New Roman" pitchFamily="18" charset="0"/>
            </a:endParaRPr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0" y="609600"/>
          <a:ext cx="2209800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Imagen" r:id="rId3" imgW="3429000" imgH="2104920" progId="">
                  <p:embed/>
                </p:oleObj>
              </mc:Choice>
              <mc:Fallback>
                <p:oleObj name="Imagen" r:id="rId3" imgW="3429000" imgH="210492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9600"/>
                        <a:ext cx="2209800" cy="1357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2" name="Object 8"/>
          <p:cNvGraphicFramePr>
            <a:graphicFrameLocks noChangeAspect="1"/>
          </p:cNvGraphicFramePr>
          <p:nvPr/>
        </p:nvGraphicFramePr>
        <p:xfrm>
          <a:off x="2339975" y="2133600"/>
          <a:ext cx="2438400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Imagen" r:id="rId5" imgW="1800360" imgH="1009800" progId="">
                  <p:embed/>
                </p:oleObj>
              </mc:Choice>
              <mc:Fallback>
                <p:oleObj name="Imagen" r:id="rId5" imgW="1800360" imgH="100980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133600"/>
                        <a:ext cx="2438400" cy="1368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3" name="Object 9"/>
          <p:cNvGraphicFramePr>
            <a:graphicFrameLocks noChangeAspect="1"/>
          </p:cNvGraphicFramePr>
          <p:nvPr/>
        </p:nvGraphicFramePr>
        <p:xfrm>
          <a:off x="5219700" y="3573463"/>
          <a:ext cx="17526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Imagen" r:id="rId7" imgW="2847960" imgH="2600280" progId="">
                  <p:embed/>
                </p:oleObj>
              </mc:Choice>
              <mc:Fallback>
                <p:oleObj name="Imagen" r:id="rId7" imgW="2847960" imgH="260028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3573463"/>
                        <a:ext cx="175260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4" name="Object 10"/>
          <p:cNvGraphicFramePr>
            <a:graphicFrameLocks noChangeAspect="1"/>
          </p:cNvGraphicFramePr>
          <p:nvPr/>
        </p:nvGraphicFramePr>
        <p:xfrm>
          <a:off x="7164388" y="4941888"/>
          <a:ext cx="15240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Imagen" r:id="rId9" imgW="1371600" imgH="1371600" progId="">
                  <p:embed/>
                </p:oleObj>
              </mc:Choice>
              <mc:Fallback>
                <p:oleObj name="Imagen" r:id="rId9" imgW="1371600" imgH="13716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4941888"/>
                        <a:ext cx="1524000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12"/>
          <p:cNvSpPr txBox="1">
            <a:spLocks noChangeArrowheads="1"/>
          </p:cNvSpPr>
          <p:nvPr/>
        </p:nvSpPr>
        <p:spPr bwMode="auto">
          <a:xfrm>
            <a:off x="250825" y="5013325"/>
            <a:ext cx="504031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66FF"/>
                </a:solidFill>
              </a:rPr>
              <a:t>MÉTRICA DE LA SOCIEDAD DE LA INFORMACIÓN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284663" y="765175"/>
            <a:ext cx="388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400" b="1">
                <a:solidFill>
                  <a:schemeClr val="bg1"/>
                </a:solidFill>
                <a:latin typeface="Times New Roman" pitchFamily="18" charset="0"/>
              </a:rPr>
              <a:t>¿Estamos ya en la nueva sociedad de la información y del conocimiento?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534" name="Group 334"/>
          <p:cNvGraphicFramePr>
            <a:graphicFrameLocks noGrp="1"/>
          </p:cNvGraphicFramePr>
          <p:nvPr/>
        </p:nvGraphicFramePr>
        <p:xfrm>
          <a:off x="1403350" y="1052513"/>
          <a:ext cx="7489825" cy="4206240"/>
        </p:xfrm>
        <a:graphic>
          <a:graphicData uri="http://schemas.openxmlformats.org/drawingml/2006/table">
            <a:tbl>
              <a:tblPr/>
              <a:tblGrid>
                <a:gridCol w="738188"/>
                <a:gridCol w="1028700"/>
                <a:gridCol w="4376737"/>
                <a:gridCol w="1346200"/>
              </a:tblGrid>
              <a:tr h="21907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RELACIÓN DE INDICADORES DE LA SOCIEDAD DE LA INFORMACIÓN EN ESPAÑA Y VARIOS </a:t>
                      </a:r>
                      <a:r>
                        <a:rPr kumimoji="0" lang="es-E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PAISES</a:t>
                      </a: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DE LA OCDE. 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B.1.-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Industria de  las TIC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B.1.0.1.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Mercado de las TIC/PIB (%)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B.1.0.1.!A1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B.1.0.2.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Gasto en TIC per cápita (euros)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B.1.0.2.!A1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B.1.1.1.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Mercado de las TI/PIB  (%)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B.1.1.1.!A1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B.1.1.2.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Gasto en TI per cápita (euros)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B.1.1.2.!A1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B.1.2.1.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Mercado de las Telecomunicaciones/PIB  (%)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rId2" action="ppaction://hlinkfile"/>
                        </a:rPr>
                        <a:t>B.1.2.1. '!A1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B.1.2.2.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Gasto en Telecomunicaciones per cápita (euros)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B.1.2.2.!A1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384" name="Group 160"/>
          <p:cNvGraphicFramePr>
            <a:graphicFrameLocks noGrp="1"/>
          </p:cNvGraphicFramePr>
          <p:nvPr/>
        </p:nvGraphicFramePr>
        <p:xfrm>
          <a:off x="-323850" y="260350"/>
          <a:ext cx="9467850" cy="5943600"/>
        </p:xfrm>
        <a:graphic>
          <a:graphicData uri="http://schemas.openxmlformats.org/drawingml/2006/table">
            <a:tbl>
              <a:tblPr/>
              <a:tblGrid>
                <a:gridCol w="358775"/>
                <a:gridCol w="901700"/>
                <a:gridCol w="7158038"/>
                <a:gridCol w="1049337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B2 Infraestructuras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B.2.0.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telefonía en España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B.2.0.!A1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telefonía fija (miles)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B.2.1.1.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telefónicas básicas por 100 habitantes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B.2.1.1.!A1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banda ancha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B.2.2.1.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banda ancha por 100 habitantes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B.2.2.1.!A1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ADSL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B.2.3.!A1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ADSL por 100 habitantes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B.2.3.1.!A1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banda ancha con otras tecnologías (cable modem, satélite, fibra optica, etc.)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B.2.4.!A1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B.2.4.1.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Líneas de banda ancha con otras tecnologías por 100 habitantes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B.2.4.1.!A1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Abonados a telefonía móvil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B.2.5.!A1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B.2.5.1.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Abonados a telefonía móvil por 100 habitantes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B.2.5.1.!A1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B.2.6.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Abonados a telefonía móvil en relación a la fija 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B.2.6.!A1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B.2.7.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pasados por cable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B.2.7.!A1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B.2.8.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Redes nacionales de investigación (velocidad en Gigabits/segundo)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B.2.8.!A1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B.2.9.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Redes nacionales de investigación (velocidad en Gigabits/segundo de acceso a GEANT)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B.2.9.!A1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397" name="Group 149"/>
          <p:cNvGraphicFramePr>
            <a:graphicFrameLocks noGrp="1"/>
          </p:cNvGraphicFramePr>
          <p:nvPr/>
        </p:nvGraphicFramePr>
        <p:xfrm>
          <a:off x="900113" y="765175"/>
          <a:ext cx="8243887" cy="5364480"/>
        </p:xfrm>
        <a:graphic>
          <a:graphicData uri="http://schemas.openxmlformats.org/drawingml/2006/table">
            <a:tbl>
              <a:tblPr/>
              <a:tblGrid>
                <a:gridCol w="328612"/>
                <a:gridCol w="1008063"/>
                <a:gridCol w="5848350"/>
                <a:gridCol w="1058862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B3 Terminales de acceso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B.3.0.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Equipamiento en TIC de las viviendas en España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B.3.0.!A1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Acceso doméstico a Internet.(Porcentaje de hogares)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B.3.1.1.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Acceso doméstico a Internet por ADSL (Porcentaje de hogares)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B.3.1.1.!A1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B.3.1.2. 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Acceso doméstico a Internet por cable modem (Porcentaje de hogares)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B.3.1.2.!A1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Acceso empresarial a Internet. (Porcentaje de empresas)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Total de ordenadores personales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B.3.3.!A1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B.3.3.1.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Ordenadores personales por 100 habitantes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B.3.3.1.!A1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B.3.3.2.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Disponibilidad de ordenador personal (PC) en el hogar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B.3.3.2.!A1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B.3.3.3.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Número de PC por 100 trabajadores no manuales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B.3.3.3.!A1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B.3.3.4.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Ocupados que usan ordenador en su trabajo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B.3.3.4.!A1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B.3.4.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con televisor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B.3.4.!A1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B.3.5.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Hogares dotados de vídeo (%)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B.3.5.!A1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B.3.6.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Cajeros automáticos por millón de habitantes (número)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B.3.6.!A1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B.3.7.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TPV por millón de habitantes (número)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 Narrow" pitchFamily="34" charset="0"/>
                          <a:cs typeface="Arial" charset="0"/>
                          <a:hlinkClick r:id="" action="ppaction://noaction"/>
                        </a:rPr>
                        <a:t>B.3.7.!A1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1407</Words>
  <Application>Microsoft Office PowerPoint</Application>
  <PresentationFormat>Presentación en pantalla (4:3)</PresentationFormat>
  <Paragraphs>286</Paragraphs>
  <Slides>17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Diseño predeterminado</vt:lpstr>
      <vt:lpstr>Imagen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</dc:creator>
  <cp:lastModifiedBy>usuario</cp:lastModifiedBy>
  <cp:revision>50</cp:revision>
  <dcterms:created xsi:type="dcterms:W3CDTF">2004-08-19T10:50:05Z</dcterms:created>
  <dcterms:modified xsi:type="dcterms:W3CDTF">2014-01-05T09:20:19Z</dcterms:modified>
</cp:coreProperties>
</file>