
<file path=[Content_Types].xml><?xml version="1.0" encoding="utf-8"?>
<Types xmlns="http://schemas.openxmlformats.org/package/2006/content-types">
  <Default Extension="bin" ContentType="application/vnd.openxmlformats-officedocument.oleObject"/>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1" r:id="rId3"/>
    <p:sldId id="304" r:id="rId4"/>
    <p:sldId id="292" r:id="rId5"/>
    <p:sldId id="293" r:id="rId6"/>
    <p:sldId id="294" r:id="rId7"/>
    <p:sldId id="295" r:id="rId8"/>
    <p:sldId id="296" r:id="rId9"/>
    <p:sldId id="297" r:id="rId10"/>
    <p:sldId id="298" r:id="rId11"/>
    <p:sldId id="300" r:id="rId12"/>
    <p:sldId id="301" r:id="rId13"/>
    <p:sldId id="302" r:id="rId14"/>
    <p:sldId id="258" r:id="rId15"/>
    <p:sldId id="259" r:id="rId16"/>
    <p:sldId id="260" r:id="rId17"/>
    <p:sldId id="261" r:id="rId18"/>
    <p:sldId id="262" r:id="rId19"/>
    <p:sldId id="266" r:id="rId20"/>
    <p:sldId id="306" r:id="rId21"/>
    <p:sldId id="267" r:id="rId22"/>
    <p:sldId id="307" r:id="rId23"/>
    <p:sldId id="268" r:id="rId24"/>
    <p:sldId id="309" r:id="rId25"/>
    <p:sldId id="285" r:id="rId26"/>
    <p:sldId id="310" r:id="rId27"/>
    <p:sldId id="272" r:id="rId28"/>
    <p:sldId id="273" r:id="rId29"/>
    <p:sldId id="274" r:id="rId30"/>
    <p:sldId id="276" r:id="rId31"/>
    <p:sldId id="277" r:id="rId32"/>
    <p:sldId id="278" r:id="rId33"/>
    <p:sldId id="312" r:id="rId34"/>
    <p:sldId id="311" r:id="rId35"/>
    <p:sldId id="316" r:id="rId36"/>
    <p:sldId id="318" r:id="rId37"/>
    <p:sldId id="317" r:id="rId38"/>
    <p:sldId id="275" r:id="rId39"/>
    <p:sldId id="315" r:id="rId40"/>
    <p:sldId id="279" r:id="rId41"/>
    <p:sldId id="280" r:id="rId42"/>
    <p:sldId id="313" r:id="rId43"/>
    <p:sldId id="319" r:id="rId44"/>
    <p:sldId id="320" r:id="rId45"/>
    <p:sldId id="321" r:id="rId46"/>
    <p:sldId id="289" r:id="rId47"/>
    <p:sldId id="288" r:id="rId48"/>
    <p:sldId id="264" r:id="rId49"/>
    <p:sldId id="265" r:id="rId50"/>
    <p:sldId id="282" r:id="rId51"/>
    <p:sldId id="314" r:id="rId52"/>
    <p:sldId id="303" r:id="rId5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a:srgbClr val="CC3300"/>
    <a:srgbClr val="993300"/>
    <a:srgbClr val="800000"/>
    <a:srgbClr val="FFFF66"/>
    <a:srgbClr val="BD1A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4660" autoAdjust="0"/>
  </p:normalViewPr>
  <p:slideViewPr>
    <p:cSldViewPr>
      <p:cViewPr>
        <p:scale>
          <a:sx n="80" d="100"/>
          <a:sy n="80" d="100"/>
        </p:scale>
        <p:origin x="-1445" y="-187"/>
      </p:cViewPr>
      <p:guideLst>
        <p:guide orient="horz" pos="2160"/>
        <p:guide pos="2880"/>
      </p:guideLst>
    </p:cSldViewPr>
  </p:slideViewPr>
  <p:outlineViewPr>
    <p:cViewPr>
      <p:scale>
        <a:sx n="33" d="100"/>
        <a:sy n="33" d="100"/>
      </p:scale>
      <p:origin x="0" y="7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oleObject" Target="Hoja%20de%20c&#225;lculo%20en%20graficos%20nuevas%202012%20empresas%20grandes" TargetMode="External"/></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0.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CPD</c:v>
                </c:pt>
              </c:strCache>
            </c:strRef>
          </c:tx>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Hoja1!$A$2</c:f>
              <c:strCache>
                <c:ptCount val="1"/>
                <c:pt idx="0">
                  <c:v>NOMBRE DEPARTAMENTO</c:v>
                </c:pt>
              </c:strCache>
            </c:strRef>
          </c:cat>
          <c:val>
            <c:numRef>
              <c:f>Hoja1!$B$2</c:f>
              <c:numCache>
                <c:formatCode>0%</c:formatCode>
                <c:ptCount val="1"/>
                <c:pt idx="0">
                  <c:v>2.0000000000000011E-2</c:v>
                </c:pt>
              </c:numCache>
            </c:numRef>
          </c:val>
        </c:ser>
        <c:ser>
          <c:idx val="1"/>
          <c:order val="1"/>
          <c:tx>
            <c:strRef>
              <c:f>Hoja1!$C$1</c:f>
              <c:strCache>
                <c:ptCount val="1"/>
                <c:pt idx="0">
                  <c:v>SIS. INFORMACIÓN</c:v>
                </c:pt>
              </c:strCache>
            </c:strRef>
          </c:tx>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Hoja1!$A$2</c:f>
              <c:strCache>
                <c:ptCount val="1"/>
                <c:pt idx="0">
                  <c:v>NOMBRE DEPARTAMENTO</c:v>
                </c:pt>
              </c:strCache>
            </c:strRef>
          </c:cat>
          <c:val>
            <c:numRef>
              <c:f>Hoja1!$C$2</c:f>
              <c:numCache>
                <c:formatCode>0%</c:formatCode>
                <c:ptCount val="1"/>
                <c:pt idx="0">
                  <c:v>0.29000000000000031</c:v>
                </c:pt>
              </c:numCache>
            </c:numRef>
          </c:val>
        </c:ser>
        <c:ser>
          <c:idx val="2"/>
          <c:order val="2"/>
          <c:tx>
            <c:strRef>
              <c:f>Hoja1!$D$1</c:f>
              <c:strCache>
                <c:ptCount val="1"/>
                <c:pt idx="0">
                  <c:v>TECNOLOGÍAS</c:v>
                </c:pt>
              </c:strCache>
            </c:strRef>
          </c:tx>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Hoja1!$A$2</c:f>
              <c:strCache>
                <c:ptCount val="1"/>
                <c:pt idx="0">
                  <c:v>NOMBRE DEPARTAMENTO</c:v>
                </c:pt>
              </c:strCache>
            </c:strRef>
          </c:cat>
          <c:val>
            <c:numRef>
              <c:f>Hoja1!$D$2</c:f>
              <c:numCache>
                <c:formatCode>0%</c:formatCode>
                <c:ptCount val="1"/>
                <c:pt idx="0">
                  <c:v>0.22</c:v>
                </c:pt>
              </c:numCache>
            </c:numRef>
          </c:val>
        </c:ser>
        <c:ser>
          <c:idx val="3"/>
          <c:order val="3"/>
          <c:tx>
            <c:strRef>
              <c:f>Hoja1!$E$1</c:f>
              <c:strCache>
                <c:ptCount val="1"/>
                <c:pt idx="0">
                  <c:v>INFORMÁTICA</c:v>
                </c:pt>
              </c:strCache>
            </c:strRef>
          </c:tx>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Hoja1!$A$2</c:f>
              <c:strCache>
                <c:ptCount val="1"/>
                <c:pt idx="0">
                  <c:v>NOMBRE DEPARTAMENTO</c:v>
                </c:pt>
              </c:strCache>
            </c:strRef>
          </c:cat>
          <c:val>
            <c:numRef>
              <c:f>Hoja1!$E$2</c:f>
              <c:numCache>
                <c:formatCode>0%</c:formatCode>
                <c:ptCount val="1"/>
                <c:pt idx="0">
                  <c:v>0.41000000000000031</c:v>
                </c:pt>
              </c:numCache>
            </c:numRef>
          </c:val>
        </c:ser>
        <c:ser>
          <c:idx val="4"/>
          <c:order val="4"/>
          <c:tx>
            <c:strRef>
              <c:f>Hoja1!$F$1</c:f>
              <c:strCache>
                <c:ptCount val="1"/>
                <c:pt idx="0">
                  <c:v>ORGANIZACIÓN</c:v>
                </c:pt>
              </c:strCache>
            </c:strRef>
          </c:tx>
          <c:invertIfNegative val="0"/>
          <c:dLbls>
            <c:txPr>
              <a:bodyPr/>
              <a:lstStyle/>
              <a:p>
                <a:pPr>
                  <a:defRPr>
                    <a:solidFill>
                      <a:schemeClr val="bg1"/>
                    </a:solidFill>
                  </a:defRPr>
                </a:pPr>
                <a:endParaRPr lang="es-ES"/>
              </a:p>
            </c:txPr>
            <c:showLegendKey val="0"/>
            <c:showVal val="1"/>
            <c:showCatName val="0"/>
            <c:showSerName val="0"/>
            <c:showPercent val="0"/>
            <c:showBubbleSize val="0"/>
            <c:showLeaderLines val="0"/>
          </c:dLbls>
          <c:cat>
            <c:strRef>
              <c:f>Hoja1!$A$2</c:f>
              <c:strCache>
                <c:ptCount val="1"/>
                <c:pt idx="0">
                  <c:v>NOMBRE DEPARTAMENTO</c:v>
                </c:pt>
              </c:strCache>
            </c:strRef>
          </c:cat>
          <c:val>
            <c:numRef>
              <c:f>Hoja1!$F$2</c:f>
              <c:numCache>
                <c:formatCode>0%</c:formatCode>
                <c:ptCount val="1"/>
                <c:pt idx="0">
                  <c:v>6.0000000000000032E-2</c:v>
                </c:pt>
              </c:numCache>
            </c:numRef>
          </c:val>
        </c:ser>
        <c:dLbls>
          <c:showLegendKey val="0"/>
          <c:showVal val="0"/>
          <c:showCatName val="0"/>
          <c:showSerName val="0"/>
          <c:showPercent val="0"/>
          <c:showBubbleSize val="0"/>
        </c:dLbls>
        <c:gapWidth val="150"/>
        <c:shape val="box"/>
        <c:axId val="146059264"/>
        <c:axId val="146060800"/>
        <c:axId val="0"/>
      </c:bar3DChart>
      <c:catAx>
        <c:axId val="146059264"/>
        <c:scaling>
          <c:orientation val="minMax"/>
        </c:scaling>
        <c:delete val="0"/>
        <c:axPos val="b"/>
        <c:majorTickMark val="out"/>
        <c:minorTickMark val="none"/>
        <c:tickLblPos val="high"/>
        <c:txPr>
          <a:bodyPr/>
          <a:lstStyle/>
          <a:p>
            <a:pPr>
              <a:defRPr b="1" baseline="0">
                <a:solidFill>
                  <a:schemeClr val="bg1"/>
                </a:solidFill>
              </a:defRPr>
            </a:pPr>
            <a:endParaRPr lang="es-ES"/>
          </a:p>
        </c:txPr>
        <c:crossAx val="146060800"/>
        <c:crosses val="autoZero"/>
        <c:auto val="1"/>
        <c:lblAlgn val="ctr"/>
        <c:lblOffset val="100"/>
        <c:noMultiLvlLbl val="0"/>
      </c:catAx>
      <c:valAx>
        <c:axId val="146060800"/>
        <c:scaling>
          <c:orientation val="minMax"/>
        </c:scaling>
        <c:delete val="0"/>
        <c:axPos val="l"/>
        <c:majorGridlines/>
        <c:numFmt formatCode="0%" sourceLinked="1"/>
        <c:majorTickMark val="out"/>
        <c:minorTickMark val="none"/>
        <c:tickLblPos val="nextTo"/>
        <c:txPr>
          <a:bodyPr/>
          <a:lstStyle/>
          <a:p>
            <a:pPr>
              <a:defRPr>
                <a:solidFill>
                  <a:schemeClr val="bg1"/>
                </a:solidFill>
              </a:defRPr>
            </a:pPr>
            <a:endParaRPr lang="es-ES"/>
          </a:p>
        </c:txPr>
        <c:crossAx val="146059264"/>
        <c:crosses val="autoZero"/>
        <c:crossBetween val="between"/>
      </c:valAx>
      <c:spPr>
        <a:gradFill>
          <a:gsLst>
            <a:gs pos="0">
              <a:srgbClr val="000000"/>
            </a:gs>
            <a:gs pos="20000">
              <a:srgbClr val="000040"/>
            </a:gs>
            <a:gs pos="50000">
              <a:srgbClr val="400040"/>
            </a:gs>
            <a:gs pos="75000">
              <a:srgbClr val="8F0040"/>
            </a:gs>
            <a:gs pos="89999">
              <a:srgbClr val="F27300"/>
            </a:gs>
            <a:gs pos="100000">
              <a:srgbClr val="FFBF00"/>
            </a:gs>
          </a:gsLst>
          <a:lin ang="5400000" scaled="0"/>
        </a:gradFill>
        <a:scene3d>
          <a:camera prst="orthographicFront"/>
          <a:lightRig rig="threePt" dir="t"/>
        </a:scene3d>
        <a:sp3d prstMaterial="plastic">
          <a:bevelT w="165100" prst="coolSlant"/>
        </a:sp3d>
      </c:spPr>
    </c:plotArea>
    <c:legend>
      <c:legendPos val="r"/>
      <c:layout>
        <c:manualLayout>
          <c:xMode val="edge"/>
          <c:yMode val="edge"/>
          <c:x val="0.71784765005146334"/>
          <c:y val="0.16671383993428524"/>
          <c:w val="0.27416686405912982"/>
          <c:h val="0.36412012283505774"/>
        </c:manualLayout>
      </c:layout>
      <c:overlay val="1"/>
      <c:txPr>
        <a:bodyPr/>
        <a:lstStyle/>
        <a:p>
          <a:pPr>
            <a:defRPr baseline="0">
              <a:solidFill>
                <a:schemeClr val="bg1"/>
              </a:solidFill>
            </a:defRPr>
          </a:pPr>
          <a:endParaRPr lang="es-ES"/>
        </a:p>
      </c:txPr>
    </c:legend>
    <c:plotVisOnly val="1"/>
    <c:dispBlanksAs val="gap"/>
    <c:showDLblsOverMax val="0"/>
  </c:chart>
  <c:spPr>
    <a:scene3d>
      <a:camera prst="orthographicFront"/>
      <a:lightRig rig="threePt" dir="t"/>
    </a:scene3d>
    <a:sp3d prstMaterial="flat"/>
  </c:spPr>
  <c:txPr>
    <a:bodyPr/>
    <a:lstStyle/>
    <a:p>
      <a:pPr>
        <a:defRPr sz="1800"/>
      </a:pPr>
      <a:endParaRPr lang="es-E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Españolas 2002-03</c:v>
                </c:pt>
              </c:strCache>
            </c:strRef>
          </c:tx>
          <c:invertIfNegative val="0"/>
          <c:cat>
            <c:strRef>
              <c:f>Hoja1!$A$2:$A$3</c:f>
              <c:strCache>
                <c:ptCount val="2"/>
                <c:pt idx="0">
                  <c:v>Acceso a Internet</c:v>
                </c:pt>
                <c:pt idx="1">
                  <c:v>Usa Correo electrónico</c:v>
                </c:pt>
              </c:strCache>
            </c:strRef>
          </c:cat>
          <c:val>
            <c:numRef>
              <c:f>Hoja1!$B$2:$B$3</c:f>
              <c:numCache>
                <c:formatCode>0.0%</c:formatCode>
                <c:ptCount val="2"/>
                <c:pt idx="0">
                  <c:v>0.61000000000000065</c:v>
                </c:pt>
                <c:pt idx="1">
                  <c:v>0.62000000000000122</c:v>
                </c:pt>
              </c:numCache>
            </c:numRef>
          </c:val>
        </c:ser>
        <c:ser>
          <c:idx val="1"/>
          <c:order val="1"/>
          <c:tx>
            <c:strRef>
              <c:f>Hoja1!$C$1</c:f>
              <c:strCache>
                <c:ptCount val="1"/>
                <c:pt idx="0">
                  <c:v>Españolas 2102-13</c:v>
                </c:pt>
              </c:strCache>
            </c:strRef>
          </c:tx>
          <c:invertIfNegative val="0"/>
          <c:cat>
            <c:strRef>
              <c:f>Hoja1!$A$2:$A$3</c:f>
              <c:strCache>
                <c:ptCount val="2"/>
                <c:pt idx="0">
                  <c:v>Acceso a Internet</c:v>
                </c:pt>
                <c:pt idx="1">
                  <c:v>Usa Correo electrónico</c:v>
                </c:pt>
              </c:strCache>
            </c:strRef>
          </c:cat>
          <c:val>
            <c:numRef>
              <c:f>Hoja1!$C$2:$C$3</c:f>
              <c:numCache>
                <c:formatCode>0.0%</c:formatCode>
                <c:ptCount val="2"/>
                <c:pt idx="0">
                  <c:v>0.35700000000000032</c:v>
                </c:pt>
                <c:pt idx="1">
                  <c:v>0.43900000000000061</c:v>
                </c:pt>
              </c:numCache>
            </c:numRef>
          </c:val>
        </c:ser>
        <c:ser>
          <c:idx val="2"/>
          <c:order val="2"/>
          <c:tx>
            <c:strRef>
              <c:f>Hoja1!$D$1</c:f>
              <c:strCache>
                <c:ptCount val="1"/>
                <c:pt idx="0">
                  <c:v>Grandes 2002-03</c:v>
                </c:pt>
              </c:strCache>
            </c:strRef>
          </c:tx>
          <c:invertIfNegative val="0"/>
          <c:cat>
            <c:strRef>
              <c:f>Hoja1!$A$2:$A$3</c:f>
              <c:strCache>
                <c:ptCount val="2"/>
                <c:pt idx="0">
                  <c:v>Acceso a Internet</c:v>
                </c:pt>
                <c:pt idx="1">
                  <c:v>Usa Correo electrónico</c:v>
                </c:pt>
              </c:strCache>
            </c:strRef>
          </c:cat>
          <c:val>
            <c:numRef>
              <c:f>Hoja1!$D$2:$D$3</c:f>
              <c:numCache>
                <c:formatCode>0.0%</c:formatCode>
                <c:ptCount val="2"/>
                <c:pt idx="0">
                  <c:v>0.55400000000000005</c:v>
                </c:pt>
                <c:pt idx="1">
                  <c:v>0.65300000000000158</c:v>
                </c:pt>
              </c:numCache>
            </c:numRef>
          </c:val>
        </c:ser>
        <c:ser>
          <c:idx val="3"/>
          <c:order val="3"/>
          <c:tx>
            <c:strRef>
              <c:f>Hoja1!$E$1</c:f>
              <c:strCache>
                <c:ptCount val="1"/>
                <c:pt idx="0">
                  <c:v>Grandes 2002-032</c:v>
                </c:pt>
              </c:strCache>
            </c:strRef>
          </c:tx>
          <c:invertIfNegative val="0"/>
          <c:cat>
            <c:strRef>
              <c:f>Hoja1!$A$2:$A$3</c:f>
              <c:strCache>
                <c:ptCount val="2"/>
                <c:pt idx="0">
                  <c:v>Acceso a Internet</c:v>
                </c:pt>
                <c:pt idx="1">
                  <c:v>Usa Correo electrónico</c:v>
                </c:pt>
              </c:strCache>
            </c:strRef>
          </c:cat>
          <c:val>
            <c:numRef>
              <c:f>Hoja1!$E$2:$E$3</c:f>
              <c:numCache>
                <c:formatCode>0.0%</c:formatCode>
                <c:ptCount val="2"/>
                <c:pt idx="0">
                  <c:v>0.43600000000000061</c:v>
                </c:pt>
                <c:pt idx="1">
                  <c:v>0.65900000000000158</c:v>
                </c:pt>
              </c:numCache>
            </c:numRef>
          </c:val>
        </c:ser>
        <c:dLbls>
          <c:showLegendKey val="0"/>
          <c:showVal val="0"/>
          <c:showCatName val="0"/>
          <c:showSerName val="0"/>
          <c:showPercent val="0"/>
          <c:showBubbleSize val="0"/>
        </c:dLbls>
        <c:gapWidth val="150"/>
        <c:shape val="box"/>
        <c:axId val="153363200"/>
        <c:axId val="153364736"/>
        <c:axId val="0"/>
      </c:bar3DChart>
      <c:catAx>
        <c:axId val="153363200"/>
        <c:scaling>
          <c:orientation val="minMax"/>
        </c:scaling>
        <c:delete val="0"/>
        <c:axPos val="b"/>
        <c:majorTickMark val="out"/>
        <c:minorTickMark val="none"/>
        <c:tickLblPos val="nextTo"/>
        <c:crossAx val="153364736"/>
        <c:crosses val="autoZero"/>
        <c:auto val="1"/>
        <c:lblAlgn val="ctr"/>
        <c:lblOffset val="100"/>
        <c:noMultiLvlLbl val="0"/>
      </c:catAx>
      <c:valAx>
        <c:axId val="153364736"/>
        <c:scaling>
          <c:orientation val="minMax"/>
        </c:scaling>
        <c:delete val="0"/>
        <c:axPos val="l"/>
        <c:majorGridlines/>
        <c:numFmt formatCode="0.0%" sourceLinked="1"/>
        <c:majorTickMark val="out"/>
        <c:minorTickMark val="none"/>
        <c:tickLblPos val="nextTo"/>
        <c:crossAx val="153363200"/>
        <c:crosses val="autoZero"/>
        <c:crossBetween val="between"/>
      </c:valAx>
    </c:plotArea>
    <c:legend>
      <c:legendPos val="r"/>
      <c:overlay val="0"/>
    </c:legend>
    <c:plotVisOnly val="1"/>
    <c:dispBlanksAs val="gap"/>
    <c:showDLblsOverMax val="0"/>
  </c:chart>
  <c:txPr>
    <a:bodyPr/>
    <a:lstStyle/>
    <a:p>
      <a:pPr>
        <a:defRPr sz="1800"/>
      </a:pPr>
      <a:endParaRPr lang="es-E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¿UTILIZA REDES SOCIALES SU EMPRESA?</c:v>
                </c:pt>
              </c:strCache>
            </c:strRef>
          </c:tx>
          <c:explosion val="5"/>
          <c:dLbls>
            <c:showLegendKey val="0"/>
            <c:showVal val="1"/>
            <c:showCatName val="0"/>
            <c:showSerName val="0"/>
            <c:showPercent val="0"/>
            <c:showBubbleSize val="0"/>
            <c:showLeaderLines val="1"/>
          </c:dLbls>
          <c:cat>
            <c:strRef>
              <c:f>Hoja1!$A$2:$A$4</c:f>
              <c:strCache>
                <c:ptCount val="3"/>
                <c:pt idx="0">
                  <c:v>SÍ</c:v>
                </c:pt>
                <c:pt idx="1">
                  <c:v>NO Y NO ESTÁ PREVISTO</c:v>
                </c:pt>
                <c:pt idx="2">
                  <c:v>NO , PERO SÍ NOS PARECE IMPORTANTE HACERLO</c:v>
                </c:pt>
              </c:strCache>
            </c:strRef>
          </c:cat>
          <c:val>
            <c:numRef>
              <c:f>Hoja1!$B$2:$B$4</c:f>
              <c:numCache>
                <c:formatCode>0.0%</c:formatCode>
                <c:ptCount val="3"/>
                <c:pt idx="0">
                  <c:v>0.33200000000000085</c:v>
                </c:pt>
                <c:pt idx="1">
                  <c:v>0.35400000000000031</c:v>
                </c:pt>
                <c:pt idx="2">
                  <c:v>0.31400000000000061</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3.9460958005249382E-2"/>
          <c:y val="0.76443720249059977"/>
          <c:w val="0.79607808398950164"/>
          <c:h val="0.20899912087062897"/>
        </c:manualLayout>
      </c:layout>
      <c:overlay val="1"/>
    </c:legend>
    <c:plotVisOnly val="1"/>
    <c:dispBlanksAs val="gap"/>
    <c:showDLblsOverMax val="0"/>
  </c:chart>
  <c:txPr>
    <a:bodyPr/>
    <a:lstStyle/>
    <a:p>
      <a:pPr>
        <a:defRPr sz="1800"/>
      </a:pPr>
      <a:endParaRPr lang="es-E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a:t>¿UTILIZA EL COMERCIO ELECTRÓNICO?</a:t>
            </a:r>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¿UTILIZA EL COMERCIO ELECTRÓNICO?</c:v>
                </c:pt>
              </c:strCache>
            </c:strRef>
          </c:tx>
          <c:invertIfNegative val="0"/>
          <c:dLbls>
            <c:showLegendKey val="0"/>
            <c:showVal val="1"/>
            <c:showCatName val="0"/>
            <c:showSerName val="0"/>
            <c:showPercent val="0"/>
            <c:showBubbleSize val="0"/>
            <c:showLeaderLines val="0"/>
          </c:dLbls>
          <c:cat>
            <c:strRef>
              <c:f>Hoja1!$A$2:$A$3</c:f>
              <c:strCache>
                <c:ptCount val="2"/>
                <c:pt idx="0">
                  <c:v>PARA COMPRAR</c:v>
                </c:pt>
                <c:pt idx="1">
                  <c:v>PARA VENDER</c:v>
                </c:pt>
              </c:strCache>
            </c:strRef>
          </c:cat>
          <c:val>
            <c:numRef>
              <c:f>Hoja1!$B$2:$B$3</c:f>
              <c:numCache>
                <c:formatCode>0.0%</c:formatCode>
                <c:ptCount val="2"/>
                <c:pt idx="0">
                  <c:v>0.60400000000000065</c:v>
                </c:pt>
                <c:pt idx="1">
                  <c:v>0.43500000000000061</c:v>
                </c:pt>
              </c:numCache>
            </c:numRef>
          </c:val>
        </c:ser>
        <c:dLbls>
          <c:showLegendKey val="0"/>
          <c:showVal val="0"/>
          <c:showCatName val="0"/>
          <c:showSerName val="0"/>
          <c:showPercent val="0"/>
          <c:showBubbleSize val="0"/>
        </c:dLbls>
        <c:gapWidth val="150"/>
        <c:shape val="pyramid"/>
        <c:axId val="154716800"/>
        <c:axId val="154718592"/>
        <c:axId val="0"/>
      </c:bar3DChart>
      <c:catAx>
        <c:axId val="154716800"/>
        <c:scaling>
          <c:orientation val="minMax"/>
        </c:scaling>
        <c:delete val="0"/>
        <c:axPos val="b"/>
        <c:majorTickMark val="out"/>
        <c:minorTickMark val="none"/>
        <c:tickLblPos val="nextTo"/>
        <c:crossAx val="154718592"/>
        <c:crosses val="autoZero"/>
        <c:auto val="1"/>
        <c:lblAlgn val="ctr"/>
        <c:lblOffset val="100"/>
        <c:noMultiLvlLbl val="0"/>
      </c:catAx>
      <c:valAx>
        <c:axId val="154718592"/>
        <c:scaling>
          <c:orientation val="minMax"/>
        </c:scaling>
        <c:delete val="0"/>
        <c:axPos val="l"/>
        <c:majorGridlines/>
        <c:numFmt formatCode="0.0%" sourceLinked="1"/>
        <c:majorTickMark val="out"/>
        <c:minorTickMark val="none"/>
        <c:tickLblPos val="nextTo"/>
        <c:crossAx val="154716800"/>
        <c:crosses val="autoZero"/>
        <c:crossBetween val="between"/>
      </c:valAx>
    </c:plotArea>
    <c:plotVisOnly val="1"/>
    <c:dispBlanksAs val="gap"/>
    <c:showDLblsOverMax val="0"/>
  </c:chart>
  <c:txPr>
    <a:bodyPr/>
    <a:lstStyle/>
    <a:p>
      <a:pPr>
        <a:defRPr sz="1800"/>
      </a:pPr>
      <a:endParaRPr lang="es-E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¿CONOCE LOS CÓDIGOSA DE CONDUCTA Y SELLOS DE CONFIANZA DEL COMERCIO ELECTRÓNICO?</c:v>
                </c:pt>
              </c:strCache>
            </c:strRef>
          </c:tx>
          <c:dLbls>
            <c:showLegendKey val="0"/>
            <c:showVal val="1"/>
            <c:showCatName val="1"/>
            <c:showSerName val="0"/>
            <c:showPercent val="0"/>
            <c:showBubbleSize val="0"/>
            <c:showLeaderLines val="1"/>
          </c:dLbls>
          <c:cat>
            <c:strRef>
              <c:f>Hoja1!$A$2:$A$3</c:f>
              <c:strCache>
                <c:ptCount val="2"/>
                <c:pt idx="0">
                  <c:v>SÍ</c:v>
                </c:pt>
                <c:pt idx="1">
                  <c:v>NO</c:v>
                </c:pt>
              </c:strCache>
            </c:strRef>
          </c:cat>
          <c:val>
            <c:numRef>
              <c:f>Hoja1!$B$2:$B$3</c:f>
              <c:numCache>
                <c:formatCode>0.0%</c:formatCode>
                <c:ptCount val="2"/>
                <c:pt idx="0">
                  <c:v>0.68300000000000005</c:v>
                </c:pt>
                <c:pt idx="1">
                  <c:v>0.31700000000000067</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s-E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solidFill>
                  <a:schemeClr val="bg1"/>
                </a:solidFill>
              </a:rPr>
              <a:t>¿REALIZA AUDITORIAS INFORMÁTICAS?</a:t>
            </a:r>
          </a:p>
        </c:rich>
      </c:tx>
      <c:overlay val="0"/>
    </c:title>
    <c:autoTitleDeleted val="0"/>
    <c:view3D>
      <c:rotX val="50"/>
      <c:rotY val="0"/>
      <c:rAngAx val="0"/>
      <c:perspective val="80"/>
    </c:view3D>
    <c:floor>
      <c:thickness val="0"/>
    </c:floor>
    <c:sideWall>
      <c:thickness val="0"/>
    </c:sideWall>
    <c:backWall>
      <c:thickness val="0"/>
    </c:backWall>
    <c:plotArea>
      <c:layout/>
      <c:pie3DChart>
        <c:varyColors val="1"/>
        <c:ser>
          <c:idx val="0"/>
          <c:order val="0"/>
          <c:tx>
            <c:strRef>
              <c:f>Hoja1!$B$1</c:f>
              <c:strCache>
                <c:ptCount val="1"/>
                <c:pt idx="0">
                  <c:v>¿REALIZA AUDITORIAS INFORMÁTICAS?</c:v>
                </c:pt>
              </c:strCache>
            </c:strRef>
          </c:tx>
          <c:explosion val="25"/>
          <c:dLbls>
            <c:showLegendKey val="0"/>
            <c:showVal val="1"/>
            <c:showCatName val="0"/>
            <c:showSerName val="0"/>
            <c:showPercent val="0"/>
            <c:showBubbleSize val="0"/>
            <c:showLeaderLines val="1"/>
          </c:dLbls>
          <c:cat>
            <c:strRef>
              <c:f>Hoja1!$A$2:$A$3</c:f>
              <c:strCache>
                <c:ptCount val="2"/>
                <c:pt idx="0">
                  <c:v>SÍ</c:v>
                </c:pt>
                <c:pt idx="1">
                  <c:v>NO</c:v>
                </c:pt>
              </c:strCache>
            </c:strRef>
          </c:cat>
          <c:val>
            <c:numRef>
              <c:f>Hoja1!$B$2:$B$3</c:f>
              <c:numCache>
                <c:formatCode>0.0%</c:formatCode>
                <c:ptCount val="2"/>
                <c:pt idx="0">
                  <c:v>0.57099999999999995</c:v>
                </c:pt>
                <c:pt idx="1">
                  <c:v>0.42600000000000032</c:v>
                </c:pt>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s-E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¿Quién las </a:t>
            </a:r>
            <a:r>
              <a:rPr lang="en-US" dirty="0" smtClean="0"/>
              <a:t>lleva a cabo?</a:t>
            </a:r>
            <a:endParaRPr lang="en-US" dirty="0"/>
          </a:p>
        </c:rich>
      </c:tx>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¿Quién las hace?</c:v>
                </c:pt>
              </c:strCache>
            </c:strRef>
          </c:tx>
          <c:explosion val="25"/>
          <c:dLbls>
            <c:dLbl>
              <c:idx val="0"/>
              <c:showLegendKey val="0"/>
              <c:showVal val="1"/>
              <c:showCatName val="0"/>
              <c:showSerName val="0"/>
              <c:showPercent val="0"/>
              <c:showBubbleSize val="0"/>
            </c:dLbl>
            <c:dLbl>
              <c:idx val="1"/>
              <c:showLegendKey val="0"/>
              <c:showVal val="1"/>
              <c:showCatName val="0"/>
              <c:showSerName val="0"/>
              <c:showPercent val="0"/>
              <c:showBubbleSize val="0"/>
            </c:dLbl>
            <c:dLbl>
              <c:idx val="2"/>
              <c:showLegendKey val="0"/>
              <c:showVal val="1"/>
              <c:showCatName val="0"/>
              <c:showSerName val="0"/>
              <c:showPercent val="0"/>
              <c:showBubbleSize val="0"/>
            </c:dLbl>
            <c:showLegendKey val="0"/>
            <c:showVal val="0"/>
            <c:showCatName val="0"/>
            <c:showSerName val="0"/>
            <c:showPercent val="0"/>
            <c:showBubbleSize val="0"/>
          </c:dLbls>
          <c:cat>
            <c:strRef>
              <c:f>Hoja1!$A$2:$A$4</c:f>
              <c:strCache>
                <c:ptCount val="3"/>
                <c:pt idx="0">
                  <c:v>Auditores informáticos internos propios</c:v>
                </c:pt>
                <c:pt idx="1">
                  <c:v>Auditores informáticos vincvulados a la auditoría de cuentas</c:v>
                </c:pt>
                <c:pt idx="2">
                  <c:v>Auditores informáticos externos</c:v>
                </c:pt>
              </c:strCache>
            </c:strRef>
          </c:cat>
          <c:val>
            <c:numRef>
              <c:f>Hoja1!$B$2:$B$4</c:f>
              <c:numCache>
                <c:formatCode>0.0%</c:formatCode>
                <c:ptCount val="3"/>
                <c:pt idx="0">
                  <c:v>0.442</c:v>
                </c:pt>
                <c:pt idx="1">
                  <c:v>0.22900000000000001</c:v>
                </c:pt>
                <c:pt idx="2">
                  <c:v>0.32900000000000085</c:v>
                </c:pt>
              </c:numCache>
            </c:numRef>
          </c:val>
        </c:ser>
        <c:dLbls>
          <c:showLegendKey val="0"/>
          <c:showVal val="0"/>
          <c:showCatName val="0"/>
          <c:showSerName val="0"/>
          <c:showPercent val="0"/>
          <c:showBubbleSize val="0"/>
          <c:showLeaderLines val="0"/>
        </c:dLbls>
      </c:pie3DChart>
    </c:plotArea>
    <c:legend>
      <c:legendPos val="r"/>
      <c:layout>
        <c:manualLayout>
          <c:xMode val="edge"/>
          <c:yMode val="edge"/>
          <c:x val="0.56510716826885177"/>
          <c:y val="0.23410028084734819"/>
          <c:w val="0.42538749826608824"/>
          <c:h val="0.55380474520918865"/>
        </c:manualLayout>
      </c:layout>
      <c:overlay val="0"/>
      <c:txPr>
        <a:bodyPr/>
        <a:lstStyle/>
        <a:p>
          <a:pPr>
            <a:defRPr sz="1600"/>
          </a:pPr>
          <a:endParaRPr lang="es-ES"/>
        </a:p>
      </c:txPr>
    </c:legend>
    <c:plotVisOnly val="1"/>
    <c:dispBlanksAs val="gap"/>
    <c:showDLblsOverMax val="0"/>
  </c:chart>
  <c:txPr>
    <a:bodyPr/>
    <a:lstStyle/>
    <a:p>
      <a:pPr>
        <a:defRPr sz="1800"/>
      </a:pPr>
      <a:endParaRPr lang="es-E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a:solidFill>
                  <a:schemeClr val="bg1"/>
                </a:solidFill>
              </a:rPr>
              <a:t>Importancia de la seguridad </a:t>
            </a:r>
            <a:r>
              <a:rPr lang="es-ES" sz="2160" b="1" i="0" u="none" strike="noStrike" kern="1200" baseline="0" dirty="0">
                <a:solidFill>
                  <a:schemeClr val="bg1"/>
                </a:solidFill>
                <a:latin typeface="+mn-lt"/>
                <a:ea typeface="+mn-ea"/>
                <a:cs typeface="+mn-cs"/>
              </a:rPr>
              <a:t>informática</a:t>
            </a:r>
          </a:p>
        </c:rich>
      </c:tx>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Importancia de la seguridad informática</c:v>
                </c:pt>
              </c:strCache>
            </c:strRef>
          </c:tx>
          <c:dLbls>
            <c:showLegendKey val="0"/>
            <c:showVal val="1"/>
            <c:showCatName val="0"/>
            <c:showSerName val="0"/>
            <c:showPercent val="0"/>
            <c:showBubbleSize val="0"/>
            <c:showLeaderLines val="1"/>
          </c:dLbls>
          <c:cat>
            <c:strRef>
              <c:f>Hoja1!$A$2:$A$6</c:f>
              <c:strCache>
                <c:ptCount val="5"/>
                <c:pt idx="0">
                  <c:v>NINGUNA</c:v>
                </c:pt>
                <c:pt idx="1">
                  <c:v>POCA</c:v>
                </c:pt>
                <c:pt idx="2">
                  <c:v>NOMRAL</c:v>
                </c:pt>
                <c:pt idx="3">
                  <c:v>MUCHA</c:v>
                </c:pt>
                <c:pt idx="4">
                  <c:v>IMPRESCINDIBLE</c:v>
                </c:pt>
              </c:strCache>
            </c:strRef>
          </c:cat>
          <c:val>
            <c:numRef>
              <c:f>Hoja1!$B$2:$B$6</c:f>
              <c:numCache>
                <c:formatCode>0.0%</c:formatCode>
                <c:ptCount val="5"/>
                <c:pt idx="0">
                  <c:v>2.0000000000000048E-3</c:v>
                </c:pt>
                <c:pt idx="1">
                  <c:v>3.2000000000000042E-2</c:v>
                </c:pt>
                <c:pt idx="2">
                  <c:v>0.2170000000000003</c:v>
                </c:pt>
                <c:pt idx="3">
                  <c:v>0.39400000000000085</c:v>
                </c:pt>
                <c:pt idx="4">
                  <c:v>0.35500000000000032</c:v>
                </c:pt>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s-E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a:solidFill>
                  <a:schemeClr val="bg1"/>
                </a:solidFill>
              </a:rPr>
              <a:t>Nivel estandarización datos dela empresa</a:t>
            </a:r>
          </a:p>
        </c:rich>
      </c:tx>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14581888932172193"/>
          <c:y val="0.25383290745472731"/>
          <c:w val="0.85418111067828284"/>
          <c:h val="0.61584438148848086"/>
        </c:manualLayout>
      </c:layout>
      <c:bar3DChart>
        <c:barDir val="col"/>
        <c:grouping val="clustered"/>
        <c:varyColors val="0"/>
        <c:ser>
          <c:idx val="0"/>
          <c:order val="0"/>
          <c:tx>
            <c:strRef>
              <c:f>Hoja1!$B$1</c:f>
              <c:strCache>
                <c:ptCount val="1"/>
                <c:pt idx="0">
                  <c:v>Nivel estandarización datos dela empresa</c:v>
                </c:pt>
              </c:strCache>
            </c:strRef>
          </c:tx>
          <c:invertIfNegative val="0"/>
          <c:dLbls>
            <c:showLegendKey val="0"/>
            <c:showVal val="1"/>
            <c:showCatName val="0"/>
            <c:showSerName val="0"/>
            <c:showPercent val="0"/>
            <c:showBubbleSize val="0"/>
            <c:showLeaderLines val="0"/>
          </c:dLbls>
          <c:cat>
            <c:strRef>
              <c:f>Hoja1!$A$2:$A$4</c:f>
              <c:strCache>
                <c:ptCount val="3"/>
                <c:pt idx="0">
                  <c:v>BAJO</c:v>
                </c:pt>
                <c:pt idx="1">
                  <c:v>MEDIO</c:v>
                </c:pt>
                <c:pt idx="2">
                  <c:v>ALTO</c:v>
                </c:pt>
              </c:strCache>
            </c:strRef>
          </c:cat>
          <c:val>
            <c:numRef>
              <c:f>Hoja1!$B$2:$B$4</c:f>
              <c:numCache>
                <c:formatCode>0.0%</c:formatCode>
                <c:ptCount val="3"/>
                <c:pt idx="0">
                  <c:v>5.8000000000000003E-2</c:v>
                </c:pt>
                <c:pt idx="1">
                  <c:v>0.56000000000000005</c:v>
                </c:pt>
                <c:pt idx="2">
                  <c:v>0.38200000000000062</c:v>
                </c:pt>
              </c:numCache>
            </c:numRef>
          </c:val>
        </c:ser>
        <c:dLbls>
          <c:showLegendKey val="0"/>
          <c:showVal val="0"/>
          <c:showCatName val="0"/>
          <c:showSerName val="0"/>
          <c:showPercent val="0"/>
          <c:showBubbleSize val="0"/>
        </c:dLbls>
        <c:gapWidth val="150"/>
        <c:shape val="cone"/>
        <c:axId val="155196032"/>
        <c:axId val="155197824"/>
        <c:axId val="0"/>
      </c:bar3DChart>
      <c:catAx>
        <c:axId val="155196032"/>
        <c:scaling>
          <c:orientation val="minMax"/>
        </c:scaling>
        <c:delete val="0"/>
        <c:axPos val="b"/>
        <c:majorTickMark val="out"/>
        <c:minorTickMark val="none"/>
        <c:tickLblPos val="nextTo"/>
        <c:crossAx val="155197824"/>
        <c:crosses val="autoZero"/>
        <c:auto val="1"/>
        <c:lblAlgn val="ctr"/>
        <c:lblOffset val="100"/>
        <c:noMultiLvlLbl val="0"/>
      </c:catAx>
      <c:valAx>
        <c:axId val="155197824"/>
        <c:scaling>
          <c:orientation val="minMax"/>
        </c:scaling>
        <c:delete val="0"/>
        <c:axPos val="l"/>
        <c:majorGridlines/>
        <c:numFmt formatCode="0.0%" sourceLinked="1"/>
        <c:majorTickMark val="out"/>
        <c:minorTickMark val="none"/>
        <c:tickLblPos val="nextTo"/>
        <c:crossAx val="155196032"/>
        <c:crosses val="autoZero"/>
        <c:crossBetween val="between"/>
      </c:valAx>
    </c:plotArea>
    <c:plotVisOnly val="1"/>
    <c:dispBlanksAs val="gap"/>
    <c:showDLblsOverMax val="0"/>
  </c:chart>
  <c:txPr>
    <a:bodyPr/>
    <a:lstStyle/>
    <a:p>
      <a:pPr>
        <a:defRPr sz="1800"/>
      </a:pPr>
      <a:endParaRPr lang="es-E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CONODE LPD</c:v>
                </c:pt>
              </c:strCache>
            </c:strRef>
          </c:tx>
          <c:dLbls>
            <c:dLbl>
              <c:idx val="0"/>
              <c:showLegendKey val="0"/>
              <c:showVal val="1"/>
              <c:showCatName val="0"/>
              <c:showSerName val="0"/>
              <c:showPercent val="0"/>
              <c:showBubbleSize val="0"/>
            </c:dLbl>
            <c:dLbl>
              <c:idx val="1"/>
              <c:showLegendKey val="0"/>
              <c:showVal val="1"/>
              <c:showCatName val="0"/>
              <c:showSerName val="0"/>
              <c:showPercent val="0"/>
              <c:showBubbleSize val="0"/>
            </c:dLbl>
            <c:showLegendKey val="0"/>
            <c:showVal val="0"/>
            <c:showCatName val="0"/>
            <c:showSerName val="0"/>
            <c:showPercent val="0"/>
            <c:showBubbleSize val="0"/>
          </c:dLbls>
          <c:cat>
            <c:strRef>
              <c:f>Hoja1!$A$2:$A$3</c:f>
              <c:strCache>
                <c:ptCount val="2"/>
                <c:pt idx="0">
                  <c:v>SI</c:v>
                </c:pt>
                <c:pt idx="1">
                  <c:v>NO</c:v>
                </c:pt>
              </c:strCache>
            </c:strRef>
          </c:cat>
          <c:val>
            <c:numRef>
              <c:f>Hoja1!$B$2:$B$3</c:f>
              <c:numCache>
                <c:formatCode>0.0%</c:formatCode>
                <c:ptCount val="2"/>
                <c:pt idx="0">
                  <c:v>0.98799999999999999</c:v>
                </c:pt>
                <c:pt idx="1">
                  <c:v>1.2E-2</c:v>
                </c:pt>
              </c:numCache>
            </c:numRef>
          </c:val>
        </c:ser>
        <c:dLbls>
          <c:showLegendKey val="0"/>
          <c:showVal val="0"/>
          <c:showCatName val="0"/>
          <c:showSerName val="0"/>
          <c:showPercent val="0"/>
          <c:showBubbleSize val="0"/>
          <c:showLeaderLines val="0"/>
        </c:dLbls>
      </c:pie3DChart>
    </c:plotArea>
    <c:legend>
      <c:legendPos val="r"/>
      <c:overlay val="0"/>
    </c:legend>
    <c:plotVisOnly val="1"/>
    <c:dispBlanksAs val="gap"/>
    <c:showDLblsOverMax val="0"/>
  </c:chart>
  <c:txPr>
    <a:bodyPr/>
    <a:lstStyle/>
    <a:p>
      <a:pPr>
        <a:defRPr sz="1800"/>
      </a:pPr>
      <a:endParaRPr lang="es-E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Columna1</c:v>
                </c:pt>
              </c:strCache>
            </c:strRef>
          </c:tx>
          <c:dLbls>
            <c:showLegendKey val="0"/>
            <c:showVal val="1"/>
            <c:showCatName val="1"/>
            <c:showSerName val="0"/>
            <c:showPercent val="0"/>
            <c:showBubbleSize val="0"/>
            <c:showLeaderLines val="1"/>
          </c:dLbls>
          <c:cat>
            <c:strRef>
              <c:f>Hoja1!$A$2:$A$6</c:f>
              <c:strCache>
                <c:ptCount val="5"/>
                <c:pt idx="0">
                  <c:v>NUNCA</c:v>
                </c:pt>
                <c:pt idx="1">
                  <c:v>POCA</c:v>
                </c:pt>
                <c:pt idx="2">
                  <c:v>MEDIA</c:v>
                </c:pt>
                <c:pt idx="3">
                  <c:v>ALTA</c:v>
                </c:pt>
                <c:pt idx="4">
                  <c:v>MUY ALTA</c:v>
                </c:pt>
              </c:strCache>
            </c:strRef>
          </c:cat>
          <c:val>
            <c:numRef>
              <c:f>Hoja1!$B$2:$B$6</c:f>
              <c:numCache>
                <c:formatCode>0.0%</c:formatCode>
                <c:ptCount val="5"/>
                <c:pt idx="0">
                  <c:v>0.15000000000000016</c:v>
                </c:pt>
                <c:pt idx="1">
                  <c:v>0.62600000000000078</c:v>
                </c:pt>
                <c:pt idx="2">
                  <c:v>0.192</c:v>
                </c:pt>
                <c:pt idx="3">
                  <c:v>2.7000000000000031E-2</c:v>
                </c:pt>
                <c:pt idx="4">
                  <c:v>5.0000000000000053E-3</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a:t>DEPENDENCIA DEL DEPARTAMENTO</a:t>
            </a:r>
          </a:p>
        </c:rich>
      </c:tx>
      <c:layout/>
      <c:overlay val="0"/>
    </c:title>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DEPENDENCIA DEL DEPARTAMENTO</c:v>
                </c:pt>
              </c:strCache>
            </c:strRef>
          </c:tx>
          <c:invertIfNegative val="0"/>
          <c:dLbls>
            <c:showLegendKey val="0"/>
            <c:showVal val="1"/>
            <c:showCatName val="0"/>
            <c:showSerName val="0"/>
            <c:showPercent val="0"/>
            <c:showBubbleSize val="0"/>
            <c:showLeaderLines val="0"/>
          </c:dLbls>
          <c:cat>
            <c:strRef>
              <c:f>Hoja1!$A$2:$A$6</c:f>
              <c:strCache>
                <c:ptCount val="5"/>
                <c:pt idx="0">
                  <c:v>DIRECCIÓN GENERAL</c:v>
                </c:pt>
                <c:pt idx="1">
                  <c:v>DEP. CONTABILIDAD</c:v>
                </c:pt>
                <c:pt idx="2">
                  <c:v>DEP. TÉCNICO</c:v>
                </c:pt>
                <c:pt idx="3">
                  <c:v>DEP. ADMINISTRACIÓN</c:v>
                </c:pt>
                <c:pt idx="4">
                  <c:v>OTROS</c:v>
                </c:pt>
              </c:strCache>
            </c:strRef>
          </c:cat>
          <c:val>
            <c:numRef>
              <c:f>Hoja1!$B$2:$B$6</c:f>
              <c:numCache>
                <c:formatCode>0%</c:formatCode>
                <c:ptCount val="5"/>
                <c:pt idx="0">
                  <c:v>0.64000000000000168</c:v>
                </c:pt>
                <c:pt idx="1">
                  <c:v>4.0000000000000022E-2</c:v>
                </c:pt>
                <c:pt idx="2">
                  <c:v>7.0000000000000021E-2</c:v>
                </c:pt>
                <c:pt idx="3">
                  <c:v>0.19</c:v>
                </c:pt>
                <c:pt idx="4">
                  <c:v>6.0000000000000032E-2</c:v>
                </c:pt>
              </c:numCache>
            </c:numRef>
          </c:val>
        </c:ser>
        <c:dLbls>
          <c:showLegendKey val="0"/>
          <c:showVal val="0"/>
          <c:showCatName val="0"/>
          <c:showSerName val="0"/>
          <c:showPercent val="0"/>
          <c:showBubbleSize val="0"/>
        </c:dLbls>
        <c:gapWidth val="150"/>
        <c:shape val="box"/>
        <c:axId val="146086912"/>
        <c:axId val="146100992"/>
        <c:axId val="0"/>
      </c:bar3DChart>
      <c:catAx>
        <c:axId val="146086912"/>
        <c:scaling>
          <c:orientation val="minMax"/>
        </c:scaling>
        <c:delete val="0"/>
        <c:axPos val="b"/>
        <c:majorTickMark val="out"/>
        <c:minorTickMark val="none"/>
        <c:tickLblPos val="nextTo"/>
        <c:crossAx val="146100992"/>
        <c:crosses val="autoZero"/>
        <c:auto val="1"/>
        <c:lblAlgn val="ctr"/>
        <c:lblOffset val="100"/>
        <c:noMultiLvlLbl val="0"/>
      </c:catAx>
      <c:valAx>
        <c:axId val="146100992"/>
        <c:scaling>
          <c:orientation val="minMax"/>
        </c:scaling>
        <c:delete val="0"/>
        <c:axPos val="l"/>
        <c:majorGridlines/>
        <c:numFmt formatCode="0%" sourceLinked="1"/>
        <c:majorTickMark val="out"/>
        <c:minorTickMark val="none"/>
        <c:tickLblPos val="nextTo"/>
        <c:crossAx val="146086912"/>
        <c:crosses val="autoZero"/>
        <c:crossBetween val="between"/>
      </c:valAx>
    </c:plotArea>
    <c:plotVisOnly val="1"/>
    <c:dispBlanksAs val="gap"/>
    <c:showDLblsOverMax val="0"/>
  </c:chart>
  <c:txPr>
    <a:bodyPr/>
    <a:lstStyle/>
    <a:p>
      <a:pPr>
        <a:defRPr sz="1800"/>
      </a:pPr>
      <a:endParaRPr lang="es-E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Columna1</c:v>
                </c:pt>
              </c:strCache>
            </c:strRef>
          </c:tx>
          <c:dLbls>
            <c:showLegendKey val="0"/>
            <c:showVal val="1"/>
            <c:showCatName val="1"/>
            <c:showSerName val="0"/>
            <c:showPercent val="0"/>
            <c:showBubbleSize val="0"/>
            <c:showLeaderLines val="1"/>
          </c:dLbls>
          <c:cat>
            <c:strRef>
              <c:f>Hoja1!$A$2:$A$6</c:f>
              <c:strCache>
                <c:ptCount val="5"/>
                <c:pt idx="0">
                  <c:v>No lo aceptaría</c:v>
                </c:pt>
                <c:pt idx="1">
                  <c:v>Es negativo</c:v>
                </c:pt>
                <c:pt idx="2">
                  <c:v>Normal</c:v>
                </c:pt>
                <c:pt idx="3">
                  <c:v>Bueno</c:v>
                </c:pt>
                <c:pt idx="4">
                  <c:v>Muy bueno</c:v>
                </c:pt>
              </c:strCache>
            </c:strRef>
          </c:cat>
          <c:val>
            <c:numRef>
              <c:f>Hoja1!$B$2:$B$6</c:f>
              <c:numCache>
                <c:formatCode>0.0%</c:formatCode>
                <c:ptCount val="5"/>
                <c:pt idx="0">
                  <c:v>2.0000000000000026E-3</c:v>
                </c:pt>
                <c:pt idx="1">
                  <c:v>7.0000000000000062E-3</c:v>
                </c:pt>
                <c:pt idx="2">
                  <c:v>0.10500000000000002</c:v>
                </c:pt>
                <c:pt idx="3">
                  <c:v>0.33100000000000046</c:v>
                </c:pt>
                <c:pt idx="4">
                  <c:v>0.55500000000000005</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s-E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Columna1</c:v>
                </c:pt>
              </c:strCache>
            </c:strRef>
          </c:tx>
          <c:dLbls>
            <c:showLegendKey val="0"/>
            <c:showVal val="1"/>
            <c:showCatName val="0"/>
            <c:showSerName val="0"/>
            <c:showPercent val="0"/>
            <c:showBubbleSize val="0"/>
            <c:showLeaderLines val="1"/>
          </c:dLbls>
          <c:cat>
            <c:strRef>
              <c:f>Hoja1!$A$2:$A$4</c:f>
              <c:strCache>
                <c:ptCount val="3"/>
                <c:pt idx="0">
                  <c:v>No</c:v>
                </c:pt>
                <c:pt idx="1">
                  <c:v>Sí, a medio plazo</c:v>
                </c:pt>
                <c:pt idx="2">
                  <c:v>Sí, a largo plazo</c:v>
                </c:pt>
              </c:strCache>
            </c:strRef>
          </c:cat>
          <c:val>
            <c:numRef>
              <c:f>Hoja1!$B$2:$B$4</c:f>
              <c:numCache>
                <c:formatCode>0.0%</c:formatCode>
                <c:ptCount val="3"/>
                <c:pt idx="0">
                  <c:v>2.9000000000000001E-2</c:v>
                </c:pt>
                <c:pt idx="1">
                  <c:v>0.61400000000000066</c:v>
                </c:pt>
                <c:pt idx="2">
                  <c:v>0.35700000000000032</c:v>
                </c:pt>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s-E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Columna1</c:v>
                </c:pt>
              </c:strCache>
            </c:strRef>
          </c:tx>
          <c:dLbls>
            <c:showLegendKey val="0"/>
            <c:showVal val="1"/>
            <c:showCatName val="1"/>
            <c:showSerName val="0"/>
            <c:showPercent val="0"/>
            <c:showBubbleSize val="0"/>
            <c:showLeaderLines val="1"/>
          </c:dLbls>
          <c:cat>
            <c:strRef>
              <c:f>Hoja1!$A$2:$A$4</c:f>
              <c:strCache>
                <c:ptCount val="3"/>
                <c:pt idx="0">
                  <c:v>Bajo</c:v>
                </c:pt>
                <c:pt idx="1">
                  <c:v>Medio</c:v>
                </c:pt>
                <c:pt idx="2">
                  <c:v>Alto</c:v>
                </c:pt>
              </c:strCache>
            </c:strRef>
          </c:cat>
          <c:val>
            <c:numRef>
              <c:f>Hoja1!$B$2:$B$4</c:f>
              <c:numCache>
                <c:formatCode>0.0%</c:formatCode>
                <c:ptCount val="3"/>
                <c:pt idx="0">
                  <c:v>5.8000000000000003E-2</c:v>
                </c:pt>
                <c:pt idx="1">
                  <c:v>0.56100000000000005</c:v>
                </c:pt>
                <c:pt idx="2">
                  <c:v>0.38100000000000039</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s-E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Columna1</c:v>
                </c:pt>
              </c:strCache>
            </c:strRef>
          </c:tx>
          <c:dLbls>
            <c:showLegendKey val="0"/>
            <c:showVal val="1"/>
            <c:showCatName val="1"/>
            <c:showSerName val="0"/>
            <c:showPercent val="0"/>
            <c:showBubbleSize val="0"/>
            <c:showLeaderLines val="1"/>
          </c:dLbls>
          <c:cat>
            <c:strRef>
              <c:f>Hoja1!$A$2:$A$4</c:f>
              <c:strCache>
                <c:ptCount val="3"/>
                <c:pt idx="0">
                  <c:v>Nunca</c:v>
                </c:pt>
                <c:pt idx="1">
                  <c:v>Sí, a medio plazo</c:v>
                </c:pt>
                <c:pt idx="2">
                  <c:v>Sí, a largo Plazo</c:v>
                </c:pt>
              </c:strCache>
            </c:strRef>
          </c:cat>
          <c:val>
            <c:numRef>
              <c:f>Hoja1!$B$2:$B$4</c:f>
              <c:numCache>
                <c:formatCode>0.0%</c:formatCode>
                <c:ptCount val="3"/>
                <c:pt idx="0">
                  <c:v>5.3999999999999999E-2</c:v>
                </c:pt>
                <c:pt idx="1">
                  <c:v>0.64300000000000079</c:v>
                </c:pt>
                <c:pt idx="2">
                  <c:v>0.30300000000000032</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s-E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Sobre 10</c:v>
                </c:pt>
              </c:strCache>
            </c:strRef>
          </c:tx>
          <c:invertIfNegative val="0"/>
          <c:dLbls>
            <c:showLegendKey val="0"/>
            <c:showVal val="1"/>
            <c:showCatName val="0"/>
            <c:showSerName val="0"/>
            <c:showPercent val="0"/>
            <c:showBubbleSize val="0"/>
            <c:showLeaderLines val="0"/>
          </c:dLbls>
          <c:cat>
            <c:strRef>
              <c:f>Hoja1!$A$2:$A$11</c:f>
              <c:strCache>
                <c:ptCount val="10"/>
                <c:pt idx="0">
                  <c:v>De Proveedores</c:v>
                </c:pt>
                <c:pt idx="1">
                  <c:v>De Clientes</c:v>
                </c:pt>
                <c:pt idx="2">
                  <c:v>De Bancos</c:v>
                </c:pt>
                <c:pt idx="3">
                  <c:v>De Adm. Públicas</c:v>
                </c:pt>
                <c:pt idx="4">
                  <c:v>De empresas del Grupo o Sector</c:v>
                </c:pt>
                <c:pt idx="5">
                  <c:v>De Medios de Comunicación</c:v>
                </c:pt>
                <c:pt idx="6">
                  <c:v>De Formación</c:v>
                </c:pt>
                <c:pt idx="7">
                  <c:v>De Internet</c:v>
                </c:pt>
                <c:pt idx="8">
                  <c:v>De Asesores Externos</c:v>
                </c:pt>
                <c:pt idx="9">
                  <c:v>De Otros</c:v>
                </c:pt>
              </c:strCache>
            </c:strRef>
          </c:cat>
          <c:val>
            <c:numRef>
              <c:f>Hoja1!$B$2:$B$11</c:f>
              <c:numCache>
                <c:formatCode>General</c:formatCode>
                <c:ptCount val="10"/>
                <c:pt idx="0">
                  <c:v>6.7</c:v>
                </c:pt>
                <c:pt idx="1">
                  <c:v>7.3</c:v>
                </c:pt>
                <c:pt idx="2">
                  <c:v>5.6</c:v>
                </c:pt>
                <c:pt idx="3">
                  <c:v>4.7</c:v>
                </c:pt>
                <c:pt idx="4">
                  <c:v>5</c:v>
                </c:pt>
                <c:pt idx="5">
                  <c:v>3.7</c:v>
                </c:pt>
                <c:pt idx="6">
                  <c:v>4.0999999999999996</c:v>
                </c:pt>
                <c:pt idx="7">
                  <c:v>5.2</c:v>
                </c:pt>
                <c:pt idx="8">
                  <c:v>4.5</c:v>
                </c:pt>
                <c:pt idx="9">
                  <c:v>1.5</c:v>
                </c:pt>
              </c:numCache>
            </c:numRef>
          </c:val>
        </c:ser>
        <c:dLbls>
          <c:showLegendKey val="0"/>
          <c:showVal val="0"/>
          <c:showCatName val="0"/>
          <c:showSerName val="0"/>
          <c:showPercent val="0"/>
          <c:showBubbleSize val="0"/>
        </c:dLbls>
        <c:gapWidth val="150"/>
        <c:shape val="box"/>
        <c:axId val="158214016"/>
        <c:axId val="158215552"/>
        <c:axId val="0"/>
      </c:bar3DChart>
      <c:catAx>
        <c:axId val="158214016"/>
        <c:scaling>
          <c:orientation val="minMax"/>
        </c:scaling>
        <c:delete val="0"/>
        <c:axPos val="b"/>
        <c:majorTickMark val="out"/>
        <c:minorTickMark val="none"/>
        <c:tickLblPos val="nextTo"/>
        <c:crossAx val="158215552"/>
        <c:crosses val="autoZero"/>
        <c:auto val="1"/>
        <c:lblAlgn val="ctr"/>
        <c:lblOffset val="100"/>
        <c:noMultiLvlLbl val="0"/>
      </c:catAx>
      <c:valAx>
        <c:axId val="158215552"/>
        <c:scaling>
          <c:orientation val="minMax"/>
        </c:scaling>
        <c:delete val="0"/>
        <c:axPos val="l"/>
        <c:majorGridlines/>
        <c:numFmt formatCode="General" sourceLinked="1"/>
        <c:majorTickMark val="out"/>
        <c:minorTickMark val="none"/>
        <c:tickLblPos val="nextTo"/>
        <c:crossAx val="158214016"/>
        <c:crosses val="autoZero"/>
        <c:crossBetween val="between"/>
      </c:valAx>
    </c:plotArea>
    <c:plotVisOnly val="1"/>
    <c:dispBlanksAs val="gap"/>
    <c:showDLblsOverMax val="0"/>
  </c:chart>
  <c:txPr>
    <a:bodyPr/>
    <a:lstStyle/>
    <a:p>
      <a:pPr>
        <a:defRPr sz="1800"/>
      </a:pPr>
      <a:endParaRPr lang="es-E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Sobre 10</c:v>
                </c:pt>
              </c:strCache>
            </c:strRef>
          </c:tx>
          <c:invertIfNegative val="0"/>
          <c:dLbls>
            <c:showLegendKey val="0"/>
            <c:showVal val="1"/>
            <c:showCatName val="0"/>
            <c:showSerName val="0"/>
            <c:showPercent val="0"/>
            <c:showBubbleSize val="0"/>
            <c:showLeaderLines val="0"/>
          </c:dLbls>
          <c:cat>
            <c:strRef>
              <c:f>Hoja1!$A$2:$A$11</c:f>
              <c:strCache>
                <c:ptCount val="10"/>
                <c:pt idx="0">
                  <c:v>A Proveedores</c:v>
                </c:pt>
                <c:pt idx="1">
                  <c:v>A Clientes</c:v>
                </c:pt>
                <c:pt idx="2">
                  <c:v>A Bancos</c:v>
                </c:pt>
                <c:pt idx="3">
                  <c:v>A Adm. Públicas</c:v>
                </c:pt>
                <c:pt idx="4">
                  <c:v>A empresas del Grupo o Sector</c:v>
                </c:pt>
                <c:pt idx="5">
                  <c:v>A Medios de Comunicación</c:v>
                </c:pt>
                <c:pt idx="6">
                  <c:v>A Formación</c:v>
                </c:pt>
                <c:pt idx="7">
                  <c:v>A Internet</c:v>
                </c:pt>
                <c:pt idx="8">
                  <c:v>A Asesores Externos</c:v>
                </c:pt>
                <c:pt idx="9">
                  <c:v>A Otros</c:v>
                </c:pt>
              </c:strCache>
            </c:strRef>
          </c:cat>
          <c:val>
            <c:numRef>
              <c:f>Hoja1!$B$2:$B$11</c:f>
              <c:numCache>
                <c:formatCode>General</c:formatCode>
                <c:ptCount val="10"/>
                <c:pt idx="0">
                  <c:v>6</c:v>
                </c:pt>
                <c:pt idx="1">
                  <c:v>7.6</c:v>
                </c:pt>
                <c:pt idx="2">
                  <c:v>5.6</c:v>
                </c:pt>
                <c:pt idx="3">
                  <c:v>5.3</c:v>
                </c:pt>
                <c:pt idx="4">
                  <c:v>4.2</c:v>
                </c:pt>
                <c:pt idx="5">
                  <c:v>3</c:v>
                </c:pt>
                <c:pt idx="6">
                  <c:v>3</c:v>
                </c:pt>
                <c:pt idx="7">
                  <c:v>3.7</c:v>
                </c:pt>
                <c:pt idx="8">
                  <c:v>3.8</c:v>
                </c:pt>
                <c:pt idx="9">
                  <c:v>1.4</c:v>
                </c:pt>
              </c:numCache>
            </c:numRef>
          </c:val>
        </c:ser>
        <c:dLbls>
          <c:showLegendKey val="0"/>
          <c:showVal val="0"/>
          <c:showCatName val="0"/>
          <c:showSerName val="0"/>
          <c:showPercent val="0"/>
          <c:showBubbleSize val="0"/>
        </c:dLbls>
        <c:gapWidth val="150"/>
        <c:shape val="box"/>
        <c:axId val="158253440"/>
        <c:axId val="158254976"/>
        <c:axId val="0"/>
      </c:bar3DChart>
      <c:catAx>
        <c:axId val="158253440"/>
        <c:scaling>
          <c:orientation val="minMax"/>
        </c:scaling>
        <c:delete val="0"/>
        <c:axPos val="b"/>
        <c:majorTickMark val="out"/>
        <c:minorTickMark val="none"/>
        <c:tickLblPos val="nextTo"/>
        <c:crossAx val="158254976"/>
        <c:crosses val="autoZero"/>
        <c:auto val="1"/>
        <c:lblAlgn val="ctr"/>
        <c:lblOffset val="100"/>
        <c:noMultiLvlLbl val="0"/>
      </c:catAx>
      <c:valAx>
        <c:axId val="158254976"/>
        <c:scaling>
          <c:orientation val="minMax"/>
        </c:scaling>
        <c:delete val="0"/>
        <c:axPos val="l"/>
        <c:majorGridlines/>
        <c:numFmt formatCode="General" sourceLinked="1"/>
        <c:majorTickMark val="out"/>
        <c:minorTickMark val="none"/>
        <c:tickLblPos val="nextTo"/>
        <c:crossAx val="158253440"/>
        <c:crosses val="autoZero"/>
        <c:crossBetween val="between"/>
      </c:valAx>
    </c:plotArea>
    <c:plotVisOnly val="1"/>
    <c:dispBlanksAs val="gap"/>
    <c:showDLblsOverMax val="0"/>
  </c:chart>
  <c:txPr>
    <a:bodyPr/>
    <a:lstStyle/>
    <a:p>
      <a:pPr>
        <a:defRPr sz="1800"/>
      </a:pPr>
      <a:endParaRPr lang="es-E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0"/>
      <c:rotY val="10"/>
      <c:rAngAx val="0"/>
      <c:perspective val="30"/>
    </c:view3D>
    <c:floor>
      <c:thickness val="0"/>
      <c:spPr>
        <a:gradFill>
          <a:gsLst>
            <a:gs pos="0">
              <a:srgbClr val="03D4A8"/>
            </a:gs>
            <a:gs pos="25000">
              <a:srgbClr val="21D6E0"/>
            </a:gs>
            <a:gs pos="75000">
              <a:srgbClr val="0087E6"/>
            </a:gs>
            <a:gs pos="100000">
              <a:srgbClr val="005CBF"/>
            </a:gs>
          </a:gsLst>
          <a:lin ang="5400000" scaled="0"/>
        </a:gradFill>
      </c:spPr>
    </c:floor>
    <c:sideWall>
      <c:thickness val="0"/>
      <c:spPr>
        <a:noFill/>
        <a:ln w="25400">
          <a:noFill/>
        </a:ln>
      </c:spPr>
    </c:sideWall>
    <c:backWall>
      <c:thickness val="0"/>
      <c:spPr>
        <a:noFill/>
        <a:ln w="25400">
          <a:noFill/>
        </a:ln>
      </c:spPr>
    </c:backWall>
    <c:plotArea>
      <c:layout/>
      <c:bar3DChart>
        <c:barDir val="col"/>
        <c:grouping val="percentStacked"/>
        <c:varyColors val="0"/>
        <c:ser>
          <c:idx val="0"/>
          <c:order val="0"/>
          <c:tx>
            <c:strRef>
              <c:f>Hoja1!$B$1</c:f>
              <c:strCache>
                <c:ptCount val="1"/>
                <c:pt idx="0">
                  <c:v>Por Escrito Papel</c:v>
                </c:pt>
              </c:strCache>
            </c:strRef>
          </c:tx>
          <c:invertIfNegative val="0"/>
          <c:dLbls>
            <c:showLegendKey val="0"/>
            <c:showVal val="1"/>
            <c:showCatName val="0"/>
            <c:showSerName val="0"/>
            <c:showPercent val="0"/>
            <c:showBubbleSize val="0"/>
            <c:showLeaderLines val="0"/>
          </c:dLbls>
          <c:cat>
            <c:strRef>
              <c:f>Hoja1!$A$2:$A$3</c:f>
              <c:strCache>
                <c:ptCount val="2"/>
                <c:pt idx="0">
                  <c:v>INTERNA</c:v>
                </c:pt>
                <c:pt idx="1">
                  <c:v>EXTERNA</c:v>
                </c:pt>
              </c:strCache>
            </c:strRef>
          </c:cat>
          <c:val>
            <c:numRef>
              <c:f>Hoja1!$B$2:$B$3</c:f>
              <c:numCache>
                <c:formatCode>0.00%</c:formatCode>
                <c:ptCount val="2"/>
                <c:pt idx="0">
                  <c:v>0.12200000000000007</c:v>
                </c:pt>
                <c:pt idx="1">
                  <c:v>0.16200000000000001</c:v>
                </c:pt>
              </c:numCache>
            </c:numRef>
          </c:val>
        </c:ser>
        <c:ser>
          <c:idx val="1"/>
          <c:order val="1"/>
          <c:tx>
            <c:strRef>
              <c:f>Hoja1!$C$1</c:f>
              <c:strCache>
                <c:ptCount val="1"/>
                <c:pt idx="0">
                  <c:v>Oralmente, Reuniones</c:v>
                </c:pt>
              </c:strCache>
            </c:strRef>
          </c:tx>
          <c:invertIfNegative val="0"/>
          <c:dLbls>
            <c:showLegendKey val="0"/>
            <c:showVal val="1"/>
            <c:showCatName val="0"/>
            <c:showSerName val="0"/>
            <c:showPercent val="0"/>
            <c:showBubbleSize val="0"/>
            <c:showLeaderLines val="0"/>
          </c:dLbls>
          <c:cat>
            <c:strRef>
              <c:f>Hoja1!$A$2:$A$3</c:f>
              <c:strCache>
                <c:ptCount val="2"/>
                <c:pt idx="0">
                  <c:v>INTERNA</c:v>
                </c:pt>
                <c:pt idx="1">
                  <c:v>EXTERNA</c:v>
                </c:pt>
              </c:strCache>
            </c:strRef>
          </c:cat>
          <c:val>
            <c:numRef>
              <c:f>Hoja1!$C$2:$C$3</c:f>
              <c:numCache>
                <c:formatCode>0.00%</c:formatCode>
                <c:ptCount val="2"/>
                <c:pt idx="0">
                  <c:v>0.161</c:v>
                </c:pt>
                <c:pt idx="1">
                  <c:v>8.3000000000000046E-2</c:v>
                </c:pt>
              </c:numCache>
            </c:numRef>
          </c:val>
        </c:ser>
        <c:ser>
          <c:idx val="2"/>
          <c:order val="2"/>
          <c:tx>
            <c:strRef>
              <c:f>Hoja1!$D$1</c:f>
              <c:strCache>
                <c:ptCount val="1"/>
                <c:pt idx="0">
                  <c:v>Telefono</c:v>
                </c:pt>
              </c:strCache>
            </c:strRef>
          </c:tx>
          <c:invertIfNegative val="0"/>
          <c:dLbls>
            <c:showLegendKey val="0"/>
            <c:showVal val="1"/>
            <c:showCatName val="0"/>
            <c:showSerName val="0"/>
            <c:showPercent val="0"/>
            <c:showBubbleSize val="0"/>
            <c:showLeaderLines val="0"/>
          </c:dLbls>
          <c:cat>
            <c:strRef>
              <c:f>Hoja1!$A$2:$A$3</c:f>
              <c:strCache>
                <c:ptCount val="2"/>
                <c:pt idx="0">
                  <c:v>INTERNA</c:v>
                </c:pt>
                <c:pt idx="1">
                  <c:v>EXTERNA</c:v>
                </c:pt>
              </c:strCache>
            </c:strRef>
          </c:cat>
          <c:val>
            <c:numRef>
              <c:f>Hoja1!$D$2:$D$3</c:f>
              <c:numCache>
                <c:formatCode>0.00%</c:formatCode>
                <c:ptCount val="2"/>
                <c:pt idx="0">
                  <c:v>0.14700000000000013</c:v>
                </c:pt>
                <c:pt idx="1">
                  <c:v>0.17300000000000001</c:v>
                </c:pt>
              </c:numCache>
            </c:numRef>
          </c:val>
        </c:ser>
        <c:ser>
          <c:idx val="3"/>
          <c:order val="3"/>
          <c:tx>
            <c:strRef>
              <c:f>Hoja1!$E$1</c:f>
              <c:strCache>
                <c:ptCount val="1"/>
                <c:pt idx="0">
                  <c:v>Medios Telemáticos</c:v>
                </c:pt>
              </c:strCache>
            </c:strRef>
          </c:tx>
          <c:invertIfNegative val="0"/>
          <c:dLbls>
            <c:showLegendKey val="0"/>
            <c:showVal val="1"/>
            <c:showCatName val="0"/>
            <c:showSerName val="0"/>
            <c:showPercent val="0"/>
            <c:showBubbleSize val="0"/>
            <c:showLeaderLines val="0"/>
          </c:dLbls>
          <c:cat>
            <c:strRef>
              <c:f>Hoja1!$A$2:$A$3</c:f>
              <c:strCache>
                <c:ptCount val="2"/>
                <c:pt idx="0">
                  <c:v>INTERNA</c:v>
                </c:pt>
                <c:pt idx="1">
                  <c:v>EXTERNA</c:v>
                </c:pt>
              </c:strCache>
            </c:strRef>
          </c:cat>
          <c:val>
            <c:numRef>
              <c:f>Hoja1!$E$2:$E$3</c:f>
              <c:numCache>
                <c:formatCode>0.00%</c:formatCode>
                <c:ptCount val="2"/>
                <c:pt idx="0">
                  <c:v>0.34300000000000008</c:v>
                </c:pt>
                <c:pt idx="1">
                  <c:v>0.39600000000000041</c:v>
                </c:pt>
              </c:numCache>
            </c:numRef>
          </c:val>
        </c:ser>
        <c:ser>
          <c:idx val="4"/>
          <c:order val="4"/>
          <c:tx>
            <c:strRef>
              <c:f>Hoja1!$F$1</c:f>
              <c:strCache>
                <c:ptCount val="1"/>
                <c:pt idx="0">
                  <c:v>Sistema Informatico Central</c:v>
                </c:pt>
              </c:strCache>
            </c:strRef>
          </c:tx>
          <c:invertIfNegative val="0"/>
          <c:dLbls>
            <c:showLegendKey val="0"/>
            <c:showVal val="1"/>
            <c:showCatName val="0"/>
            <c:showSerName val="0"/>
            <c:showPercent val="0"/>
            <c:showBubbleSize val="0"/>
            <c:showLeaderLines val="0"/>
          </c:dLbls>
          <c:cat>
            <c:strRef>
              <c:f>Hoja1!$A$2:$A$3</c:f>
              <c:strCache>
                <c:ptCount val="2"/>
                <c:pt idx="0">
                  <c:v>INTERNA</c:v>
                </c:pt>
                <c:pt idx="1">
                  <c:v>EXTERNA</c:v>
                </c:pt>
              </c:strCache>
            </c:strRef>
          </c:cat>
          <c:val>
            <c:numRef>
              <c:f>Hoja1!$F$2:$F$3</c:f>
              <c:numCache>
                <c:formatCode>0.00%</c:formatCode>
                <c:ptCount val="2"/>
                <c:pt idx="0">
                  <c:v>0.20900000000000013</c:v>
                </c:pt>
                <c:pt idx="1">
                  <c:v>0.17</c:v>
                </c:pt>
              </c:numCache>
            </c:numRef>
          </c:val>
        </c:ser>
        <c:ser>
          <c:idx val="5"/>
          <c:order val="5"/>
          <c:tx>
            <c:strRef>
              <c:f>Hoja1!$G$1</c:f>
              <c:strCache>
                <c:ptCount val="1"/>
                <c:pt idx="0">
                  <c:v>Otros</c:v>
                </c:pt>
              </c:strCache>
            </c:strRef>
          </c:tx>
          <c:invertIfNegative val="0"/>
          <c:dLbls>
            <c:showLegendKey val="0"/>
            <c:showVal val="1"/>
            <c:showCatName val="0"/>
            <c:showSerName val="0"/>
            <c:showPercent val="0"/>
            <c:showBubbleSize val="0"/>
            <c:showLeaderLines val="0"/>
          </c:dLbls>
          <c:cat>
            <c:strRef>
              <c:f>Hoja1!$A$2:$A$3</c:f>
              <c:strCache>
                <c:ptCount val="2"/>
                <c:pt idx="0">
                  <c:v>INTERNA</c:v>
                </c:pt>
                <c:pt idx="1">
                  <c:v>EXTERNA</c:v>
                </c:pt>
              </c:strCache>
            </c:strRef>
          </c:cat>
          <c:val>
            <c:numRef>
              <c:f>Hoja1!$G$2:$G$3</c:f>
              <c:numCache>
                <c:formatCode>0.00%</c:formatCode>
                <c:ptCount val="2"/>
                <c:pt idx="0">
                  <c:v>1.7999999999999999E-2</c:v>
                </c:pt>
                <c:pt idx="1">
                  <c:v>1.6000000000000018E-2</c:v>
                </c:pt>
              </c:numCache>
            </c:numRef>
          </c:val>
        </c:ser>
        <c:dLbls>
          <c:showLegendKey val="0"/>
          <c:showVal val="0"/>
          <c:showCatName val="0"/>
          <c:showSerName val="0"/>
          <c:showPercent val="0"/>
          <c:showBubbleSize val="0"/>
        </c:dLbls>
        <c:gapWidth val="150"/>
        <c:shape val="box"/>
        <c:axId val="157995776"/>
        <c:axId val="157997312"/>
        <c:axId val="0"/>
      </c:bar3DChart>
      <c:catAx>
        <c:axId val="157995776"/>
        <c:scaling>
          <c:orientation val="minMax"/>
        </c:scaling>
        <c:delete val="0"/>
        <c:axPos val="b"/>
        <c:majorTickMark val="out"/>
        <c:minorTickMark val="none"/>
        <c:tickLblPos val="nextTo"/>
        <c:crossAx val="157997312"/>
        <c:crosses val="autoZero"/>
        <c:auto val="1"/>
        <c:lblAlgn val="ctr"/>
        <c:lblOffset val="100"/>
        <c:noMultiLvlLbl val="0"/>
      </c:catAx>
      <c:valAx>
        <c:axId val="157997312"/>
        <c:scaling>
          <c:orientation val="minMax"/>
        </c:scaling>
        <c:delete val="1"/>
        <c:axPos val="l"/>
        <c:numFmt formatCode="0%" sourceLinked="1"/>
        <c:majorTickMark val="out"/>
        <c:minorTickMark val="none"/>
        <c:tickLblPos val="none"/>
        <c:crossAx val="157995776"/>
        <c:crosses val="autoZero"/>
        <c:crossBetween val="between"/>
      </c:valAx>
      <c:spPr>
        <a:gradFill>
          <a:gsLst>
            <a:gs pos="0">
              <a:srgbClr val="03D4A8"/>
            </a:gs>
            <a:gs pos="25000">
              <a:srgbClr val="21D6E0"/>
            </a:gs>
            <a:gs pos="75000">
              <a:srgbClr val="0087E6"/>
            </a:gs>
            <a:gs pos="100000">
              <a:srgbClr val="005CBF"/>
            </a:gs>
          </a:gsLst>
          <a:lin ang="5400000" scaled="0"/>
        </a:gradFill>
        <a:ln w="25400">
          <a:noFill/>
        </a:ln>
      </c:spPr>
    </c:plotArea>
    <c:legend>
      <c:legendPos val="b"/>
      <c:layout>
        <c:manualLayout>
          <c:xMode val="edge"/>
          <c:yMode val="edge"/>
          <c:x val="1.6515205040770663E-2"/>
          <c:y val="0.82607690905754538"/>
          <c:w val="0.95429581196504465"/>
          <c:h val="0.16203302629295868"/>
        </c:manualLayout>
      </c:layout>
      <c:overlay val="0"/>
      <c:spPr>
        <a:gradFill>
          <a:gsLst>
            <a:gs pos="0">
              <a:srgbClr val="03D4A8"/>
            </a:gs>
            <a:gs pos="25000">
              <a:srgbClr val="21D6E0"/>
            </a:gs>
            <a:gs pos="75000">
              <a:srgbClr val="0087E6"/>
            </a:gs>
            <a:gs pos="100000">
              <a:srgbClr val="005CBF"/>
            </a:gs>
          </a:gsLst>
          <a:lin ang="5400000" scaled="0"/>
        </a:gradFill>
      </c:spPr>
    </c:legend>
    <c:plotVisOnly val="1"/>
    <c:dispBlanksAs val="gap"/>
    <c:showDLblsOverMax val="0"/>
  </c:chart>
  <c:txPr>
    <a:bodyPr/>
    <a:lstStyle/>
    <a:p>
      <a:pPr>
        <a:defRPr sz="1800"/>
      </a:pPr>
      <a:endParaRPr lang="es-E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FFFFFF"/>
                </a:solidFill>
                <a:latin typeface="Arial"/>
                <a:ea typeface="Arial"/>
                <a:cs typeface="Arial"/>
              </a:defRPr>
            </a:pPr>
            <a:r>
              <a:rPr lang="es-ES" dirty="0"/>
              <a:t>COMPARACIÓN TRANSMISIÓN INFORMACIÓN INTERNA-EXTERNA
</a:t>
            </a:r>
            <a:r>
              <a:rPr lang="es-ES" dirty="0" smtClean="0"/>
              <a:t> GRANDES 2012-13</a:t>
            </a:r>
            <a:endParaRPr lang="es-ES" dirty="0"/>
          </a:p>
        </c:rich>
      </c:tx>
      <c:layout>
        <c:manualLayout>
          <c:xMode val="edge"/>
          <c:yMode val="edge"/>
          <c:x val="0.1648152036550998"/>
          <c:y val="3.1602708803611892E-2"/>
        </c:manualLayout>
      </c:layout>
      <c:overlay val="0"/>
      <c:spPr>
        <a:noFill/>
        <a:ln w="25400">
          <a:noFill/>
        </a:ln>
      </c:spPr>
    </c:title>
    <c:autoTitleDeleted val="0"/>
    <c:view3D>
      <c:rotX val="15"/>
      <c:hPercent val="55"/>
      <c:rotY val="20"/>
      <c:depthPercent val="100"/>
      <c:rAngAx val="1"/>
    </c:view3D>
    <c:floor>
      <c:thickness val="0"/>
      <c:spPr>
        <a:solidFill>
          <a:srgbClr val="C0C0C0"/>
        </a:solidFill>
        <a:ln w="3175">
          <a:solidFill>
            <a:srgbClr val="000000"/>
          </a:solidFill>
          <a:prstDash val="solid"/>
        </a:ln>
      </c:spPr>
    </c:floor>
    <c:sideWall>
      <c:thickness val="0"/>
      <c:spPr>
        <a:noFill/>
        <a:ln w="25400">
          <a:noFill/>
        </a:ln>
      </c:spPr>
    </c:sideWall>
    <c:backWall>
      <c:thickness val="0"/>
      <c:spPr>
        <a:noFill/>
        <a:ln w="25400">
          <a:noFill/>
        </a:ln>
      </c:spPr>
    </c:backWall>
    <c:plotArea>
      <c:layout>
        <c:manualLayout>
          <c:layoutTarget val="inner"/>
          <c:xMode val="edge"/>
          <c:yMode val="edge"/>
          <c:x val="0.17592624407957921"/>
          <c:y val="0.23024830699774351"/>
          <c:w val="0.79814959156103793"/>
          <c:h val="0.55304740406320563"/>
        </c:manualLayout>
      </c:layout>
      <c:bar3DChart>
        <c:barDir val="col"/>
        <c:grouping val="percentStacked"/>
        <c:varyColors val="0"/>
        <c:ser>
          <c:idx val="0"/>
          <c:order val="0"/>
          <c:tx>
            <c:strRef>
              <c:f>'[Hoja de cálculo en graficos nuevas 2012 empresas grandes]Hoja1'!$A$3</c:f>
              <c:strCache>
                <c:ptCount val="1"/>
                <c:pt idx="0">
                  <c:v>POR ESCRITO, PAPEL</c:v>
                </c:pt>
              </c:strCache>
            </c:strRef>
          </c:tx>
          <c:spPr>
            <a:solidFill>
              <a:srgbClr val="9999FF"/>
            </a:solidFill>
            <a:ln w="12700">
              <a:solidFill>
                <a:srgbClr val="000000"/>
              </a:solidFill>
              <a:prstDash val="solid"/>
            </a:ln>
          </c:spPr>
          <c:invertIfNegative val="0"/>
          <c:dLbls>
            <c:spPr>
              <a:noFill/>
              <a:ln w="25400">
                <a:noFill/>
              </a:ln>
            </c:spPr>
            <c:txPr>
              <a:bodyPr/>
              <a:lstStyle/>
              <a:p>
                <a:pPr>
                  <a:defRPr sz="1000" b="1" i="0" u="none" strike="noStrike" baseline="0">
                    <a:solidFill>
                      <a:srgbClr val="000000"/>
                    </a:solidFill>
                    <a:latin typeface="Arial"/>
                    <a:ea typeface="Arial"/>
                    <a:cs typeface="Arial"/>
                  </a:defRPr>
                </a:pPr>
                <a:endParaRPr lang="es-ES"/>
              </a:p>
            </c:txPr>
            <c:showLegendKey val="0"/>
            <c:showVal val="1"/>
            <c:showCatName val="0"/>
            <c:showSerName val="0"/>
            <c:showPercent val="0"/>
            <c:showBubbleSize val="0"/>
            <c:showLeaderLines val="0"/>
          </c:dLbls>
          <c:cat>
            <c:strRef>
              <c:f>'[Hoja de cálculo en graficos nuevas 2012 empresas grandes]Hoja1'!$C$9;'[Hoja de cálculo en graficos nuevas 2012 empresas grandes]Hoja1'!$J$9</c:f>
              <c:strCache>
                <c:ptCount val="2"/>
                <c:pt idx="0">
                  <c:v>INTERNA</c:v>
                </c:pt>
                <c:pt idx="1">
                  <c:v>EXTERNA</c:v>
                </c:pt>
              </c:strCache>
            </c:strRef>
          </c:cat>
          <c:val>
            <c:numRef>
              <c:f>'[Hoja de cálculo en graficos nuevas 2012 empresas grandes]Hoja1'!$C$3;'[Hoja de cálculo en graficos nuevas 2012 empresas grandes]Hoja1'!$J$3</c:f>
              <c:numCache>
                <c:formatCode>0.0%</c:formatCode>
                <c:ptCount val="2"/>
                <c:pt idx="0">
                  <c:v>0.10700000000000012</c:v>
                </c:pt>
                <c:pt idx="1">
                  <c:v>0.126</c:v>
                </c:pt>
              </c:numCache>
            </c:numRef>
          </c:val>
        </c:ser>
        <c:ser>
          <c:idx val="1"/>
          <c:order val="1"/>
          <c:tx>
            <c:strRef>
              <c:f>'[Hoja de cálculo en graficos nuevas 2012 empresas grandes]Hoja1'!$A$4</c:f>
              <c:strCache>
                <c:ptCount val="1"/>
                <c:pt idx="0">
                  <c:v>ORALMENTE, REUNIONES</c:v>
                </c:pt>
              </c:strCache>
            </c:strRef>
          </c:tx>
          <c:spPr>
            <a:solidFill>
              <a:srgbClr val="993366"/>
            </a:solidFill>
            <a:ln w="12700">
              <a:solidFill>
                <a:srgbClr val="000000"/>
              </a:solidFill>
              <a:prstDash val="solid"/>
            </a:ln>
          </c:spPr>
          <c:invertIfNegative val="0"/>
          <c:dLbls>
            <c:spPr>
              <a:noFill/>
              <a:ln w="25400">
                <a:noFill/>
              </a:ln>
            </c:spPr>
            <c:txPr>
              <a:bodyPr/>
              <a:lstStyle/>
              <a:p>
                <a:pPr>
                  <a:defRPr sz="1000" b="1" i="0" u="none" strike="noStrike" baseline="0">
                    <a:solidFill>
                      <a:srgbClr val="000000"/>
                    </a:solidFill>
                    <a:latin typeface="Arial"/>
                    <a:ea typeface="Arial"/>
                    <a:cs typeface="Arial"/>
                  </a:defRPr>
                </a:pPr>
                <a:endParaRPr lang="es-ES"/>
              </a:p>
            </c:txPr>
            <c:showLegendKey val="0"/>
            <c:showVal val="1"/>
            <c:showCatName val="0"/>
            <c:showSerName val="0"/>
            <c:showPercent val="0"/>
            <c:showBubbleSize val="0"/>
            <c:showLeaderLines val="0"/>
          </c:dLbls>
          <c:cat>
            <c:strRef>
              <c:f>'[Hoja de cálculo en graficos nuevas 2012 empresas grandes]Hoja1'!$C$9;'[Hoja de cálculo en graficos nuevas 2012 empresas grandes]Hoja1'!$J$9</c:f>
              <c:strCache>
                <c:ptCount val="2"/>
                <c:pt idx="0">
                  <c:v>INTERNA</c:v>
                </c:pt>
                <c:pt idx="1">
                  <c:v>EXTERNA</c:v>
                </c:pt>
              </c:strCache>
            </c:strRef>
          </c:cat>
          <c:val>
            <c:numRef>
              <c:f>'[Hoja de cálculo en graficos nuevas 2012 empresas grandes]Hoja1'!$C$4;'[Hoja de cálculo en graficos nuevas 2012 empresas grandes]Hoja1'!$J$4</c:f>
              <c:numCache>
                <c:formatCode>0.0%</c:formatCode>
                <c:ptCount val="2"/>
                <c:pt idx="0">
                  <c:v>0.12000000000000002</c:v>
                </c:pt>
                <c:pt idx="1">
                  <c:v>8.1000000000000044E-2</c:v>
                </c:pt>
              </c:numCache>
            </c:numRef>
          </c:val>
        </c:ser>
        <c:ser>
          <c:idx val="2"/>
          <c:order val="2"/>
          <c:tx>
            <c:strRef>
              <c:f>'[Hoja de cálculo en graficos nuevas 2012 empresas grandes]Hoja1'!$A$5</c:f>
              <c:strCache>
                <c:ptCount val="1"/>
                <c:pt idx="0">
                  <c:v>TELÉFONO</c:v>
                </c:pt>
              </c:strCache>
            </c:strRef>
          </c:tx>
          <c:spPr>
            <a:solidFill>
              <a:srgbClr val="FFFFCC"/>
            </a:solidFill>
            <a:ln w="12700">
              <a:solidFill>
                <a:srgbClr val="000000"/>
              </a:solidFill>
              <a:prstDash val="solid"/>
            </a:ln>
          </c:spPr>
          <c:invertIfNegative val="0"/>
          <c:dLbls>
            <c:spPr>
              <a:noFill/>
              <a:ln w="25400">
                <a:noFill/>
              </a:ln>
            </c:spPr>
            <c:txPr>
              <a:bodyPr/>
              <a:lstStyle/>
              <a:p>
                <a:pPr>
                  <a:defRPr sz="1000" b="1" i="0" u="none" strike="noStrike" baseline="0">
                    <a:solidFill>
                      <a:srgbClr val="000000"/>
                    </a:solidFill>
                    <a:latin typeface="Arial"/>
                    <a:ea typeface="Arial"/>
                    <a:cs typeface="Arial"/>
                  </a:defRPr>
                </a:pPr>
                <a:endParaRPr lang="es-ES"/>
              </a:p>
            </c:txPr>
            <c:showLegendKey val="0"/>
            <c:showVal val="1"/>
            <c:showCatName val="0"/>
            <c:showSerName val="0"/>
            <c:showPercent val="0"/>
            <c:showBubbleSize val="0"/>
            <c:showLeaderLines val="0"/>
          </c:dLbls>
          <c:cat>
            <c:strRef>
              <c:f>'[Hoja de cálculo en graficos nuevas 2012 empresas grandes]Hoja1'!$C$9;'[Hoja de cálculo en graficos nuevas 2012 empresas grandes]Hoja1'!$J$9</c:f>
              <c:strCache>
                <c:ptCount val="2"/>
                <c:pt idx="0">
                  <c:v>INTERNA</c:v>
                </c:pt>
                <c:pt idx="1">
                  <c:v>EXTERNA</c:v>
                </c:pt>
              </c:strCache>
            </c:strRef>
          </c:cat>
          <c:val>
            <c:numRef>
              <c:f>'[Hoja de cálculo en graficos nuevas 2012 empresas grandes]Hoja1'!$C$5;'[Hoja de cálculo en graficos nuevas 2012 empresas grandes]Hoja1'!$J$5</c:f>
              <c:numCache>
                <c:formatCode>0.0%</c:formatCode>
                <c:ptCount val="2"/>
                <c:pt idx="0">
                  <c:v>0.11000000000000019</c:v>
                </c:pt>
                <c:pt idx="1">
                  <c:v>0.12300000000000012</c:v>
                </c:pt>
              </c:numCache>
            </c:numRef>
          </c:val>
        </c:ser>
        <c:ser>
          <c:idx val="3"/>
          <c:order val="3"/>
          <c:tx>
            <c:strRef>
              <c:f>'[Hoja de cálculo en graficos nuevas 2012 empresas grandes]Hoja1'!$A$6</c:f>
              <c:strCache>
                <c:ptCount val="1"/>
                <c:pt idx="0">
                  <c:v>TELEMÁTICA</c:v>
                </c:pt>
              </c:strCache>
            </c:strRef>
          </c:tx>
          <c:spPr>
            <a:solidFill>
              <a:srgbClr val="CCFFFF"/>
            </a:solidFill>
            <a:ln w="12700">
              <a:solidFill>
                <a:srgbClr val="000000"/>
              </a:solidFill>
              <a:prstDash val="solid"/>
            </a:ln>
          </c:spPr>
          <c:invertIfNegative val="0"/>
          <c:dLbls>
            <c:spPr>
              <a:noFill/>
              <a:ln w="25400">
                <a:noFill/>
              </a:ln>
            </c:spPr>
            <c:txPr>
              <a:bodyPr/>
              <a:lstStyle/>
              <a:p>
                <a:pPr>
                  <a:defRPr sz="1000" b="1" i="0" u="none" strike="noStrike" baseline="0">
                    <a:solidFill>
                      <a:srgbClr val="000000"/>
                    </a:solidFill>
                    <a:latin typeface="Arial"/>
                    <a:ea typeface="Arial"/>
                    <a:cs typeface="Arial"/>
                  </a:defRPr>
                </a:pPr>
                <a:endParaRPr lang="es-ES"/>
              </a:p>
            </c:txPr>
            <c:showLegendKey val="0"/>
            <c:showVal val="1"/>
            <c:showCatName val="0"/>
            <c:showSerName val="0"/>
            <c:showPercent val="0"/>
            <c:showBubbleSize val="0"/>
            <c:showLeaderLines val="0"/>
          </c:dLbls>
          <c:cat>
            <c:strRef>
              <c:f>'[Hoja de cálculo en graficos nuevas 2012 empresas grandes]Hoja1'!$C$9;'[Hoja de cálculo en graficos nuevas 2012 empresas grandes]Hoja1'!$J$9</c:f>
              <c:strCache>
                <c:ptCount val="2"/>
                <c:pt idx="0">
                  <c:v>INTERNA</c:v>
                </c:pt>
                <c:pt idx="1">
                  <c:v>EXTERNA</c:v>
                </c:pt>
              </c:strCache>
            </c:strRef>
          </c:cat>
          <c:val>
            <c:numRef>
              <c:f>'[Hoja de cálculo en graficos nuevas 2012 empresas grandes]Hoja1'!$C$6;'[Hoja de cálculo en graficos nuevas 2012 empresas grandes]Hoja1'!$J$6</c:f>
              <c:numCache>
                <c:formatCode>0.0%</c:formatCode>
                <c:ptCount val="2"/>
                <c:pt idx="0">
                  <c:v>0.33200000000000157</c:v>
                </c:pt>
                <c:pt idx="1">
                  <c:v>0.40700000000000008</c:v>
                </c:pt>
              </c:numCache>
            </c:numRef>
          </c:val>
        </c:ser>
        <c:ser>
          <c:idx val="4"/>
          <c:order val="4"/>
          <c:tx>
            <c:strRef>
              <c:f>'[Hoja de cálculo en graficos nuevas 2012 empresas grandes]Hoja1'!$A$7</c:f>
              <c:strCache>
                <c:ptCount val="1"/>
                <c:pt idx="0">
                  <c:v>INFORMATICAMENTE</c:v>
                </c:pt>
              </c:strCache>
            </c:strRef>
          </c:tx>
          <c:spPr>
            <a:solidFill>
              <a:srgbClr val="660066"/>
            </a:solidFill>
            <a:ln w="12700">
              <a:solidFill>
                <a:srgbClr val="000000"/>
              </a:solidFill>
              <a:prstDash val="solid"/>
            </a:ln>
          </c:spPr>
          <c:invertIfNegative val="0"/>
          <c:dLbls>
            <c:spPr>
              <a:noFill/>
              <a:ln w="25400">
                <a:noFill/>
              </a:ln>
            </c:spPr>
            <c:txPr>
              <a:bodyPr/>
              <a:lstStyle/>
              <a:p>
                <a:pPr>
                  <a:defRPr sz="1000" b="1" i="0" u="none" strike="noStrike" baseline="0">
                    <a:solidFill>
                      <a:srgbClr val="000000"/>
                    </a:solidFill>
                    <a:latin typeface="Arial"/>
                    <a:ea typeface="Arial"/>
                    <a:cs typeface="Arial"/>
                  </a:defRPr>
                </a:pPr>
                <a:endParaRPr lang="es-ES"/>
              </a:p>
            </c:txPr>
            <c:showLegendKey val="0"/>
            <c:showVal val="1"/>
            <c:showCatName val="0"/>
            <c:showSerName val="0"/>
            <c:showPercent val="0"/>
            <c:showBubbleSize val="0"/>
            <c:showLeaderLines val="0"/>
          </c:dLbls>
          <c:cat>
            <c:strRef>
              <c:f>'[Hoja de cálculo en graficos nuevas 2012 empresas grandes]Hoja1'!$C$9;'[Hoja de cálculo en graficos nuevas 2012 empresas grandes]Hoja1'!$J$9</c:f>
              <c:strCache>
                <c:ptCount val="2"/>
                <c:pt idx="0">
                  <c:v>INTERNA</c:v>
                </c:pt>
                <c:pt idx="1">
                  <c:v>EXTERNA</c:v>
                </c:pt>
              </c:strCache>
            </c:strRef>
          </c:cat>
          <c:val>
            <c:numRef>
              <c:f>'[Hoja de cálculo en graficos nuevas 2012 empresas grandes]Hoja1'!$C$7;'[Hoja de cálculo en graficos nuevas 2012 empresas grandes]Hoja1'!$J$7</c:f>
              <c:numCache>
                <c:formatCode>0.0%</c:formatCode>
                <c:ptCount val="2"/>
                <c:pt idx="0">
                  <c:v>0.31300000000000122</c:v>
                </c:pt>
                <c:pt idx="1">
                  <c:v>0.23500000000000001</c:v>
                </c:pt>
              </c:numCache>
            </c:numRef>
          </c:val>
        </c:ser>
        <c:ser>
          <c:idx val="5"/>
          <c:order val="5"/>
          <c:tx>
            <c:strRef>
              <c:f>'[Hoja de cálculo en graficos nuevas 2012 empresas grandes]Hoja1'!$A$8</c:f>
              <c:strCache>
                <c:ptCount val="1"/>
                <c:pt idx="0">
                  <c:v>OTROS</c:v>
                </c:pt>
              </c:strCache>
            </c:strRef>
          </c:tx>
          <c:spPr>
            <a:solidFill>
              <a:srgbClr val="FF8080"/>
            </a:solidFill>
            <a:ln w="12700">
              <a:solidFill>
                <a:srgbClr val="000000"/>
              </a:solidFill>
              <a:prstDash val="solid"/>
            </a:ln>
          </c:spPr>
          <c:invertIfNegative val="0"/>
          <c:dLbls>
            <c:dLbl>
              <c:idx val="0"/>
              <c:layout>
                <c:manualLayout>
                  <c:x val="8.1988871271881248E-3"/>
                  <c:y val="-2.0926590832151367E-2"/>
                </c:manualLayout>
              </c:layout>
              <c:showLegendKey val="0"/>
              <c:showVal val="1"/>
              <c:showCatName val="0"/>
              <c:showSerName val="0"/>
              <c:showPercent val="0"/>
              <c:showBubbleSize val="0"/>
            </c:dLbl>
            <c:dLbl>
              <c:idx val="1"/>
              <c:layout>
                <c:manualLayout>
                  <c:x val="2.6622659130575283E-2"/>
                  <c:y val="-1.7657858455079608E-2"/>
                </c:manualLayout>
              </c:layout>
              <c:showLegendKey val="0"/>
              <c:showVal val="1"/>
              <c:showCatName val="0"/>
              <c:showSerName val="0"/>
              <c:showPercent val="0"/>
              <c:showBubbleSize val="0"/>
            </c:dLbl>
            <c:spPr>
              <a:noFill/>
              <a:ln w="25400">
                <a:noFill/>
              </a:ln>
            </c:spPr>
            <c:txPr>
              <a:bodyPr/>
              <a:lstStyle/>
              <a:p>
                <a:pPr>
                  <a:defRPr sz="1000" b="1" i="0" u="none" strike="noStrike" baseline="0">
                    <a:solidFill>
                      <a:srgbClr val="000000"/>
                    </a:solidFill>
                    <a:latin typeface="Arial"/>
                    <a:ea typeface="Arial"/>
                    <a:cs typeface="Arial"/>
                  </a:defRPr>
                </a:pPr>
                <a:endParaRPr lang="es-ES"/>
              </a:p>
            </c:txPr>
            <c:showLegendKey val="0"/>
            <c:showVal val="1"/>
            <c:showCatName val="0"/>
            <c:showSerName val="0"/>
            <c:showPercent val="0"/>
            <c:showBubbleSize val="0"/>
            <c:showLeaderLines val="0"/>
          </c:dLbls>
          <c:cat>
            <c:strRef>
              <c:f>'[Hoja de cálculo en graficos nuevas 2012 empresas grandes]Hoja1'!$C$9;'[Hoja de cálculo en graficos nuevas 2012 empresas grandes]Hoja1'!$J$9</c:f>
              <c:strCache>
                <c:ptCount val="2"/>
                <c:pt idx="0">
                  <c:v>INTERNA</c:v>
                </c:pt>
                <c:pt idx="1">
                  <c:v>EXTERNA</c:v>
                </c:pt>
              </c:strCache>
            </c:strRef>
          </c:cat>
          <c:val>
            <c:numRef>
              <c:f>'[Hoja de cálculo en graficos nuevas 2012 empresas grandes]Hoja1'!$C$8;'[Hoja de cálculo en graficos nuevas 2012 empresas grandes]Hoja1'!$J$8</c:f>
              <c:numCache>
                <c:formatCode>0.0%</c:formatCode>
                <c:ptCount val="2"/>
                <c:pt idx="0">
                  <c:v>1.7000000000000119E-2</c:v>
                </c:pt>
                <c:pt idx="1">
                  <c:v>2.8000000000000011E-2</c:v>
                </c:pt>
              </c:numCache>
            </c:numRef>
          </c:val>
        </c:ser>
        <c:dLbls>
          <c:showLegendKey val="0"/>
          <c:showVal val="1"/>
          <c:showCatName val="0"/>
          <c:showSerName val="0"/>
          <c:showPercent val="0"/>
          <c:showBubbleSize val="0"/>
        </c:dLbls>
        <c:gapWidth val="150"/>
        <c:shape val="box"/>
        <c:axId val="104175104"/>
        <c:axId val="104176640"/>
        <c:axId val="0"/>
      </c:bar3DChart>
      <c:catAx>
        <c:axId val="104175104"/>
        <c:scaling>
          <c:orientation val="minMax"/>
        </c:scaling>
        <c:delete val="0"/>
        <c:axPos val="b"/>
        <c:numFmt formatCode="General" sourceLinked="1"/>
        <c:majorTickMark val="out"/>
        <c:minorTickMark val="none"/>
        <c:tickLblPos val="low"/>
        <c:spPr>
          <a:ln w="3175">
            <a:solidFill>
              <a:srgbClr val="000000"/>
            </a:solidFill>
            <a:prstDash val="solid"/>
          </a:ln>
        </c:spPr>
        <c:txPr>
          <a:bodyPr rot="0" vert="horz"/>
          <a:lstStyle/>
          <a:p>
            <a:pPr>
              <a:defRPr sz="1450" b="1" i="0" u="none" strike="noStrike" baseline="0">
                <a:solidFill>
                  <a:srgbClr val="FFFFFF"/>
                </a:solidFill>
                <a:latin typeface="Arial"/>
                <a:ea typeface="Arial"/>
                <a:cs typeface="Arial"/>
              </a:defRPr>
            </a:pPr>
            <a:endParaRPr lang="es-ES"/>
          </a:p>
        </c:txPr>
        <c:crossAx val="104176640"/>
        <c:crosses val="autoZero"/>
        <c:auto val="1"/>
        <c:lblAlgn val="ctr"/>
        <c:lblOffset val="100"/>
        <c:tickLblSkip val="1"/>
        <c:tickMarkSkip val="1"/>
        <c:noMultiLvlLbl val="0"/>
      </c:catAx>
      <c:valAx>
        <c:axId val="104176640"/>
        <c:scaling>
          <c:orientation val="minMax"/>
        </c:scaling>
        <c:delete val="0"/>
        <c:axPos val="l"/>
        <c:numFmt formatCode="0%" sourceLinked="1"/>
        <c:majorTickMark val="out"/>
        <c:minorTickMark val="none"/>
        <c:tickLblPos val="nextTo"/>
        <c:spPr>
          <a:ln w="9525">
            <a:noFill/>
          </a:ln>
        </c:spPr>
        <c:txPr>
          <a:bodyPr rot="0" vert="horz"/>
          <a:lstStyle/>
          <a:p>
            <a:pPr>
              <a:defRPr sz="1450" b="1" i="0" u="none" strike="noStrike" baseline="0">
                <a:solidFill>
                  <a:srgbClr val="FFFFFF"/>
                </a:solidFill>
                <a:latin typeface="Arial"/>
                <a:ea typeface="Arial"/>
                <a:cs typeface="Arial"/>
              </a:defRPr>
            </a:pPr>
            <a:endParaRPr lang="es-ES"/>
          </a:p>
        </c:txPr>
        <c:crossAx val="104175104"/>
        <c:crosses val="autoZero"/>
        <c:crossBetween val="between"/>
      </c:valAx>
      <c:spPr>
        <a:noFill/>
        <a:ln w="25400">
          <a:noFill/>
        </a:ln>
      </c:spPr>
    </c:plotArea>
    <c:legend>
      <c:legendPos val="b"/>
      <c:layout>
        <c:manualLayout>
          <c:xMode val="edge"/>
          <c:yMode val="edge"/>
          <c:x val="5.3703703703703934E-2"/>
          <c:y val="0.88713318284424336"/>
          <c:w val="0.8925941479537276"/>
          <c:h val="9.7065462753951226E-2"/>
        </c:manualLayout>
      </c:layout>
      <c:overlay val="0"/>
      <c:spPr>
        <a:solidFill>
          <a:srgbClr val="FFFFFF"/>
        </a:solidFill>
        <a:ln w="3175">
          <a:solidFill>
            <a:srgbClr val="000000"/>
          </a:solidFill>
          <a:prstDash val="solid"/>
        </a:ln>
      </c:spPr>
      <c:txPr>
        <a:bodyPr/>
        <a:lstStyle/>
        <a:p>
          <a:pPr>
            <a:defRPr sz="825" b="1" i="0" u="none" strike="noStrike" baseline="0">
              <a:solidFill>
                <a:srgbClr val="000000"/>
              </a:solidFill>
              <a:latin typeface="Arial"/>
              <a:ea typeface="Arial"/>
              <a:cs typeface="Arial"/>
            </a:defRPr>
          </a:pPr>
          <a:endParaRPr lang="es-ES"/>
        </a:p>
      </c:txPr>
    </c:legend>
    <c:plotVisOnly val="1"/>
    <c:dispBlanksAs val="gap"/>
    <c:showDLblsOverMax val="0"/>
  </c:chart>
  <c:sp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ln w="3175">
      <a:solidFill>
        <a:srgbClr val="000000"/>
      </a:solidFill>
      <a:prstDash val="solid"/>
    </a:ln>
  </c:spPr>
  <c:txPr>
    <a:bodyPr/>
    <a:lstStyle/>
    <a:p>
      <a:pPr>
        <a:defRPr sz="1450" b="0" i="0" u="none" strike="noStrike" baseline="0">
          <a:solidFill>
            <a:srgbClr val="000000"/>
          </a:solidFill>
          <a:latin typeface="Arial"/>
          <a:ea typeface="Arial"/>
          <a:cs typeface="Arial"/>
        </a:defRPr>
      </a:pPr>
      <a:endParaRPr lang="es-E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a:solidFill>
                  <a:schemeClr val="bg1"/>
                </a:solidFill>
              </a:rPr>
              <a:t>¿Utiliza el teletrabajo su empresa?</a:t>
            </a:r>
          </a:p>
        </c:rich>
      </c:tx>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¿Utiliza el teletrabajo su empresa?</c:v>
                </c:pt>
              </c:strCache>
            </c:strRef>
          </c:tx>
          <c:explosion val="25"/>
          <c:dLbls>
            <c:showLegendKey val="0"/>
            <c:showVal val="1"/>
            <c:showCatName val="0"/>
            <c:showSerName val="0"/>
            <c:showPercent val="0"/>
            <c:showBubbleSize val="0"/>
            <c:showLeaderLines val="1"/>
          </c:dLbls>
          <c:cat>
            <c:strRef>
              <c:f>Hoja1!$A$2:$A$5</c:f>
              <c:strCache>
                <c:ptCount val="4"/>
                <c:pt idx="0">
                  <c:v>NO</c:v>
                </c:pt>
                <c:pt idx="1">
                  <c:v>SI, DESDE CASA</c:v>
                </c:pt>
                <c:pt idx="2">
                  <c:v>SI EQUIPO MÓVIL</c:v>
                </c:pt>
                <c:pt idx="3">
                  <c:v>OTRAS FORMAS</c:v>
                </c:pt>
              </c:strCache>
            </c:strRef>
          </c:cat>
          <c:val>
            <c:numRef>
              <c:f>Hoja1!$B$2:$B$5</c:f>
              <c:numCache>
                <c:formatCode>0.0%</c:formatCode>
                <c:ptCount val="4"/>
                <c:pt idx="0">
                  <c:v>0.62200000000000055</c:v>
                </c:pt>
                <c:pt idx="1">
                  <c:v>0.15800000000000014</c:v>
                </c:pt>
                <c:pt idx="2">
                  <c:v>0.20300000000000001</c:v>
                </c:pt>
                <c:pt idx="3">
                  <c:v>1.7000000000000001E-2</c:v>
                </c:pt>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s-E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a:solidFill>
                  <a:schemeClr val="bg1"/>
                </a:solidFill>
              </a:rPr>
              <a:t>¿Conoce las siguientes normas ISO?</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Hoja1!$B$1</c:f>
              <c:strCache>
                <c:ptCount val="1"/>
                <c:pt idx="0">
                  <c:v>¿Conoce las siguientes normas ISO?</c:v>
                </c:pt>
              </c:strCache>
            </c:strRef>
          </c:tx>
          <c:invertIfNegative val="0"/>
          <c:dLbls>
            <c:showLegendKey val="0"/>
            <c:showVal val="1"/>
            <c:showCatName val="0"/>
            <c:showSerName val="0"/>
            <c:showPercent val="0"/>
            <c:showBubbleSize val="0"/>
            <c:showLeaderLines val="0"/>
          </c:dLbls>
          <c:cat>
            <c:strRef>
              <c:f>Hoja1!$A$2:$A$7</c:f>
              <c:strCache>
                <c:ptCount val="6"/>
                <c:pt idx="0">
                  <c:v>ISO 9000 Gestion Calidad</c:v>
                </c:pt>
                <c:pt idx="1">
                  <c:v>ISO 14000 Gestión medioambiental</c:v>
                </c:pt>
                <c:pt idx="2">
                  <c:v>ISO15504 Mejora procesos ciclo vida software</c:v>
                </c:pt>
                <c:pt idx="3">
                  <c:v>ISO 20000 Gestión Servicio Tecnologías Información</c:v>
                </c:pt>
                <c:pt idx="4">
                  <c:v>ISO 27001 Seguridad informática</c:v>
                </c:pt>
                <c:pt idx="5">
                  <c:v>ISO 38500 Gobierno Tecnologías Información</c:v>
                </c:pt>
              </c:strCache>
            </c:strRef>
          </c:cat>
          <c:val>
            <c:numRef>
              <c:f>Hoja1!$B$2:$B$7</c:f>
              <c:numCache>
                <c:formatCode>0.0%</c:formatCode>
                <c:ptCount val="6"/>
                <c:pt idx="0">
                  <c:v>0.97500000000000053</c:v>
                </c:pt>
                <c:pt idx="1">
                  <c:v>0.78200000000000003</c:v>
                </c:pt>
                <c:pt idx="2">
                  <c:v>0.19500000000000001</c:v>
                </c:pt>
                <c:pt idx="3">
                  <c:v>0.36500000000000032</c:v>
                </c:pt>
                <c:pt idx="4">
                  <c:v>0.53400000000000003</c:v>
                </c:pt>
                <c:pt idx="5">
                  <c:v>0.14200000000000004</c:v>
                </c:pt>
              </c:numCache>
            </c:numRef>
          </c:val>
        </c:ser>
        <c:dLbls>
          <c:showLegendKey val="0"/>
          <c:showVal val="0"/>
          <c:showCatName val="0"/>
          <c:showSerName val="0"/>
          <c:showPercent val="0"/>
          <c:showBubbleSize val="0"/>
        </c:dLbls>
        <c:gapWidth val="150"/>
        <c:shape val="pyramid"/>
        <c:axId val="158139904"/>
        <c:axId val="158141440"/>
        <c:axId val="0"/>
      </c:bar3DChart>
      <c:catAx>
        <c:axId val="158139904"/>
        <c:scaling>
          <c:orientation val="minMax"/>
        </c:scaling>
        <c:delete val="0"/>
        <c:axPos val="b"/>
        <c:majorTickMark val="out"/>
        <c:minorTickMark val="none"/>
        <c:tickLblPos val="nextTo"/>
        <c:txPr>
          <a:bodyPr/>
          <a:lstStyle/>
          <a:p>
            <a:pPr>
              <a:defRPr sz="1200" baseline="0"/>
            </a:pPr>
            <a:endParaRPr lang="es-ES"/>
          </a:p>
        </c:txPr>
        <c:crossAx val="158141440"/>
        <c:crosses val="autoZero"/>
        <c:auto val="1"/>
        <c:lblAlgn val="ctr"/>
        <c:lblOffset val="100"/>
        <c:noMultiLvlLbl val="0"/>
      </c:catAx>
      <c:valAx>
        <c:axId val="158141440"/>
        <c:scaling>
          <c:orientation val="minMax"/>
        </c:scaling>
        <c:delete val="0"/>
        <c:axPos val="l"/>
        <c:majorGridlines/>
        <c:numFmt formatCode="0.0%" sourceLinked="1"/>
        <c:majorTickMark val="out"/>
        <c:minorTickMark val="none"/>
        <c:tickLblPos val="nextTo"/>
        <c:crossAx val="158139904"/>
        <c:crosses val="autoZero"/>
        <c:crossBetween val="between"/>
      </c:valAx>
      <c:spPr>
        <a:noFill/>
        <a:ln w="25400">
          <a:noFill/>
        </a:ln>
      </c:spPr>
    </c:plotArea>
    <c:plotVisOnly val="1"/>
    <c:dispBlanksAs val="gap"/>
    <c:showDLblsOverMax val="0"/>
  </c:chart>
  <c:txPr>
    <a:bodyPr/>
    <a:lstStyle/>
    <a:p>
      <a:pPr>
        <a:defRPr sz="1800"/>
      </a:pPr>
      <a:endParaRPr lang="es-E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6.8208924498585136E-2"/>
          <c:y val="0.20916040193064969"/>
          <c:w val="0.60218812833432467"/>
          <c:h val="0.68879904547643145"/>
        </c:manualLayout>
      </c:layout>
      <c:pie3DChart>
        <c:varyColors val="1"/>
        <c:ser>
          <c:idx val="0"/>
          <c:order val="0"/>
          <c:tx>
            <c:strRef>
              <c:f>Hoja1!$B$1</c:f>
              <c:strCache>
                <c:ptCount val="1"/>
                <c:pt idx="0">
                  <c:v>IMPORTANCIA INFORMATICA Y SISTEMAS DE INFORMACIÓN</c:v>
                </c:pt>
              </c:strCache>
            </c:strRef>
          </c:tx>
          <c:explosion val="25"/>
          <c:dPt>
            <c:idx val="2"/>
            <c:bubble3D val="0"/>
            <c:explosion val="114"/>
          </c:dPt>
          <c:dPt>
            <c:idx val="4"/>
            <c:bubble3D val="0"/>
            <c:explosion val="9"/>
          </c:dPt>
          <c:dLbls>
            <c:showLegendKey val="0"/>
            <c:showVal val="1"/>
            <c:showCatName val="0"/>
            <c:showSerName val="0"/>
            <c:showPercent val="0"/>
            <c:showBubbleSize val="0"/>
            <c:showLeaderLines val="1"/>
          </c:dLbls>
          <c:cat>
            <c:strRef>
              <c:f>Hoja1!$A$2:$A$6</c:f>
              <c:strCache>
                <c:ptCount val="5"/>
                <c:pt idx="0">
                  <c:v>MINGUNA</c:v>
                </c:pt>
                <c:pt idx="1">
                  <c:v>POCA</c:v>
                </c:pt>
                <c:pt idx="2">
                  <c:v>NORMAL</c:v>
                </c:pt>
                <c:pt idx="3">
                  <c:v>MUCHA</c:v>
                </c:pt>
                <c:pt idx="4">
                  <c:v>IMPRESCINDIBLE</c:v>
                </c:pt>
              </c:strCache>
            </c:strRef>
          </c:cat>
          <c:val>
            <c:numRef>
              <c:f>Hoja1!$B$2:$B$6</c:f>
              <c:numCache>
                <c:formatCode>0%</c:formatCode>
                <c:ptCount val="5"/>
                <c:pt idx="0">
                  <c:v>0</c:v>
                </c:pt>
                <c:pt idx="1">
                  <c:v>1.0000000000000005E-2</c:v>
                </c:pt>
                <c:pt idx="2">
                  <c:v>9.0000000000000024E-2</c:v>
                </c:pt>
                <c:pt idx="3">
                  <c:v>0.2</c:v>
                </c:pt>
                <c:pt idx="4">
                  <c:v>0.70000000000000062</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es-ES"/>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0"/>
    <c:view3D>
      <c:rotX val="10"/>
      <c:hPercent val="100"/>
      <c:rotY val="20"/>
      <c:depthPercent val="100"/>
      <c:rAngAx val="1"/>
    </c:view3D>
    <c:floor>
      <c:thickness val="0"/>
    </c:floor>
    <c:sideWall>
      <c:thickness val="0"/>
    </c:sideWall>
    <c:backWall>
      <c:thickness val="0"/>
    </c:backWall>
    <c:plotArea>
      <c:layout>
        <c:manualLayout>
          <c:layoutTarget val="inner"/>
          <c:xMode val="edge"/>
          <c:yMode val="edge"/>
          <c:x val="0.14327622601320159"/>
          <c:y val="4.1979781426904485E-2"/>
          <c:w val="0.77476738845144366"/>
          <c:h val="0.75667470472441156"/>
        </c:manualLayout>
      </c:layout>
      <c:line3DChart>
        <c:grouping val="standard"/>
        <c:varyColors val="0"/>
        <c:ser>
          <c:idx val="0"/>
          <c:order val="0"/>
          <c:tx>
            <c:strRef>
              <c:f>Hoja1!$B$1</c:f>
              <c:strCache>
                <c:ptCount val="1"/>
                <c:pt idx="0">
                  <c:v>Españolas 2002-03</c:v>
                </c:pt>
              </c:strCache>
            </c:strRef>
          </c:tx>
          <c:cat>
            <c:strRef>
              <c:f>Hoja1!$A$2:$A$7</c:f>
              <c:strCache>
                <c:ptCount val="6"/>
                <c:pt idx="0">
                  <c:v>Muy bajo</c:v>
                </c:pt>
                <c:pt idx="1">
                  <c:v>Bajo</c:v>
                </c:pt>
                <c:pt idx="2">
                  <c:v>Medio</c:v>
                </c:pt>
                <c:pt idx="3">
                  <c:v>Alto</c:v>
                </c:pt>
                <c:pt idx="4">
                  <c:v>Muy alto</c:v>
                </c:pt>
                <c:pt idx="5">
                  <c:v>N/C</c:v>
                </c:pt>
              </c:strCache>
            </c:strRef>
          </c:cat>
          <c:val>
            <c:numRef>
              <c:f>Hoja1!$B$2:$B$7</c:f>
              <c:numCache>
                <c:formatCode>0.00%</c:formatCode>
                <c:ptCount val="6"/>
                <c:pt idx="0">
                  <c:v>3.7999999999999999E-2</c:v>
                </c:pt>
                <c:pt idx="1">
                  <c:v>0.23039999999999999</c:v>
                </c:pt>
                <c:pt idx="2">
                  <c:v>0.54430000000000001</c:v>
                </c:pt>
                <c:pt idx="3">
                  <c:v>0.14180000000000001</c:v>
                </c:pt>
                <c:pt idx="4">
                  <c:v>2.7800000000000019E-2</c:v>
                </c:pt>
                <c:pt idx="5">
                  <c:v>1.77E-2</c:v>
                </c:pt>
              </c:numCache>
            </c:numRef>
          </c:val>
          <c:smooth val="0"/>
        </c:ser>
        <c:ser>
          <c:idx val="1"/>
          <c:order val="1"/>
          <c:tx>
            <c:strRef>
              <c:f>Hoja1!$C$1</c:f>
              <c:strCache>
                <c:ptCount val="1"/>
                <c:pt idx="0">
                  <c:v>Españolas 2012-13</c:v>
                </c:pt>
              </c:strCache>
            </c:strRef>
          </c:tx>
          <c:dLbls>
            <c:showLegendKey val="0"/>
            <c:showVal val="1"/>
            <c:showCatName val="0"/>
            <c:showSerName val="0"/>
            <c:showPercent val="0"/>
            <c:showBubbleSize val="0"/>
            <c:showLeaderLines val="0"/>
          </c:dLbls>
          <c:cat>
            <c:strRef>
              <c:f>Hoja1!$A$2:$A$7</c:f>
              <c:strCache>
                <c:ptCount val="6"/>
                <c:pt idx="0">
                  <c:v>Muy bajo</c:v>
                </c:pt>
                <c:pt idx="1">
                  <c:v>Bajo</c:v>
                </c:pt>
                <c:pt idx="2">
                  <c:v>Medio</c:v>
                </c:pt>
                <c:pt idx="3">
                  <c:v>Alto</c:v>
                </c:pt>
                <c:pt idx="4">
                  <c:v>Muy alto</c:v>
                </c:pt>
                <c:pt idx="5">
                  <c:v>N/C</c:v>
                </c:pt>
              </c:strCache>
            </c:strRef>
          </c:cat>
          <c:val>
            <c:numRef>
              <c:f>Hoja1!$C$2:$C$7</c:f>
              <c:numCache>
                <c:formatCode>0.00%</c:formatCode>
                <c:ptCount val="6"/>
                <c:pt idx="0">
                  <c:v>2.1999999999999999E-2</c:v>
                </c:pt>
                <c:pt idx="1">
                  <c:v>0.17400000000000004</c:v>
                </c:pt>
                <c:pt idx="2">
                  <c:v>0.62800000000000056</c:v>
                </c:pt>
                <c:pt idx="3">
                  <c:v>0.16600000000000001</c:v>
                </c:pt>
                <c:pt idx="4">
                  <c:v>1.0000000000000005E-2</c:v>
                </c:pt>
                <c:pt idx="5">
                  <c:v>0</c:v>
                </c:pt>
              </c:numCache>
            </c:numRef>
          </c:val>
          <c:smooth val="0"/>
        </c:ser>
        <c:dLbls>
          <c:showLegendKey val="0"/>
          <c:showVal val="0"/>
          <c:showCatName val="0"/>
          <c:showSerName val="0"/>
          <c:showPercent val="0"/>
          <c:showBubbleSize val="0"/>
        </c:dLbls>
        <c:axId val="159732480"/>
        <c:axId val="159734016"/>
        <c:axId val="157956736"/>
      </c:line3DChart>
      <c:catAx>
        <c:axId val="159732480"/>
        <c:scaling>
          <c:orientation val="minMax"/>
        </c:scaling>
        <c:delete val="0"/>
        <c:axPos val="b"/>
        <c:majorTickMark val="out"/>
        <c:minorTickMark val="none"/>
        <c:tickLblPos val="nextTo"/>
        <c:crossAx val="159734016"/>
        <c:crosses val="autoZero"/>
        <c:auto val="1"/>
        <c:lblAlgn val="ctr"/>
        <c:lblOffset val="100"/>
        <c:noMultiLvlLbl val="0"/>
      </c:catAx>
      <c:valAx>
        <c:axId val="159734016"/>
        <c:scaling>
          <c:orientation val="minMax"/>
          <c:min val="0"/>
        </c:scaling>
        <c:delete val="1"/>
        <c:axPos val="l"/>
        <c:numFmt formatCode="0.00%" sourceLinked="1"/>
        <c:majorTickMark val="out"/>
        <c:minorTickMark val="none"/>
        <c:tickLblPos val="none"/>
        <c:crossAx val="159732480"/>
        <c:crosses val="autoZero"/>
        <c:crossBetween val="between"/>
      </c:valAx>
      <c:serAx>
        <c:axId val="157956736"/>
        <c:scaling>
          <c:orientation val="minMax"/>
        </c:scaling>
        <c:delete val="1"/>
        <c:axPos val="b"/>
        <c:majorTickMark val="out"/>
        <c:minorTickMark val="none"/>
        <c:tickLblPos val="none"/>
        <c:crossAx val="159734016"/>
        <c:crosses val="autoZero"/>
        <c:tickLblSkip val="1"/>
      </c:serAx>
    </c:plotArea>
    <c:plotVisOnly val="1"/>
    <c:dispBlanksAs val="gap"/>
    <c:showDLblsOverMax val="0"/>
  </c:chart>
  <c:txPr>
    <a:bodyPr/>
    <a:lstStyle/>
    <a:p>
      <a:pPr>
        <a:defRPr sz="1800"/>
      </a:pPr>
      <a:endParaRPr lang="es-E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Hoja1!$B$1</c:f>
              <c:strCache>
                <c:ptCount val="1"/>
                <c:pt idx="0">
                  <c:v>Columna1</c:v>
                </c:pt>
              </c:strCache>
            </c:strRef>
          </c:tx>
          <c:invertIfNegative val="0"/>
          <c:cat>
            <c:strRef>
              <c:f>Hoja1!$A$2:$A$25</c:f>
              <c:strCache>
                <c:ptCount val="24"/>
                <c:pt idx="0">
                  <c:v>Base de Datos</c:v>
                </c:pt>
                <c:pt idx="1">
                  <c:v>Hoja de Cálculo</c:v>
                </c:pt>
                <c:pt idx="2">
                  <c:v>Tratamientos de Textos</c:v>
                </c:pt>
                <c:pt idx="3">
                  <c:v>Factura, Nóm,Contab.(TPS/ERP)</c:v>
                </c:pt>
                <c:pt idx="4">
                  <c:v>EIS (Gestión de la información)</c:v>
                </c:pt>
                <c:pt idx="5">
                  <c:v>Sistemas de Información</c:v>
                </c:pt>
                <c:pt idx="6">
                  <c:v>DSS (Sist. Soporte Decisión)</c:v>
                </c:pt>
                <c:pt idx="7">
                  <c:v>Telemática</c:v>
                </c:pt>
                <c:pt idx="8">
                  <c:v>Datawarehouse</c:v>
                </c:pt>
                <c:pt idx="9">
                  <c:v>Programación Software</c:v>
                </c:pt>
                <c:pt idx="10">
                  <c:v>Workflow</c:v>
                </c:pt>
                <c:pt idx="11">
                  <c:v>Comercio Electrónico</c:v>
                </c:pt>
                <c:pt idx="12">
                  <c:v>Soft. de Presentaciones </c:v>
                </c:pt>
                <c:pt idx="13">
                  <c:v>Hardware</c:v>
                </c:pt>
                <c:pt idx="14">
                  <c:v>Teletrabajo</c:v>
                </c:pt>
                <c:pt idx="15">
                  <c:v>Multimedia</c:v>
                </c:pt>
                <c:pt idx="16">
                  <c:v>Sistemas Expertos</c:v>
                </c:pt>
                <c:pt idx="17">
                  <c:v>Organización de informática</c:v>
                </c:pt>
                <c:pt idx="18">
                  <c:v>Diseño y Desarrollo de Soft.</c:v>
                </c:pt>
                <c:pt idx="19">
                  <c:v>Reingeniería de Procesos</c:v>
                </c:pt>
                <c:pt idx="20">
                  <c:v>Inteligencia Artificial</c:v>
                </c:pt>
                <c:pt idx="21">
                  <c:v>Legislación Protección Datos</c:v>
                </c:pt>
                <c:pt idx="22">
                  <c:v>Nuevos negocios electrón. Electrónico</c:v>
                </c:pt>
                <c:pt idx="23">
                  <c:v>Inteligencia de negocios(BI)</c:v>
                </c:pt>
              </c:strCache>
            </c:strRef>
          </c:cat>
          <c:val>
            <c:numRef>
              <c:f>Hoja1!$B$2:$B$25</c:f>
              <c:numCache>
                <c:formatCode>General</c:formatCode>
                <c:ptCount val="24"/>
                <c:pt idx="0">
                  <c:v>5.5</c:v>
                </c:pt>
                <c:pt idx="1">
                  <c:v>7</c:v>
                </c:pt>
                <c:pt idx="2">
                  <c:v>6.3</c:v>
                </c:pt>
                <c:pt idx="3">
                  <c:v>5.4</c:v>
                </c:pt>
                <c:pt idx="4">
                  <c:v>3.9</c:v>
                </c:pt>
                <c:pt idx="5">
                  <c:v>4.2</c:v>
                </c:pt>
                <c:pt idx="6">
                  <c:v>2.7</c:v>
                </c:pt>
                <c:pt idx="7">
                  <c:v>3.1</c:v>
                </c:pt>
                <c:pt idx="8">
                  <c:v>2.6</c:v>
                </c:pt>
                <c:pt idx="9">
                  <c:v>2.7</c:v>
                </c:pt>
                <c:pt idx="10">
                  <c:v>2.9</c:v>
                </c:pt>
                <c:pt idx="11">
                  <c:v>4.5</c:v>
                </c:pt>
                <c:pt idx="12">
                  <c:v>3.8</c:v>
                </c:pt>
                <c:pt idx="13">
                  <c:v>3</c:v>
                </c:pt>
                <c:pt idx="14">
                  <c:v>2.8</c:v>
                </c:pt>
                <c:pt idx="15">
                  <c:v>3</c:v>
                </c:pt>
                <c:pt idx="16">
                  <c:v>2.2999999999999998</c:v>
                </c:pt>
                <c:pt idx="17">
                  <c:v>3.3</c:v>
                </c:pt>
                <c:pt idx="18">
                  <c:v>2.8</c:v>
                </c:pt>
                <c:pt idx="19">
                  <c:v>3</c:v>
                </c:pt>
                <c:pt idx="20">
                  <c:v>1.9000000000000001</c:v>
                </c:pt>
                <c:pt idx="21">
                  <c:v>4.2</c:v>
                </c:pt>
                <c:pt idx="22">
                  <c:v>3</c:v>
                </c:pt>
                <c:pt idx="23">
                  <c:v>3.6</c:v>
                </c:pt>
              </c:numCache>
            </c:numRef>
          </c:val>
        </c:ser>
        <c:dLbls>
          <c:showLegendKey val="0"/>
          <c:showVal val="0"/>
          <c:showCatName val="0"/>
          <c:showSerName val="0"/>
          <c:showPercent val="0"/>
          <c:showBubbleSize val="0"/>
        </c:dLbls>
        <c:gapWidth val="150"/>
        <c:shape val="pyramid"/>
        <c:axId val="159450240"/>
        <c:axId val="159451776"/>
        <c:axId val="0"/>
      </c:bar3DChart>
      <c:catAx>
        <c:axId val="159450240"/>
        <c:scaling>
          <c:orientation val="minMax"/>
        </c:scaling>
        <c:delete val="0"/>
        <c:axPos val="l"/>
        <c:majorTickMark val="out"/>
        <c:minorTickMark val="none"/>
        <c:tickLblPos val="nextTo"/>
        <c:txPr>
          <a:bodyPr/>
          <a:lstStyle/>
          <a:p>
            <a:pPr>
              <a:defRPr sz="1000" baseline="0"/>
            </a:pPr>
            <a:endParaRPr lang="es-ES"/>
          </a:p>
        </c:txPr>
        <c:crossAx val="159451776"/>
        <c:crosses val="autoZero"/>
        <c:auto val="1"/>
        <c:lblAlgn val="ctr"/>
        <c:lblOffset val="100"/>
        <c:noMultiLvlLbl val="0"/>
      </c:catAx>
      <c:valAx>
        <c:axId val="159451776"/>
        <c:scaling>
          <c:orientation val="minMax"/>
        </c:scaling>
        <c:delete val="0"/>
        <c:axPos val="b"/>
        <c:majorGridlines/>
        <c:numFmt formatCode="General" sourceLinked="1"/>
        <c:majorTickMark val="out"/>
        <c:minorTickMark val="none"/>
        <c:tickLblPos val="nextTo"/>
        <c:crossAx val="159450240"/>
        <c:crosses val="autoZero"/>
        <c:crossBetween val="between"/>
      </c:valAx>
    </c:plotArea>
    <c:plotVisOnly val="1"/>
    <c:dispBlanksAs val="gap"/>
    <c:showDLblsOverMax val="0"/>
  </c:chart>
  <c:txPr>
    <a:bodyPr/>
    <a:lstStyle/>
    <a:p>
      <a:pPr>
        <a:defRPr sz="1800"/>
      </a:pPr>
      <a:endParaRPr lang="es-E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4.1666666666666683E-3"/>
          <c:y val="0.12926574803149729"/>
          <c:w val="0.62030725065616865"/>
          <c:h val="0.82073425196850824"/>
        </c:manualLayout>
      </c:layout>
      <c:pie3DChart>
        <c:varyColors val="1"/>
        <c:ser>
          <c:idx val="0"/>
          <c:order val="0"/>
          <c:tx>
            <c:strRef>
              <c:f>Hoja1!$B$1</c:f>
              <c:strCache>
                <c:ptCount val="1"/>
                <c:pt idx="0">
                  <c:v>LABOR REALIZADA</c:v>
                </c:pt>
              </c:strCache>
            </c:strRef>
          </c:tx>
          <c:explosion val="25"/>
          <c:dLbls>
            <c:showLegendKey val="0"/>
            <c:showVal val="1"/>
            <c:showCatName val="0"/>
            <c:showSerName val="0"/>
            <c:showPercent val="0"/>
            <c:showBubbleSize val="0"/>
            <c:showLeaderLines val="1"/>
          </c:dLbls>
          <c:cat>
            <c:strRef>
              <c:f>Hoja1!$A$2:$A$7</c:f>
              <c:strCache>
                <c:ptCount val="6"/>
                <c:pt idx="0">
                  <c:v>TÉCNICO DE SISTEMAS </c:v>
                </c:pt>
                <c:pt idx="1">
                  <c:v>ANALISTA</c:v>
                </c:pt>
                <c:pt idx="2">
                  <c:v>PROGRAMADOR</c:v>
                </c:pt>
                <c:pt idx="3">
                  <c:v>OPERADOR</c:v>
                </c:pt>
                <c:pt idx="4">
                  <c:v>TRABAJO ADMINISTRATIVO</c:v>
                </c:pt>
                <c:pt idx="5">
                  <c:v>OTRAS</c:v>
                </c:pt>
              </c:strCache>
            </c:strRef>
          </c:cat>
          <c:val>
            <c:numRef>
              <c:f>Hoja1!$B$2:$B$7</c:f>
              <c:numCache>
                <c:formatCode>0.0%</c:formatCode>
                <c:ptCount val="6"/>
                <c:pt idx="0">
                  <c:v>0.30600000000000038</c:v>
                </c:pt>
                <c:pt idx="1">
                  <c:v>0.17300000000000001</c:v>
                </c:pt>
                <c:pt idx="2">
                  <c:v>0.19800000000000001</c:v>
                </c:pt>
                <c:pt idx="3">
                  <c:v>9.0000000000000024E-2</c:v>
                </c:pt>
                <c:pt idx="4">
                  <c:v>0.13100000000000001</c:v>
                </c:pt>
                <c:pt idx="5">
                  <c:v>0.10199999999999998</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smtClean="0"/>
              <a:t>TIPO INFORMATIZACIÓN</a:t>
            </a:r>
          </a:p>
          <a:p>
            <a:pPr>
              <a:defRPr/>
            </a:pPr>
            <a:endParaRPr lang="es-ES" dirty="0"/>
          </a:p>
        </c:rich>
      </c:tx>
      <c:layout/>
      <c:overlay val="0"/>
    </c:title>
    <c:autoTitleDeleted val="0"/>
    <c:view3D>
      <c:rotX val="20"/>
      <c:rotY val="60"/>
      <c:rAngAx val="0"/>
      <c:perspective val="60"/>
    </c:view3D>
    <c:floor>
      <c:thickness val="0"/>
    </c:floor>
    <c:sideWall>
      <c:thickness val="0"/>
    </c:sideWall>
    <c:backWall>
      <c:thickness val="0"/>
    </c:backWall>
    <c:plotArea>
      <c:layout/>
      <c:bar3DChart>
        <c:barDir val="col"/>
        <c:grouping val="standard"/>
        <c:varyColors val="0"/>
        <c:ser>
          <c:idx val="0"/>
          <c:order val="0"/>
          <c:tx>
            <c:strRef>
              <c:f>Hoja1!$B$1</c:f>
              <c:strCache>
                <c:ptCount val="1"/>
                <c:pt idx="0">
                  <c:v>2012-13</c:v>
                </c:pt>
              </c:strCache>
            </c:strRef>
          </c:tx>
          <c:invertIfNegative val="0"/>
          <c:dLbls>
            <c:dLbl>
              <c:idx val="0"/>
              <c:layout>
                <c:manualLayout>
                  <c:x val="2.5000000000000001E-2"/>
                  <c:y val="0.11249999999999995"/>
                </c:manualLayout>
              </c:layout>
              <c:showLegendKey val="0"/>
              <c:showVal val="1"/>
              <c:showCatName val="0"/>
              <c:showSerName val="0"/>
              <c:showPercent val="0"/>
              <c:showBubbleSize val="0"/>
            </c:dLbl>
            <c:dLbl>
              <c:idx val="1"/>
              <c:layout>
                <c:manualLayout>
                  <c:x val="3.125E-2"/>
                  <c:y val="6.5625000000000003E-2"/>
                </c:manualLayout>
              </c:layout>
              <c:showLegendKey val="0"/>
              <c:showVal val="1"/>
              <c:showCatName val="0"/>
              <c:showSerName val="0"/>
              <c:showPercent val="0"/>
              <c:showBubbleSize val="0"/>
            </c:dLbl>
            <c:dLbl>
              <c:idx val="2"/>
              <c:layout>
                <c:manualLayout>
                  <c:x val="4.3749999999999997E-2"/>
                  <c:y val="7.5000000000000011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Hoja1!$A$2:$A$4</c:f>
              <c:strCache>
                <c:ptCount val="3"/>
                <c:pt idx="0">
                  <c:v>CENTRALIZADA (CPD)</c:v>
                </c:pt>
                <c:pt idx="1">
                  <c:v>DEPARTAMENTAL</c:v>
                </c:pt>
                <c:pt idx="2">
                  <c:v>PERSONAL</c:v>
                </c:pt>
              </c:strCache>
            </c:strRef>
          </c:cat>
          <c:val>
            <c:numRef>
              <c:f>Hoja1!$B$2:$B$4</c:f>
              <c:numCache>
                <c:formatCode>0.0%</c:formatCode>
                <c:ptCount val="3"/>
                <c:pt idx="0">
                  <c:v>0.73100000000000065</c:v>
                </c:pt>
                <c:pt idx="1">
                  <c:v>0.15700000000000036</c:v>
                </c:pt>
                <c:pt idx="2">
                  <c:v>0.112</c:v>
                </c:pt>
              </c:numCache>
            </c:numRef>
          </c:val>
        </c:ser>
        <c:ser>
          <c:idx val="1"/>
          <c:order val="1"/>
          <c:tx>
            <c:strRef>
              <c:f>Hoja1!$C$1</c:f>
              <c:strCache>
                <c:ptCount val="1"/>
                <c:pt idx="0">
                  <c:v>2002-03</c:v>
                </c:pt>
              </c:strCache>
            </c:strRef>
          </c:tx>
          <c:invertIfNegative val="0"/>
          <c:dLbls>
            <c:dLbl>
              <c:idx val="0"/>
              <c:layout>
                <c:manualLayout>
                  <c:x val="4.5833333333333622E-2"/>
                  <c:y val="0.1"/>
                </c:manualLayout>
              </c:layout>
              <c:showLegendKey val="0"/>
              <c:showVal val="1"/>
              <c:showCatName val="0"/>
              <c:showSerName val="0"/>
              <c:showPercent val="0"/>
              <c:showBubbleSize val="0"/>
            </c:dLbl>
            <c:dLbl>
              <c:idx val="1"/>
              <c:layout>
                <c:manualLayout>
                  <c:x val="5.8333333333333716E-2"/>
                  <c:y val="7.5000000000000011E-2"/>
                </c:manualLayout>
              </c:layout>
              <c:showLegendKey val="0"/>
              <c:showVal val="1"/>
              <c:showCatName val="0"/>
              <c:showSerName val="0"/>
              <c:showPercent val="0"/>
              <c:showBubbleSize val="0"/>
            </c:dLbl>
            <c:dLbl>
              <c:idx val="2"/>
              <c:layout>
                <c:manualLayout>
                  <c:x val="5.8333333333333716E-2"/>
                  <c:y val="0.1125"/>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Hoja1!$A$2:$A$4</c:f>
              <c:strCache>
                <c:ptCount val="3"/>
                <c:pt idx="0">
                  <c:v>CENTRALIZADA (CPD)</c:v>
                </c:pt>
                <c:pt idx="1">
                  <c:v>DEPARTAMENTAL</c:v>
                </c:pt>
                <c:pt idx="2">
                  <c:v>PERSONAL</c:v>
                </c:pt>
              </c:strCache>
            </c:strRef>
          </c:cat>
          <c:val>
            <c:numRef>
              <c:f>Hoja1!$C$2:$C$4</c:f>
              <c:numCache>
                <c:formatCode>0.0%</c:formatCode>
                <c:ptCount val="3"/>
                <c:pt idx="0">
                  <c:v>0.62700000000000145</c:v>
                </c:pt>
                <c:pt idx="1">
                  <c:v>0.223</c:v>
                </c:pt>
                <c:pt idx="2">
                  <c:v>0.15000000000000024</c:v>
                </c:pt>
              </c:numCache>
            </c:numRef>
          </c:val>
        </c:ser>
        <c:dLbls>
          <c:showLegendKey val="0"/>
          <c:showVal val="0"/>
          <c:showCatName val="0"/>
          <c:showSerName val="0"/>
          <c:showPercent val="0"/>
          <c:showBubbleSize val="0"/>
        </c:dLbls>
        <c:gapWidth val="150"/>
        <c:shape val="cylinder"/>
        <c:axId val="147932672"/>
        <c:axId val="147934208"/>
        <c:axId val="147939776"/>
      </c:bar3DChart>
      <c:catAx>
        <c:axId val="147932672"/>
        <c:scaling>
          <c:orientation val="minMax"/>
        </c:scaling>
        <c:delete val="0"/>
        <c:axPos val="b"/>
        <c:majorTickMark val="none"/>
        <c:minorTickMark val="none"/>
        <c:tickLblPos val="nextTo"/>
        <c:crossAx val="147934208"/>
        <c:crosses val="autoZero"/>
        <c:auto val="1"/>
        <c:lblAlgn val="ctr"/>
        <c:lblOffset val="100"/>
        <c:noMultiLvlLbl val="0"/>
      </c:catAx>
      <c:valAx>
        <c:axId val="147934208"/>
        <c:scaling>
          <c:orientation val="minMax"/>
        </c:scaling>
        <c:delete val="1"/>
        <c:axPos val="l"/>
        <c:majorGridlines/>
        <c:numFmt formatCode="0.0%" sourceLinked="1"/>
        <c:majorTickMark val="none"/>
        <c:minorTickMark val="none"/>
        <c:tickLblPos val="none"/>
        <c:crossAx val="147932672"/>
        <c:crosses val="autoZero"/>
        <c:crossBetween val="between"/>
      </c:valAx>
      <c:serAx>
        <c:axId val="147939776"/>
        <c:scaling>
          <c:orientation val="minMax"/>
        </c:scaling>
        <c:delete val="1"/>
        <c:axPos val="b"/>
        <c:majorTickMark val="out"/>
        <c:minorTickMark val="none"/>
        <c:tickLblPos val="none"/>
        <c:crossAx val="147934208"/>
        <c:crosses val="autoZero"/>
      </c:serAx>
    </c:plotArea>
    <c:legend>
      <c:legendPos val="r"/>
      <c:layout/>
      <c:overlay val="0"/>
    </c:legend>
    <c:plotVisOnly val="1"/>
    <c:dispBlanksAs val="gap"/>
    <c:showDLblsOverMax val="0"/>
  </c:chart>
  <c:txPr>
    <a:bodyPr/>
    <a:lstStyle/>
    <a:p>
      <a:pPr>
        <a:defRPr sz="1800"/>
      </a:pPr>
      <a:endParaRPr lang="es-E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S" dirty="0" smtClean="0"/>
              <a:t>¿EXISTE</a:t>
            </a:r>
            <a:r>
              <a:rPr lang="es-ES" baseline="0" dirty="0" smtClean="0"/>
              <a:t> LA FIGURA DE INFOCENTRO?</a:t>
            </a:r>
            <a:endParaRPr lang="es-ES" dirty="0" smtClean="0"/>
          </a:p>
          <a:p>
            <a:pPr>
              <a:defRPr/>
            </a:pPr>
            <a:endParaRPr lang="es-ES" dirty="0"/>
          </a:p>
        </c:rich>
      </c:tx>
      <c:layout/>
      <c:overlay val="0"/>
    </c:title>
    <c:autoTitleDeleted val="0"/>
    <c:view3D>
      <c:rotX val="0"/>
      <c:rotY val="0"/>
      <c:rAngAx val="0"/>
      <c:perspective val="200"/>
    </c:view3D>
    <c:floor>
      <c:thickness val="0"/>
    </c:floor>
    <c:sideWall>
      <c:thickness val="0"/>
    </c:sideWall>
    <c:backWall>
      <c:thickness val="0"/>
    </c:backWall>
    <c:plotArea>
      <c:layout/>
      <c:bar3DChart>
        <c:barDir val="bar"/>
        <c:grouping val="clustered"/>
        <c:varyColors val="0"/>
        <c:ser>
          <c:idx val="0"/>
          <c:order val="0"/>
          <c:tx>
            <c:strRef>
              <c:f>Hoja1!$B$1</c:f>
              <c:strCache>
                <c:ptCount val="1"/>
                <c:pt idx="0">
                  <c:v>ESPAÑOLAS</c:v>
                </c:pt>
              </c:strCache>
            </c:strRef>
          </c:tx>
          <c:invertIfNegative val="0"/>
          <c:dLbls>
            <c:dLbl>
              <c:idx val="0"/>
              <c:layout>
                <c:manualLayout>
                  <c:x val="2.5000000000000001E-2"/>
                  <c:y val="0.11249999999999995"/>
                </c:manualLayout>
              </c:layout>
              <c:showLegendKey val="0"/>
              <c:showVal val="1"/>
              <c:showCatName val="0"/>
              <c:showSerName val="0"/>
              <c:showPercent val="0"/>
              <c:showBubbleSize val="0"/>
            </c:dLbl>
            <c:dLbl>
              <c:idx val="1"/>
              <c:layout>
                <c:manualLayout>
                  <c:x val="3.125E-2"/>
                  <c:y val="6.5625000000000003E-2"/>
                </c:manualLayout>
              </c:layout>
              <c:showLegendKey val="0"/>
              <c:showVal val="1"/>
              <c:showCatName val="0"/>
              <c:showSerName val="0"/>
              <c:showPercent val="0"/>
              <c:showBubbleSize val="0"/>
            </c:dLbl>
            <c:dLbl>
              <c:idx val="2"/>
              <c:layout>
                <c:manualLayout>
                  <c:x val="4.3749999999999997E-2"/>
                  <c:y val="7.5000000000000011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Hoja1!$A$2:$A$3</c:f>
              <c:strCache>
                <c:ptCount val="2"/>
                <c:pt idx="0">
                  <c:v>SI</c:v>
                </c:pt>
                <c:pt idx="1">
                  <c:v>NO</c:v>
                </c:pt>
              </c:strCache>
            </c:strRef>
          </c:cat>
          <c:val>
            <c:numRef>
              <c:f>Hoja1!$B$2:$B$3</c:f>
              <c:numCache>
                <c:formatCode>0.0%</c:formatCode>
                <c:ptCount val="2"/>
                <c:pt idx="0">
                  <c:v>0.7780000000000018</c:v>
                </c:pt>
                <c:pt idx="1">
                  <c:v>0.222</c:v>
                </c:pt>
              </c:numCache>
            </c:numRef>
          </c:val>
        </c:ser>
        <c:ser>
          <c:idx val="1"/>
          <c:order val="1"/>
          <c:tx>
            <c:strRef>
              <c:f>Hoja1!$C$1</c:f>
              <c:strCache>
                <c:ptCount val="1"/>
                <c:pt idx="0">
                  <c:v>GRANDES</c:v>
                </c:pt>
              </c:strCache>
            </c:strRef>
          </c:tx>
          <c:invertIfNegative val="0"/>
          <c:dLbls>
            <c:dLbl>
              <c:idx val="0"/>
              <c:layout>
                <c:manualLayout>
                  <c:x val="4.5833333333333656E-2"/>
                  <c:y val="0.1"/>
                </c:manualLayout>
              </c:layout>
              <c:showLegendKey val="0"/>
              <c:showVal val="1"/>
              <c:showCatName val="0"/>
              <c:showSerName val="0"/>
              <c:showPercent val="0"/>
              <c:showBubbleSize val="0"/>
            </c:dLbl>
            <c:dLbl>
              <c:idx val="1"/>
              <c:layout>
                <c:manualLayout>
                  <c:x val="5.8333333333333758E-2"/>
                  <c:y val="7.5000000000000011E-2"/>
                </c:manualLayout>
              </c:layout>
              <c:showLegendKey val="0"/>
              <c:showVal val="1"/>
              <c:showCatName val="0"/>
              <c:showSerName val="0"/>
              <c:showPercent val="0"/>
              <c:showBubbleSize val="0"/>
            </c:dLbl>
            <c:dLbl>
              <c:idx val="2"/>
              <c:layout>
                <c:manualLayout>
                  <c:x val="5.8333333333333758E-2"/>
                  <c:y val="0.1125"/>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Hoja1!$A$2:$A$3</c:f>
              <c:strCache>
                <c:ptCount val="2"/>
                <c:pt idx="0">
                  <c:v>SI</c:v>
                </c:pt>
                <c:pt idx="1">
                  <c:v>NO</c:v>
                </c:pt>
              </c:strCache>
            </c:strRef>
          </c:cat>
          <c:val>
            <c:numRef>
              <c:f>Hoja1!$C$2:$C$3</c:f>
              <c:numCache>
                <c:formatCode>0.0%</c:formatCode>
                <c:ptCount val="2"/>
                <c:pt idx="0">
                  <c:v>0.88900000000000001</c:v>
                </c:pt>
                <c:pt idx="1">
                  <c:v>0.111</c:v>
                </c:pt>
              </c:numCache>
            </c:numRef>
          </c:val>
        </c:ser>
        <c:dLbls>
          <c:showLegendKey val="0"/>
          <c:showVal val="0"/>
          <c:showCatName val="0"/>
          <c:showSerName val="0"/>
          <c:showPercent val="0"/>
          <c:showBubbleSize val="0"/>
        </c:dLbls>
        <c:gapWidth val="150"/>
        <c:shape val="box"/>
        <c:axId val="148442112"/>
        <c:axId val="148452096"/>
        <c:axId val="0"/>
      </c:bar3DChart>
      <c:catAx>
        <c:axId val="148442112"/>
        <c:scaling>
          <c:orientation val="minMax"/>
        </c:scaling>
        <c:delete val="0"/>
        <c:axPos val="l"/>
        <c:majorTickMark val="none"/>
        <c:minorTickMark val="none"/>
        <c:tickLblPos val="nextTo"/>
        <c:crossAx val="148452096"/>
        <c:crosses val="autoZero"/>
        <c:auto val="1"/>
        <c:lblAlgn val="ctr"/>
        <c:lblOffset val="100"/>
        <c:noMultiLvlLbl val="0"/>
      </c:catAx>
      <c:valAx>
        <c:axId val="148452096"/>
        <c:scaling>
          <c:orientation val="minMax"/>
        </c:scaling>
        <c:delete val="1"/>
        <c:axPos val="b"/>
        <c:majorGridlines/>
        <c:numFmt formatCode="0.0%" sourceLinked="1"/>
        <c:majorTickMark val="none"/>
        <c:minorTickMark val="none"/>
        <c:tickLblPos val="none"/>
        <c:crossAx val="148442112"/>
        <c:crosses val="autoZero"/>
        <c:crossBetween val="between"/>
      </c:valAx>
    </c:plotArea>
    <c:legend>
      <c:legendPos val="r"/>
      <c:layout/>
      <c:overlay val="0"/>
    </c:legend>
    <c:plotVisOnly val="1"/>
    <c:dispBlanksAs val="gap"/>
    <c:showDLblsOverMax val="0"/>
  </c:chart>
  <c:txPr>
    <a:bodyPr/>
    <a:lstStyle/>
    <a:p>
      <a:pPr>
        <a:defRPr sz="1800"/>
      </a:pPr>
      <a:endParaRPr lang="es-E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Hoja1!$B$1</c:f>
              <c:strCache>
                <c:ptCount val="1"/>
                <c:pt idx="0">
                  <c:v>TIPO SOFTWARE</c:v>
                </c:pt>
              </c:strCache>
            </c:strRef>
          </c:tx>
          <c:explosion val="25"/>
          <c:dPt>
            <c:idx val="1"/>
            <c:bubble3D val="0"/>
            <c:explosion val="14"/>
          </c:dPt>
          <c:dLbls>
            <c:dLbl>
              <c:idx val="1"/>
              <c:layout>
                <c:manualLayout>
                  <c:x val="3.7225229658792651E-2"/>
                  <c:y val="-8.1250000000000228E-3"/>
                </c:manualLayout>
              </c:layout>
              <c:showLegendKey val="0"/>
              <c:showVal val="1"/>
              <c:showCatName val="1"/>
              <c:showSerName val="0"/>
              <c:showPercent val="0"/>
              <c:showBubbleSize val="0"/>
            </c:dLbl>
            <c:dLbl>
              <c:idx val="3"/>
              <c:tx>
                <c:rich>
                  <a:bodyPr/>
                  <a:lstStyle/>
                  <a:p>
                    <a:r>
                      <a:rPr lang="en-US" sz="1500" dirty="0"/>
                      <a:t>OTROS PROGRAMAS (OFIMÁTICOS); 22,0%</a:t>
                    </a:r>
                  </a:p>
                </c:rich>
              </c:tx>
              <c:showLegendKey val="0"/>
              <c:showVal val="1"/>
              <c:showCatName val="1"/>
              <c:showSerName val="0"/>
              <c:showPercent val="0"/>
              <c:showBubbleSize val="0"/>
            </c:dLbl>
            <c:txPr>
              <a:bodyPr/>
              <a:lstStyle/>
              <a:p>
                <a:pPr>
                  <a:defRPr sz="1600"/>
                </a:pPr>
                <a:endParaRPr lang="es-ES"/>
              </a:p>
            </c:txPr>
            <c:showLegendKey val="0"/>
            <c:showVal val="1"/>
            <c:showCatName val="1"/>
            <c:showSerName val="0"/>
            <c:showPercent val="0"/>
            <c:showBubbleSize val="0"/>
            <c:showLeaderLines val="1"/>
          </c:dLbls>
          <c:cat>
            <c:strRef>
              <c:f>Hoja1!$A$2:$A$5</c:f>
              <c:strCache>
                <c:ptCount val="4"/>
                <c:pt idx="0">
                  <c:v>A MEDIDA REALIZADO PROPIA EMPRESA</c:v>
                </c:pt>
                <c:pt idx="1">
                  <c:v>A MEDIDA REALIZADO EMPRESA EXTERNA</c:v>
                </c:pt>
                <c:pt idx="2">
                  <c:v>APLICACIONES ESTÁNDAR</c:v>
                </c:pt>
                <c:pt idx="3">
                  <c:v>OTROS PROGRAMAS (OFIMÁTICOS)</c:v>
                </c:pt>
              </c:strCache>
            </c:strRef>
          </c:cat>
          <c:val>
            <c:numRef>
              <c:f>Hoja1!$B$2:$B$5</c:f>
              <c:numCache>
                <c:formatCode>0.0%</c:formatCode>
                <c:ptCount val="4"/>
                <c:pt idx="0">
                  <c:v>0.2</c:v>
                </c:pt>
                <c:pt idx="1">
                  <c:v>0.25</c:v>
                </c:pt>
                <c:pt idx="2">
                  <c:v>0.31000000000000066</c:v>
                </c:pt>
                <c:pt idx="3">
                  <c:v>0.24000000000000021</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s-E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50"/>
      <c:rotY val="20"/>
      <c:rAngAx val="1"/>
    </c:view3D>
    <c:floor>
      <c:thickness val="0"/>
    </c:floor>
    <c:sideWall>
      <c:thickness val="0"/>
    </c:sideWall>
    <c:backWall>
      <c:thickness val="0"/>
    </c:backWall>
    <c:plotArea>
      <c:layout>
        <c:manualLayout>
          <c:layoutTarget val="inner"/>
          <c:xMode val="edge"/>
          <c:yMode val="edge"/>
          <c:x val="0.11989089786669406"/>
          <c:y val="0.30964160987969447"/>
          <c:w val="0.85348732216336554"/>
          <c:h val="0.65103427217088761"/>
        </c:manualLayout>
      </c:layout>
      <c:bar3DChart>
        <c:barDir val="col"/>
        <c:grouping val="clustered"/>
        <c:varyColors val="0"/>
        <c:ser>
          <c:idx val="0"/>
          <c:order val="0"/>
          <c:tx>
            <c:strRef>
              <c:f>Hoja1!$B$1</c:f>
              <c:strCache>
                <c:ptCount val="1"/>
                <c:pt idx="0">
                  <c:v>2002-03</c:v>
                </c:pt>
              </c:strCache>
            </c:strRef>
          </c:tx>
          <c:invertIfNegative val="0"/>
          <c:dLbls>
            <c:dLbl>
              <c:idx val="1"/>
              <c:layout>
                <c:manualLayout>
                  <c:x val="-3.0503770500064014E-17"/>
                  <c:y val="0.14430887926232874"/>
                </c:manualLayout>
              </c:layout>
              <c:showLegendKey val="0"/>
              <c:showVal val="1"/>
              <c:showCatName val="0"/>
              <c:showSerName val="0"/>
              <c:showPercent val="0"/>
              <c:showBubbleSize val="0"/>
            </c:dLbl>
            <c:dLbl>
              <c:idx val="2"/>
              <c:layout>
                <c:manualLayout>
                  <c:x val="-1.1647028736848976E-2"/>
                  <c:y val="6.8218742924009854E-2"/>
                </c:manualLayout>
              </c:layout>
              <c:showLegendKey val="0"/>
              <c:showVal val="1"/>
              <c:showCatName val="0"/>
              <c:showSerName val="0"/>
              <c:showPercent val="0"/>
              <c:showBubbleSize val="0"/>
            </c:dLbl>
            <c:dLbl>
              <c:idx val="5"/>
              <c:layout>
                <c:manualLayout>
                  <c:x val="0"/>
                  <c:y val="0.11544710340986281"/>
                </c:manualLayout>
              </c:layout>
              <c:showLegendKey val="0"/>
              <c:showVal val="1"/>
              <c:showCatName val="0"/>
              <c:showSerName val="0"/>
              <c:showPercent val="0"/>
              <c:showBubbleSize val="0"/>
            </c:dLbl>
            <c:txPr>
              <a:bodyPr/>
              <a:lstStyle/>
              <a:p>
                <a:pPr>
                  <a:defRPr>
                    <a:solidFill>
                      <a:schemeClr val="bg1"/>
                    </a:solidFill>
                  </a:defRPr>
                </a:pPr>
                <a:endParaRPr lang="es-ES"/>
              </a:p>
            </c:txPr>
            <c:showLegendKey val="0"/>
            <c:showVal val="1"/>
            <c:showCatName val="0"/>
            <c:showSerName val="0"/>
            <c:showPercent val="0"/>
            <c:showBubbleSize val="0"/>
            <c:showLeaderLines val="0"/>
          </c:dLbls>
          <c:cat>
            <c:strRef>
              <c:f>Hoja1!$A$2:$A$9</c:f>
              <c:strCache>
                <c:ptCount val="8"/>
                <c:pt idx="0">
                  <c:v>Redes Locales</c:v>
                </c:pt>
                <c:pt idx="1">
                  <c:v>ADSL (RDSI)</c:v>
                </c:pt>
                <c:pt idx="2">
                  <c:v>Internet cable </c:v>
                </c:pt>
                <c:pt idx="3">
                  <c:v>Intranet</c:v>
                </c:pt>
                <c:pt idx="4">
                  <c:v>Extranet</c:v>
                </c:pt>
                <c:pt idx="5">
                  <c:v>Correo Electrónico</c:v>
                </c:pt>
                <c:pt idx="6">
                  <c:v>correo Vocal</c:v>
                </c:pt>
                <c:pt idx="7">
                  <c:v>Videoconferencia</c:v>
                </c:pt>
              </c:strCache>
            </c:strRef>
          </c:cat>
          <c:val>
            <c:numRef>
              <c:f>Hoja1!$B$2:$B$9</c:f>
              <c:numCache>
                <c:formatCode>0.0%</c:formatCode>
                <c:ptCount val="8"/>
                <c:pt idx="0">
                  <c:v>0.98499999999999999</c:v>
                </c:pt>
                <c:pt idx="1">
                  <c:v>0.83400000000000063</c:v>
                </c:pt>
                <c:pt idx="2">
                  <c:v>0.1540000000000003</c:v>
                </c:pt>
                <c:pt idx="3">
                  <c:v>0.52900000000000003</c:v>
                </c:pt>
                <c:pt idx="4">
                  <c:v>0.34700000000000031</c:v>
                </c:pt>
                <c:pt idx="5">
                  <c:v>0.96710000000000063</c:v>
                </c:pt>
                <c:pt idx="6">
                  <c:v>9.8700000000000246E-2</c:v>
                </c:pt>
                <c:pt idx="7">
                  <c:v>0.10900000000000012</c:v>
                </c:pt>
              </c:numCache>
            </c:numRef>
          </c:val>
        </c:ser>
        <c:ser>
          <c:idx val="1"/>
          <c:order val="1"/>
          <c:tx>
            <c:strRef>
              <c:f>Hoja1!$C$1</c:f>
              <c:strCache>
                <c:ptCount val="1"/>
                <c:pt idx="0">
                  <c:v>2012-13</c:v>
                </c:pt>
              </c:strCache>
            </c:strRef>
          </c:tx>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invertIfNegative val="0"/>
          <c:dLbls>
            <c:dLbl>
              <c:idx val="0"/>
              <c:layout>
                <c:manualLayout>
                  <c:x val="1.4974751233091501E-2"/>
                  <c:y val="7.6090136338318834E-2"/>
                </c:manualLayout>
              </c:layout>
              <c:showLegendKey val="0"/>
              <c:showVal val="1"/>
              <c:showCatName val="0"/>
              <c:showSerName val="0"/>
              <c:showPercent val="0"/>
              <c:showBubbleSize val="0"/>
            </c:dLbl>
            <c:txPr>
              <a:bodyPr/>
              <a:lstStyle/>
              <a:p>
                <a:pPr>
                  <a:defRPr baseline="0">
                    <a:solidFill>
                      <a:schemeClr val="tx2">
                        <a:lumMod val="20000"/>
                        <a:lumOff val="80000"/>
                      </a:schemeClr>
                    </a:solidFill>
                  </a:defRPr>
                </a:pPr>
                <a:endParaRPr lang="es-ES"/>
              </a:p>
            </c:txPr>
            <c:showLegendKey val="0"/>
            <c:showVal val="1"/>
            <c:showCatName val="0"/>
            <c:showSerName val="0"/>
            <c:showPercent val="0"/>
            <c:showBubbleSize val="0"/>
            <c:showLeaderLines val="0"/>
          </c:dLbls>
          <c:cat>
            <c:strRef>
              <c:f>Hoja1!$A$2:$A$9</c:f>
              <c:strCache>
                <c:ptCount val="8"/>
                <c:pt idx="0">
                  <c:v>Redes Locales</c:v>
                </c:pt>
                <c:pt idx="1">
                  <c:v>ADSL (RDSI)</c:v>
                </c:pt>
                <c:pt idx="2">
                  <c:v>Internet cable </c:v>
                </c:pt>
                <c:pt idx="3">
                  <c:v>Intranet</c:v>
                </c:pt>
                <c:pt idx="4">
                  <c:v>Extranet</c:v>
                </c:pt>
                <c:pt idx="5">
                  <c:v>Correo Electrónico</c:v>
                </c:pt>
                <c:pt idx="6">
                  <c:v>correo Vocal</c:v>
                </c:pt>
                <c:pt idx="7">
                  <c:v>Videoconferencia</c:v>
                </c:pt>
              </c:strCache>
            </c:strRef>
          </c:cat>
          <c:val>
            <c:numRef>
              <c:f>Hoja1!$C$2:$C$9</c:f>
              <c:numCache>
                <c:formatCode>0.0%</c:formatCode>
                <c:ptCount val="8"/>
                <c:pt idx="0">
                  <c:v>0.87300000000000122</c:v>
                </c:pt>
                <c:pt idx="1">
                  <c:v>0.94899999999999995</c:v>
                </c:pt>
                <c:pt idx="2">
                  <c:v>0.43500000000000061</c:v>
                </c:pt>
                <c:pt idx="3">
                  <c:v>0.73300000000000065</c:v>
                </c:pt>
                <c:pt idx="4">
                  <c:v>0.52600000000000002</c:v>
                </c:pt>
                <c:pt idx="5">
                  <c:v>0.999</c:v>
                </c:pt>
                <c:pt idx="6">
                  <c:v>0.31300000000000061</c:v>
                </c:pt>
                <c:pt idx="7">
                  <c:v>0.43500000000000061</c:v>
                </c:pt>
              </c:numCache>
            </c:numRef>
          </c:val>
        </c:ser>
        <c:dLbls>
          <c:showLegendKey val="0"/>
          <c:showVal val="0"/>
          <c:showCatName val="0"/>
          <c:showSerName val="0"/>
          <c:showPercent val="0"/>
          <c:showBubbleSize val="0"/>
        </c:dLbls>
        <c:gapWidth val="150"/>
        <c:shape val="box"/>
        <c:axId val="153166208"/>
        <c:axId val="153167744"/>
        <c:axId val="0"/>
      </c:bar3DChart>
      <c:catAx>
        <c:axId val="153166208"/>
        <c:scaling>
          <c:orientation val="minMax"/>
        </c:scaling>
        <c:delete val="0"/>
        <c:axPos val="b"/>
        <c:majorTickMark val="out"/>
        <c:minorTickMark val="none"/>
        <c:tickLblPos val="high"/>
        <c:txPr>
          <a:bodyPr/>
          <a:lstStyle/>
          <a:p>
            <a:pPr>
              <a:defRPr sz="1350" b="1" kern="1000" baseline="0">
                <a:solidFill>
                  <a:schemeClr val="bg1"/>
                </a:solidFill>
              </a:defRPr>
            </a:pPr>
            <a:endParaRPr lang="es-ES"/>
          </a:p>
        </c:txPr>
        <c:crossAx val="153167744"/>
        <c:crosses val="autoZero"/>
        <c:auto val="1"/>
        <c:lblAlgn val="ctr"/>
        <c:lblOffset val="100"/>
        <c:noMultiLvlLbl val="0"/>
      </c:catAx>
      <c:valAx>
        <c:axId val="153167744"/>
        <c:scaling>
          <c:orientation val="minMax"/>
        </c:scaling>
        <c:delete val="0"/>
        <c:axPos val="l"/>
        <c:majorGridlines/>
        <c:numFmt formatCode="0.0%" sourceLinked="1"/>
        <c:majorTickMark val="out"/>
        <c:minorTickMark val="none"/>
        <c:tickLblPos val="nextTo"/>
        <c:txPr>
          <a:bodyPr/>
          <a:lstStyle/>
          <a:p>
            <a:pPr>
              <a:defRPr>
                <a:solidFill>
                  <a:schemeClr val="bg1"/>
                </a:solidFill>
              </a:defRPr>
            </a:pPr>
            <a:endParaRPr lang="es-ES"/>
          </a:p>
        </c:txPr>
        <c:crossAx val="153166208"/>
        <c:crosses val="autoZero"/>
        <c:crossBetween val="between"/>
      </c:valAx>
      <c:spPr>
        <a:gradFill>
          <a:gsLst>
            <a:gs pos="0">
              <a:srgbClr val="000000"/>
            </a:gs>
            <a:gs pos="20000">
              <a:srgbClr val="000040"/>
            </a:gs>
            <a:gs pos="50000">
              <a:srgbClr val="400040"/>
            </a:gs>
            <a:gs pos="75000">
              <a:srgbClr val="8F0040"/>
            </a:gs>
            <a:gs pos="89999">
              <a:srgbClr val="F27300"/>
            </a:gs>
            <a:gs pos="100000">
              <a:srgbClr val="FFBF00"/>
            </a:gs>
          </a:gsLst>
          <a:lin ang="5400000" scaled="0"/>
        </a:gradFill>
        <a:scene3d>
          <a:camera prst="orthographicFront"/>
          <a:lightRig rig="threePt" dir="t"/>
        </a:scene3d>
        <a:sp3d prstMaterial="plastic">
          <a:bevelT w="165100" prst="coolSlant"/>
        </a:sp3d>
      </c:spPr>
    </c:plotArea>
    <c:legend>
      <c:legendPos val="r"/>
      <c:layout>
        <c:manualLayout>
          <c:xMode val="edge"/>
          <c:yMode val="edge"/>
          <c:x val="0.83022379064799923"/>
          <c:y val="0.47894577870186938"/>
          <c:w val="0.12287640793119579"/>
          <c:h val="0.13411409386780504"/>
        </c:manualLayout>
      </c:layout>
      <c:overlay val="1"/>
      <c:txPr>
        <a:bodyPr/>
        <a:lstStyle/>
        <a:p>
          <a:pPr>
            <a:defRPr baseline="0">
              <a:solidFill>
                <a:schemeClr val="bg1"/>
              </a:solidFill>
            </a:defRPr>
          </a:pPr>
          <a:endParaRPr lang="es-ES"/>
        </a:p>
      </c:txPr>
    </c:legend>
    <c:plotVisOnly val="1"/>
    <c:dispBlanksAs val="gap"/>
    <c:showDLblsOverMax val="0"/>
  </c:chart>
  <c:spPr>
    <a:scene3d>
      <a:camera prst="orthographicFront"/>
      <a:lightRig rig="threePt" dir="t"/>
    </a:scene3d>
    <a:sp3d prstMaterial="flat"/>
  </c:spPr>
  <c:txPr>
    <a:bodyPr/>
    <a:lstStyle/>
    <a:p>
      <a:pPr>
        <a:defRPr sz="1800"/>
      </a:pPr>
      <a:endParaRPr lang="es-E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200" baseline="0" dirty="0">
                <a:solidFill>
                  <a:schemeClr val="bg1"/>
                </a:solidFill>
              </a:rPr>
              <a:t>IMPORTANCIA INTERNET PARA SU </a:t>
            </a:r>
            <a:r>
              <a:rPr lang="en-US" sz="2200" baseline="0" dirty="0" smtClean="0">
                <a:solidFill>
                  <a:schemeClr val="bg1"/>
                </a:solidFill>
              </a:rPr>
              <a:t>EMPRESA</a:t>
            </a:r>
          </a:p>
          <a:p>
            <a:pPr>
              <a:defRPr/>
            </a:pPr>
            <a:r>
              <a:rPr lang="en-US" sz="2000" baseline="0" dirty="0" smtClean="0">
                <a:solidFill>
                  <a:schemeClr val="bg1"/>
                </a:solidFill>
              </a:rPr>
              <a:t>Tienen Sitio Web 96,1% </a:t>
            </a:r>
          </a:p>
          <a:p>
            <a:pPr>
              <a:defRPr/>
            </a:pPr>
            <a:endParaRPr lang="en-US" sz="2200" baseline="0" dirty="0" smtClean="0">
              <a:solidFill>
                <a:schemeClr val="bg1"/>
              </a:solidFill>
            </a:endParaRPr>
          </a:p>
          <a:p>
            <a:pPr>
              <a:defRPr/>
            </a:pPr>
            <a:endParaRPr lang="en-US" sz="2200" baseline="0" dirty="0" smtClean="0">
              <a:solidFill>
                <a:schemeClr val="bg1"/>
              </a:solidFill>
            </a:endParaRPr>
          </a:p>
          <a:p>
            <a:pPr>
              <a:defRPr/>
            </a:pPr>
            <a:r>
              <a:rPr lang="en-US" sz="1600" b="0" baseline="0" dirty="0" smtClean="0">
                <a:solidFill>
                  <a:schemeClr val="bg1"/>
                </a:solidFill>
              </a:rPr>
              <a:t>Ninguna 0%</a:t>
            </a:r>
            <a:endParaRPr lang="en-US" sz="1600" b="0" baseline="0" dirty="0">
              <a:solidFill>
                <a:schemeClr val="bg1"/>
              </a:solidFill>
            </a:endParaRPr>
          </a:p>
        </c:rich>
      </c:tx>
      <c:overlay val="0"/>
    </c:title>
    <c:autoTitleDeleted val="0"/>
    <c:view3D>
      <c:rotX val="30"/>
      <c:rotY val="200"/>
      <c:rAngAx val="0"/>
      <c:perspective val="30"/>
    </c:view3D>
    <c:floor>
      <c:thickness val="0"/>
    </c:floor>
    <c:sideWall>
      <c:thickness val="0"/>
    </c:sideWall>
    <c:backWall>
      <c:thickness val="0"/>
    </c:backWall>
    <c:plotArea>
      <c:layout/>
      <c:pie3DChart>
        <c:varyColors val="1"/>
        <c:ser>
          <c:idx val="0"/>
          <c:order val="0"/>
          <c:tx>
            <c:strRef>
              <c:f>Hoja1!$B$1</c:f>
              <c:strCache>
                <c:ptCount val="1"/>
                <c:pt idx="0">
                  <c:v>IMPORTANCIA INTERNET PARA SU EMPRESA</c:v>
                </c:pt>
              </c:strCache>
            </c:strRef>
          </c:tx>
          <c:explosion val="25"/>
          <c:dLbls>
            <c:showLegendKey val="0"/>
            <c:showVal val="1"/>
            <c:showCatName val="0"/>
            <c:showSerName val="0"/>
            <c:showPercent val="0"/>
            <c:showBubbleSize val="0"/>
            <c:showLeaderLines val="1"/>
          </c:dLbls>
          <c:cat>
            <c:strRef>
              <c:f>Hoja1!$A$2:$A$5</c:f>
              <c:strCache>
                <c:ptCount val="4"/>
                <c:pt idx="0">
                  <c:v>POCA</c:v>
                </c:pt>
                <c:pt idx="1">
                  <c:v>NORMAL</c:v>
                </c:pt>
                <c:pt idx="2">
                  <c:v>MUCHA</c:v>
                </c:pt>
                <c:pt idx="3">
                  <c:v>IMPRESCINDIBLE</c:v>
                </c:pt>
              </c:strCache>
            </c:strRef>
          </c:cat>
          <c:val>
            <c:numRef>
              <c:f>Hoja1!$B$2:$B$5</c:f>
              <c:numCache>
                <c:formatCode>0.0%</c:formatCode>
                <c:ptCount val="4"/>
                <c:pt idx="0">
                  <c:v>1.7000000000000001E-2</c:v>
                </c:pt>
                <c:pt idx="1">
                  <c:v>0.22700000000000001</c:v>
                </c:pt>
                <c:pt idx="2">
                  <c:v>0.32800000000000068</c:v>
                </c:pt>
                <c:pt idx="3">
                  <c:v>0.42800000000000032</c:v>
                </c:pt>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s-E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05EA72E-89C1-4724-94D7-40047843D0C0}" type="datetimeFigureOut">
              <a:rPr lang="es-ES" smtClean="0"/>
              <a:pPr/>
              <a:t>05/01/2014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23401EA2-F57C-4244-82C2-F27842244CC6}"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EA72E-89C1-4724-94D7-40047843D0C0}" type="datetimeFigureOut">
              <a:rPr lang="es-ES" smtClean="0"/>
              <a:pPr/>
              <a:t>05/01/2014</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401EA2-F57C-4244-82C2-F27842244CC6}"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4.emf"/><Relationship Id="rId4" Type="http://schemas.openxmlformats.org/officeDocument/2006/relationships/oleObject" Target="../embeddings/Microsoft_Word_97_-_2003_Document4.doc"/></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5.emf"/><Relationship Id="rId4" Type="http://schemas.openxmlformats.org/officeDocument/2006/relationships/oleObject" Target="../embeddings/Microsoft_Word_97_-_2003_Document5.doc"/></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6.emf"/><Relationship Id="rId5" Type="http://schemas.openxmlformats.org/officeDocument/2006/relationships/oleObject" Target="../embeddings/Microsoft_Excel_97-2003_Worksheet6.xls"/><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chart" Target="../charts/chart3.xml"/><Relationship Id="rId5" Type="http://schemas.openxmlformats.org/officeDocument/2006/relationships/image" Target="../media/image7.emf"/><Relationship Id="rId4" Type="http://schemas.openxmlformats.org/officeDocument/2006/relationships/oleObject" Target="../embeddings/Microsoft_Excel_97-2003_Worksheet7.xls"/></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8.vml"/><Relationship Id="rId5" Type="http://schemas.openxmlformats.org/officeDocument/2006/relationships/image" Target="../media/image8.emf"/><Relationship Id="rId4" Type="http://schemas.openxmlformats.org/officeDocument/2006/relationships/oleObject" Target="../embeddings/Microsoft_Excel_97-2003_Worksheet8.xls"/></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9.vml"/><Relationship Id="rId5" Type="http://schemas.openxmlformats.org/officeDocument/2006/relationships/image" Target="../media/image9.emf"/><Relationship Id="rId4" Type="http://schemas.openxmlformats.org/officeDocument/2006/relationships/oleObject" Target="../embeddings/Microsoft_Word_97_-_2003_Document9.doc"/></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10.vml"/><Relationship Id="rId5" Type="http://schemas.openxmlformats.org/officeDocument/2006/relationships/image" Target="../media/image10.emf"/><Relationship Id="rId4" Type="http://schemas.openxmlformats.org/officeDocument/2006/relationships/oleObject" Target="../embeddings/Microsoft_Word_97_-_2003_Document10.doc"/></Relationships>
</file>

<file path=ppt/slides/_rels/slide2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11.emf"/><Relationship Id="rId5" Type="http://schemas.openxmlformats.org/officeDocument/2006/relationships/oleObject" Target="../embeddings/Microsoft_Excel_97-2003_Worksheet11.xls"/><Relationship Id="rId4" Type="http://schemas.openxmlformats.org/officeDocument/2006/relationships/oleObject" Target="../embeddings/oleObject11.bin"/></Relationships>
</file>

<file path=ppt/slides/_rels/slide2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12.emf"/><Relationship Id="rId4" Type="http://schemas.openxmlformats.org/officeDocument/2006/relationships/oleObject" Target="../embeddings/Microsoft_Excel_97-2003_Worksheet12.xls"/></Relationships>
</file>

<file path=ppt/slides/_rels/slide46.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13.vml"/><Relationship Id="rId4" Type="http://schemas.openxmlformats.org/officeDocument/2006/relationships/image" Target="../media/image13.emf"/></Relationships>
</file>

<file path=ppt/slides/_rels/slide48.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chart" Target="../charts/chart3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oleObject" Target="../embeddings/Microsoft_Word_97_-_2003_Document2.doc"/></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3.emf"/><Relationship Id="rId4" Type="http://schemas.openxmlformats.org/officeDocument/2006/relationships/oleObject" Target="../embeddings/Microsoft_Word_97_-_2003_Document3.doc"/></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1871700" y="3501008"/>
            <a:ext cx="5832648" cy="1908215"/>
          </a:xfrm>
          <a:prstGeom prst="rect">
            <a:avLst/>
          </a:prstGeom>
        </p:spPr>
        <p:txBody>
          <a:bodyPr wrap="square">
            <a:spAutoFit/>
          </a:bodyPr>
          <a:lstStyle/>
          <a:p>
            <a:pPr algn="ctr"/>
            <a:r>
              <a:rPr lang="es-ES" sz="2800" b="1" dirty="0" smtClean="0">
                <a:solidFill>
                  <a:srgbClr val="FF0000"/>
                </a:solidFill>
              </a:rPr>
              <a:t>LOS SISTEMAS DE INFORMACIÓN EN LAS EMPRESAS ESPAÑOLAS:</a:t>
            </a:r>
          </a:p>
          <a:p>
            <a:pPr algn="ctr"/>
            <a:r>
              <a:rPr lang="es-ES" sz="2800" b="1" dirty="0" smtClean="0">
                <a:solidFill>
                  <a:srgbClr val="FF0000"/>
                </a:solidFill>
              </a:rPr>
              <a:t>UN ANÁLISIS EMPÍRICO</a:t>
            </a:r>
          </a:p>
          <a:p>
            <a:pPr algn="ctr"/>
            <a:endParaRPr lang="es-ES" b="1" dirty="0" smtClean="0"/>
          </a:p>
          <a:p>
            <a:pPr algn="ctr"/>
            <a:r>
              <a:rPr lang="es-ES" sz="1600" b="1" dirty="0" smtClean="0">
                <a:solidFill>
                  <a:srgbClr val="C00000"/>
                </a:solidFill>
              </a:rPr>
              <a:t>FRANCISCO JOSÉ MARTÍNEZ LÓPEZ</a:t>
            </a:r>
          </a:p>
        </p:txBody>
      </p:sp>
      <p:sp>
        <p:nvSpPr>
          <p:cNvPr id="4" name="3 CuadroTexto"/>
          <p:cNvSpPr txBox="1"/>
          <p:nvPr/>
        </p:nvSpPr>
        <p:spPr>
          <a:xfrm>
            <a:off x="1547664" y="504230"/>
            <a:ext cx="6480720" cy="1169551"/>
          </a:xfrm>
          <a:prstGeom prst="rect">
            <a:avLst/>
          </a:prstGeom>
          <a:noFill/>
        </p:spPr>
        <p:txBody>
          <a:bodyPr wrap="square">
            <a:spAutoFit/>
          </a:bodyPr>
          <a:lstStyle/>
          <a:p>
            <a:pPr algn="ctr">
              <a:spcBef>
                <a:spcPct val="50000"/>
              </a:spcBef>
              <a:defRPr/>
            </a:pPr>
            <a:r>
              <a:rPr lang="es-ES" sz="2800" b="1" i="1" cap="all" dirty="0" smtClean="0">
                <a:solidFill>
                  <a:schemeClr val="bg1"/>
                </a:solidFill>
              </a:rPr>
              <a:t>MASTER DE TURISMO</a:t>
            </a:r>
            <a:endParaRPr lang="es-ES" sz="2800" b="1" i="1" cap="all" dirty="0" smtClean="0">
              <a:solidFill>
                <a:schemeClr val="bg1"/>
              </a:solidFill>
            </a:endParaRPr>
          </a:p>
          <a:p>
            <a:pPr algn="ctr">
              <a:spcBef>
                <a:spcPct val="50000"/>
              </a:spcBef>
              <a:defRPr/>
            </a:pPr>
            <a:r>
              <a:rPr lang="es-ES" sz="2800" b="1" i="1" cap="all" dirty="0" smtClean="0">
                <a:solidFill>
                  <a:schemeClr val="bg1"/>
                </a:solidFill>
              </a:rPr>
              <a:t>curso </a:t>
            </a:r>
            <a:r>
              <a:rPr lang="es-ES" sz="2800" b="1" i="1" cap="all" dirty="0" smtClean="0">
                <a:solidFill>
                  <a:schemeClr val="bg1"/>
                </a:solidFill>
              </a:rPr>
              <a:t>2013-14</a:t>
            </a:r>
            <a:endParaRPr lang="es-ES" sz="2800" b="1" i="1" cap="all"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ChangeArrowheads="1"/>
          </p:cNvSpPr>
          <p:nvPr/>
        </p:nvSpPr>
        <p:spPr bwMode="auto">
          <a:xfrm>
            <a:off x="0" y="0"/>
            <a:ext cx="9144000" cy="6858000"/>
          </a:xfrm>
          <a:prstGeom prst="rect">
            <a:avLst/>
          </a:prstGeom>
          <a:gradFill rotWithShape="0">
            <a:gsLst>
              <a:gs pos="0">
                <a:srgbClr val="03D4A8"/>
              </a:gs>
              <a:gs pos="25000">
                <a:srgbClr val="21D6E0"/>
              </a:gs>
              <a:gs pos="75000">
                <a:srgbClr val="0087E6"/>
              </a:gs>
              <a:gs pos="100000">
                <a:srgbClr val="005CBF"/>
              </a:gs>
            </a:gsLst>
            <a:lin ang="0" scaled="1"/>
          </a:gradFill>
          <a:ln w="9525">
            <a:noFill/>
            <a:miter lim="800000"/>
            <a:headEnd/>
            <a:tailEnd/>
          </a:ln>
        </p:spPr>
        <p:txBody>
          <a:bodyPr wrap="none" anchor="ctr"/>
          <a:lstStyle/>
          <a:p>
            <a:endParaRPr lang="es-ES" dirty="0"/>
          </a:p>
        </p:txBody>
      </p:sp>
      <p:sp>
        <p:nvSpPr>
          <p:cNvPr id="4100" name="Text Box 3"/>
          <p:cNvSpPr txBox="1">
            <a:spLocks noChangeArrowheads="1"/>
          </p:cNvSpPr>
          <p:nvPr/>
        </p:nvSpPr>
        <p:spPr bwMode="auto">
          <a:xfrm>
            <a:off x="1219200" y="381000"/>
            <a:ext cx="6858000" cy="455613"/>
          </a:xfrm>
          <a:prstGeom prst="rect">
            <a:avLst/>
          </a:prstGeom>
          <a:noFill/>
          <a:ln w="9525">
            <a:noFill/>
            <a:miter lim="800000"/>
            <a:headEnd/>
            <a:tailEnd/>
          </a:ln>
        </p:spPr>
        <p:txBody>
          <a:bodyPr>
            <a:spAutoFit/>
          </a:bodyPr>
          <a:lstStyle/>
          <a:p>
            <a:pP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graphicFrame>
        <p:nvGraphicFramePr>
          <p:cNvPr id="4098" name="Object 6"/>
          <p:cNvGraphicFramePr>
            <a:graphicFrameLocks noChangeAspect="1"/>
          </p:cNvGraphicFramePr>
          <p:nvPr/>
        </p:nvGraphicFramePr>
        <p:xfrm>
          <a:off x="1222375" y="1484313"/>
          <a:ext cx="7126288" cy="5083175"/>
        </p:xfrm>
        <a:graphic>
          <a:graphicData uri="http://schemas.openxmlformats.org/presentationml/2006/ole">
            <mc:AlternateContent xmlns:mc="http://schemas.openxmlformats.org/markup-compatibility/2006">
              <mc:Choice xmlns:v="urn:schemas-microsoft-com:vml" Requires="v">
                <p:oleObj spid="_x0000_s89091" name="Document" r:id="rId4" imgW="7693476" imgH="5367490" progId="Word.Document.8">
                  <p:embed/>
                </p:oleObj>
              </mc:Choice>
              <mc:Fallback>
                <p:oleObj name="Document" r:id="rId4" imgW="7693476" imgH="5367490" progId="Word.Documen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2375" y="1484313"/>
                        <a:ext cx="7126288" cy="5083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0" y="0"/>
            <a:ext cx="9144000" cy="6858000"/>
          </a:xfrm>
          <a:prstGeom prst="rect">
            <a:avLst/>
          </a:prstGeom>
          <a:gradFill rotWithShape="0">
            <a:gsLst>
              <a:gs pos="0">
                <a:srgbClr val="03D4A8"/>
              </a:gs>
              <a:gs pos="25000">
                <a:srgbClr val="21D6E0"/>
              </a:gs>
              <a:gs pos="75000">
                <a:srgbClr val="0087E6"/>
              </a:gs>
              <a:gs pos="100000">
                <a:srgbClr val="005CBF"/>
              </a:gs>
            </a:gsLst>
            <a:lin ang="0" scaled="1"/>
          </a:gradFill>
          <a:ln w="9525">
            <a:noFill/>
            <a:miter lim="800000"/>
            <a:headEnd/>
            <a:tailEnd/>
          </a:ln>
        </p:spPr>
        <p:txBody>
          <a:bodyPr wrap="none" anchor="ctr"/>
          <a:lstStyle/>
          <a:p>
            <a:endParaRPr lang="es-ES" dirty="0"/>
          </a:p>
        </p:txBody>
      </p:sp>
      <p:sp>
        <p:nvSpPr>
          <p:cNvPr id="5124" name="Text Box 3"/>
          <p:cNvSpPr txBox="1">
            <a:spLocks noChangeArrowheads="1"/>
          </p:cNvSpPr>
          <p:nvPr/>
        </p:nvSpPr>
        <p:spPr bwMode="auto">
          <a:xfrm>
            <a:off x="1219200" y="304800"/>
            <a:ext cx="6858000" cy="455613"/>
          </a:xfrm>
          <a:prstGeom prst="rect">
            <a:avLst/>
          </a:prstGeom>
          <a:noFill/>
          <a:ln w="9525">
            <a:noFill/>
            <a:miter lim="800000"/>
            <a:headEnd/>
            <a:tailEnd/>
          </a:ln>
        </p:spPr>
        <p:txBody>
          <a:bodyPr>
            <a:spAutoFit/>
          </a:bodyPr>
          <a:lstStyle/>
          <a:p>
            <a:pP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graphicFrame>
        <p:nvGraphicFramePr>
          <p:cNvPr id="5122" name="Object 4"/>
          <p:cNvGraphicFramePr>
            <a:graphicFrameLocks noChangeAspect="1"/>
          </p:cNvGraphicFramePr>
          <p:nvPr/>
        </p:nvGraphicFramePr>
        <p:xfrm>
          <a:off x="1449388" y="1520825"/>
          <a:ext cx="6210300" cy="4037013"/>
        </p:xfrm>
        <a:graphic>
          <a:graphicData uri="http://schemas.openxmlformats.org/presentationml/2006/ole">
            <mc:AlternateContent xmlns:mc="http://schemas.openxmlformats.org/markup-compatibility/2006">
              <mc:Choice xmlns:v="urn:schemas-microsoft-com:vml" Requires="v">
                <p:oleObj spid="_x0000_s90115" name="Document" r:id="rId4" imgW="6402639" imgH="4052856" progId="Word.Document.8">
                  <p:embed/>
                </p:oleObj>
              </mc:Choice>
              <mc:Fallback>
                <p:oleObj name="Document" r:id="rId4" imgW="6402639" imgH="4052856"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9388" y="1520825"/>
                        <a:ext cx="6210300" cy="4037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1447800" y="304800"/>
            <a:ext cx="6858000" cy="455613"/>
          </a:xfrm>
          <a:prstGeom prst="rect">
            <a:avLst/>
          </a:prstGeom>
          <a:noFill/>
          <a:ln w="9525">
            <a:noFill/>
            <a:miter lim="800000"/>
            <a:headEnd/>
            <a:tailEnd/>
          </a:ln>
        </p:spPr>
        <p:txBody>
          <a:bodyPr>
            <a:spAutoFit/>
          </a:bodyPr>
          <a:lstStyle/>
          <a:p>
            <a:pP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sp>
        <p:nvSpPr>
          <p:cNvPr id="57347" name="Rectangle 4"/>
          <p:cNvSpPr>
            <a:spLocks noChangeArrowheads="1"/>
          </p:cNvSpPr>
          <p:nvPr/>
        </p:nvSpPr>
        <p:spPr bwMode="auto">
          <a:xfrm>
            <a:off x="0" y="0"/>
            <a:ext cx="9144000" cy="6858000"/>
          </a:xfrm>
          <a:prstGeom prst="rect">
            <a:avLst/>
          </a:prstGeom>
          <a:gradFill rotWithShape="0">
            <a:gsLst>
              <a:gs pos="0">
                <a:schemeClr val="tx1"/>
              </a:gs>
              <a:gs pos="100000">
                <a:srgbClr val="FF3300"/>
              </a:gs>
            </a:gsLst>
            <a:lin ang="0" scaled="1"/>
          </a:gradFill>
          <a:ln w="9525">
            <a:noFill/>
            <a:miter lim="800000"/>
            <a:headEnd/>
            <a:tailEnd/>
          </a:ln>
        </p:spPr>
        <p:txBody>
          <a:bodyPr wrap="none" anchor="ctr"/>
          <a:lstStyle/>
          <a:p>
            <a:endParaRPr lang="es-ES" dirty="0"/>
          </a:p>
        </p:txBody>
      </p:sp>
      <p:sp>
        <p:nvSpPr>
          <p:cNvPr id="57348" name="Text Box 5"/>
          <p:cNvSpPr txBox="1">
            <a:spLocks noChangeArrowheads="1"/>
          </p:cNvSpPr>
          <p:nvPr/>
        </p:nvSpPr>
        <p:spPr bwMode="auto">
          <a:xfrm>
            <a:off x="1219200" y="304800"/>
            <a:ext cx="7315200" cy="403225"/>
          </a:xfrm>
          <a:prstGeom prst="rect">
            <a:avLst/>
          </a:prstGeom>
          <a:noFill/>
          <a:ln w="9525">
            <a:noFill/>
            <a:miter lim="800000"/>
            <a:headEnd/>
            <a:tailEnd/>
          </a:ln>
        </p:spPr>
        <p:txBody>
          <a:bodyPr>
            <a:spAutoFit/>
          </a:bodyPr>
          <a:lstStyle/>
          <a:p>
            <a:pPr algn="just">
              <a:lnSpc>
                <a:spcPct val="85000"/>
              </a:lnSpc>
              <a:spcBef>
                <a:spcPct val="50000"/>
              </a:spcBef>
            </a:pPr>
            <a:r>
              <a:rPr lang="es-ES" i="0" dirty="0">
                <a:solidFill>
                  <a:schemeClr val="bg1"/>
                </a:solidFill>
              </a:rPr>
              <a:t>LOGÍSTICA DEL PROCESO DE ENCUESTACIÓN </a:t>
            </a:r>
          </a:p>
        </p:txBody>
      </p:sp>
      <p:sp>
        <p:nvSpPr>
          <p:cNvPr id="186375" name="Text Box 7"/>
          <p:cNvSpPr txBox="1">
            <a:spLocks noChangeArrowheads="1"/>
          </p:cNvSpPr>
          <p:nvPr/>
        </p:nvSpPr>
        <p:spPr bwMode="auto">
          <a:xfrm>
            <a:off x="685800" y="1371600"/>
            <a:ext cx="8458200" cy="4510088"/>
          </a:xfrm>
          <a:prstGeom prst="rect">
            <a:avLst/>
          </a:prstGeom>
          <a:noFill/>
          <a:ln w="9525">
            <a:noFill/>
            <a:miter lim="800000"/>
            <a:headEnd/>
            <a:tailEnd/>
          </a:ln>
        </p:spPr>
        <p:txBody>
          <a:bodyPr>
            <a:spAutoFit/>
          </a:bodyPr>
          <a:lstStyle/>
          <a:p>
            <a:pPr algn="l">
              <a:lnSpc>
                <a:spcPct val="100000"/>
              </a:lnSpc>
              <a:spcAft>
                <a:spcPct val="55000"/>
              </a:spcAft>
            </a:pPr>
            <a:r>
              <a:rPr lang="es-MX" sz="1600" i="0" dirty="0">
                <a:solidFill>
                  <a:schemeClr val="bg1"/>
                </a:solidFill>
              </a:rPr>
              <a:t>DISEÑO TEÓRICO</a:t>
            </a:r>
            <a:endParaRPr lang="es-ES" sz="1600" i="0" dirty="0">
              <a:solidFill>
                <a:schemeClr val="bg1"/>
              </a:solidFill>
            </a:endParaRPr>
          </a:p>
          <a:p>
            <a:pPr algn="l">
              <a:lnSpc>
                <a:spcPct val="100000"/>
              </a:lnSpc>
              <a:spcAft>
                <a:spcPct val="55000"/>
              </a:spcAft>
            </a:pPr>
            <a:r>
              <a:rPr lang="es-MX" sz="1600" i="0" dirty="0">
                <a:solidFill>
                  <a:schemeClr val="bg1"/>
                </a:solidFill>
              </a:rPr>
              <a:t>DISEÑO DE LOS CUESTIONARIOS</a:t>
            </a:r>
            <a:endParaRPr lang="es-ES" sz="1600" i="0" dirty="0">
              <a:solidFill>
                <a:schemeClr val="bg1"/>
              </a:solidFill>
            </a:endParaRPr>
          </a:p>
          <a:p>
            <a:pPr algn="l">
              <a:lnSpc>
                <a:spcPct val="100000"/>
              </a:lnSpc>
              <a:spcAft>
                <a:spcPct val="55000"/>
              </a:spcAft>
            </a:pPr>
            <a:r>
              <a:rPr lang="es-MX" sz="1600" i="0" dirty="0">
                <a:solidFill>
                  <a:schemeClr val="bg1"/>
                </a:solidFill>
              </a:rPr>
              <a:t>HIPÓTESIS PREVIAS AL CUESTIONARIO</a:t>
            </a:r>
            <a:endParaRPr lang="es-ES" sz="1600" i="0" dirty="0">
              <a:solidFill>
                <a:schemeClr val="bg1"/>
              </a:solidFill>
            </a:endParaRPr>
          </a:p>
          <a:p>
            <a:pPr algn="l">
              <a:lnSpc>
                <a:spcPct val="100000"/>
              </a:lnSpc>
              <a:spcAft>
                <a:spcPct val="55000"/>
              </a:spcAft>
            </a:pPr>
            <a:r>
              <a:rPr lang="es-MX" sz="1600" i="0" dirty="0">
                <a:solidFill>
                  <a:schemeClr val="bg1"/>
                </a:solidFill>
              </a:rPr>
              <a:t>VARIABLES CONTENIDAS EN LA ELABORACIÓN DEL CUESTIONARIO</a:t>
            </a:r>
            <a:endParaRPr lang="es-ES" sz="1600" i="0" dirty="0">
              <a:solidFill>
                <a:schemeClr val="bg1"/>
              </a:solidFill>
            </a:endParaRPr>
          </a:p>
          <a:p>
            <a:pPr algn="l">
              <a:lnSpc>
                <a:spcPct val="100000"/>
              </a:lnSpc>
              <a:spcAft>
                <a:spcPct val="55000"/>
              </a:spcAft>
            </a:pPr>
            <a:r>
              <a:rPr lang="es-MX" sz="1600" i="0" dirty="0">
                <a:solidFill>
                  <a:schemeClr val="bg1"/>
                </a:solidFill>
              </a:rPr>
              <a:t>PROCEDIMIENTO INFORMÁTICO DE CONSTRUCCIÓN DEL CUESTIONARIO</a:t>
            </a:r>
            <a:endParaRPr lang="es-ES" sz="1600" i="0" dirty="0">
              <a:solidFill>
                <a:schemeClr val="bg1"/>
              </a:solidFill>
            </a:endParaRPr>
          </a:p>
          <a:p>
            <a:pPr algn="l">
              <a:lnSpc>
                <a:spcPct val="100000"/>
              </a:lnSpc>
              <a:spcAft>
                <a:spcPct val="55000"/>
              </a:spcAft>
            </a:pPr>
            <a:r>
              <a:rPr lang="es-MX" sz="1600" i="0" dirty="0">
                <a:solidFill>
                  <a:schemeClr val="bg1"/>
                </a:solidFill>
              </a:rPr>
              <a:t>CUESTIONARIO BASE</a:t>
            </a:r>
            <a:endParaRPr lang="es-ES" sz="1600" i="0" dirty="0">
              <a:solidFill>
                <a:schemeClr val="bg1"/>
              </a:solidFill>
            </a:endParaRPr>
          </a:p>
          <a:p>
            <a:pPr algn="l">
              <a:lnSpc>
                <a:spcPct val="100000"/>
              </a:lnSpc>
              <a:spcAft>
                <a:spcPct val="55000"/>
              </a:spcAft>
            </a:pPr>
            <a:r>
              <a:rPr lang="es-MX" sz="1600" i="0" dirty="0">
                <a:solidFill>
                  <a:schemeClr val="bg1"/>
                </a:solidFill>
              </a:rPr>
              <a:t>DETERMINACIÓN DE LAS MUESTRAS EN BASE A LAS POBLACIONES</a:t>
            </a:r>
            <a:endParaRPr lang="es-ES" sz="1600" i="0" dirty="0">
              <a:solidFill>
                <a:schemeClr val="bg1"/>
              </a:solidFill>
            </a:endParaRPr>
          </a:p>
          <a:p>
            <a:pPr algn="l">
              <a:lnSpc>
                <a:spcPct val="100000"/>
              </a:lnSpc>
              <a:spcAft>
                <a:spcPct val="55000"/>
              </a:spcAft>
            </a:pPr>
            <a:r>
              <a:rPr lang="es-MX" sz="1600" i="0" dirty="0">
                <a:solidFill>
                  <a:schemeClr val="bg1"/>
                </a:solidFill>
              </a:rPr>
              <a:t>LOS PROCESOS DE MUESTREO</a:t>
            </a:r>
            <a:endParaRPr lang="es-ES" sz="1600" i="0" dirty="0">
              <a:solidFill>
                <a:schemeClr val="bg1"/>
              </a:solidFill>
            </a:endParaRPr>
          </a:p>
          <a:p>
            <a:pPr algn="l">
              <a:lnSpc>
                <a:spcPct val="100000"/>
              </a:lnSpc>
              <a:spcAft>
                <a:spcPct val="55000"/>
              </a:spcAft>
            </a:pPr>
            <a:r>
              <a:rPr lang="es-MX" sz="1600" i="0" dirty="0">
                <a:solidFill>
                  <a:schemeClr val="bg1"/>
                </a:solidFill>
              </a:rPr>
              <a:t>EL TAMAÑO DE LAS MUESTRAS</a:t>
            </a:r>
            <a:endParaRPr lang="es-ES" sz="1600" i="0" dirty="0">
              <a:solidFill>
                <a:schemeClr val="bg1"/>
              </a:solidFill>
            </a:endParaRPr>
          </a:p>
          <a:p>
            <a:pPr algn="l">
              <a:lnSpc>
                <a:spcPct val="100000"/>
              </a:lnSpc>
              <a:spcAft>
                <a:spcPct val="55000"/>
              </a:spcAft>
            </a:pPr>
            <a:r>
              <a:rPr lang="es-MX" sz="1600" i="0" dirty="0">
                <a:solidFill>
                  <a:schemeClr val="bg1"/>
                </a:solidFill>
              </a:rPr>
              <a:t>PROCESO DE OBTENCIÓN DE LA INFORMACIÓN</a:t>
            </a:r>
            <a:endParaRPr lang="es-ES" sz="1600" i="0" dirty="0">
              <a:solidFill>
                <a:schemeClr val="bg1"/>
              </a:solidFill>
            </a:endParaRPr>
          </a:p>
          <a:p>
            <a:pPr algn="l">
              <a:lnSpc>
                <a:spcPct val="100000"/>
              </a:lnSpc>
              <a:spcAft>
                <a:spcPct val="55000"/>
              </a:spcAft>
            </a:pPr>
            <a:r>
              <a:rPr lang="es-MX" sz="1600" i="0" dirty="0">
                <a:solidFill>
                  <a:schemeClr val="bg1"/>
                </a:solidFill>
              </a:rPr>
              <a:t>DEPURACIÓN Y REGISTRO</a:t>
            </a:r>
            <a:endParaRPr lang="es-ES" sz="1600" i="0" dirty="0">
              <a:solidFill>
                <a:schemeClr val="bg1"/>
              </a:solidFill>
            </a:endParaRPr>
          </a:p>
          <a:p>
            <a:pPr algn="l">
              <a:lnSpc>
                <a:spcPct val="100000"/>
              </a:lnSpc>
              <a:spcAft>
                <a:spcPct val="70000"/>
              </a:spcAft>
            </a:pPr>
            <a:endParaRPr lang="es-ES" sz="1600" i="0" dirty="0">
              <a:solidFill>
                <a:schemeClr val="bg1"/>
              </a:solidFill>
            </a:endParaRP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186375">
                                            <p:txEl>
                                              <p:pRg st="0" end="0"/>
                                            </p:txEl>
                                          </p:spTgt>
                                        </p:tgtEl>
                                        <p:attrNameLst>
                                          <p:attrName>style.visibility</p:attrName>
                                        </p:attrNameLst>
                                      </p:cBhvr>
                                      <p:to>
                                        <p:strVal val="visible"/>
                                      </p:to>
                                    </p:set>
                                    <p:animEffect transition="in" filter="strips(upRight)">
                                      <p:cBhvr>
                                        <p:cTn id="7" dur="500"/>
                                        <p:tgtEl>
                                          <p:spTgt spid="1863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186375">
                                            <p:txEl>
                                              <p:pRg st="1" end="1"/>
                                            </p:txEl>
                                          </p:spTgt>
                                        </p:tgtEl>
                                        <p:attrNameLst>
                                          <p:attrName>style.visibility</p:attrName>
                                        </p:attrNameLst>
                                      </p:cBhvr>
                                      <p:to>
                                        <p:strVal val="visible"/>
                                      </p:to>
                                    </p:set>
                                    <p:animEffect transition="in" filter="strips(upRight)">
                                      <p:cBhvr>
                                        <p:cTn id="12" dur="500"/>
                                        <p:tgtEl>
                                          <p:spTgt spid="1863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grpId="0" nodeType="clickEffect">
                                  <p:stCondLst>
                                    <p:cond delay="0"/>
                                  </p:stCondLst>
                                  <p:childTnLst>
                                    <p:set>
                                      <p:cBhvr>
                                        <p:cTn id="16" dur="1" fill="hold">
                                          <p:stCondLst>
                                            <p:cond delay="0"/>
                                          </p:stCondLst>
                                        </p:cTn>
                                        <p:tgtEl>
                                          <p:spTgt spid="186375">
                                            <p:txEl>
                                              <p:pRg st="2" end="2"/>
                                            </p:txEl>
                                          </p:spTgt>
                                        </p:tgtEl>
                                        <p:attrNameLst>
                                          <p:attrName>style.visibility</p:attrName>
                                        </p:attrNameLst>
                                      </p:cBhvr>
                                      <p:to>
                                        <p:strVal val="visible"/>
                                      </p:to>
                                    </p:set>
                                    <p:animEffect transition="in" filter="strips(upRight)">
                                      <p:cBhvr>
                                        <p:cTn id="17" dur="500"/>
                                        <p:tgtEl>
                                          <p:spTgt spid="1863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grpId="0" nodeType="clickEffect">
                                  <p:stCondLst>
                                    <p:cond delay="0"/>
                                  </p:stCondLst>
                                  <p:childTnLst>
                                    <p:set>
                                      <p:cBhvr>
                                        <p:cTn id="21" dur="1" fill="hold">
                                          <p:stCondLst>
                                            <p:cond delay="0"/>
                                          </p:stCondLst>
                                        </p:cTn>
                                        <p:tgtEl>
                                          <p:spTgt spid="186375">
                                            <p:txEl>
                                              <p:pRg st="3" end="3"/>
                                            </p:txEl>
                                          </p:spTgt>
                                        </p:tgtEl>
                                        <p:attrNameLst>
                                          <p:attrName>style.visibility</p:attrName>
                                        </p:attrNameLst>
                                      </p:cBhvr>
                                      <p:to>
                                        <p:strVal val="visible"/>
                                      </p:to>
                                    </p:set>
                                    <p:animEffect transition="in" filter="strips(upRight)">
                                      <p:cBhvr>
                                        <p:cTn id="22" dur="500"/>
                                        <p:tgtEl>
                                          <p:spTgt spid="1863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3" fill="hold" grpId="0" nodeType="clickEffect">
                                  <p:stCondLst>
                                    <p:cond delay="0"/>
                                  </p:stCondLst>
                                  <p:childTnLst>
                                    <p:set>
                                      <p:cBhvr>
                                        <p:cTn id="26" dur="1" fill="hold">
                                          <p:stCondLst>
                                            <p:cond delay="0"/>
                                          </p:stCondLst>
                                        </p:cTn>
                                        <p:tgtEl>
                                          <p:spTgt spid="186375">
                                            <p:txEl>
                                              <p:pRg st="4" end="4"/>
                                            </p:txEl>
                                          </p:spTgt>
                                        </p:tgtEl>
                                        <p:attrNameLst>
                                          <p:attrName>style.visibility</p:attrName>
                                        </p:attrNameLst>
                                      </p:cBhvr>
                                      <p:to>
                                        <p:strVal val="visible"/>
                                      </p:to>
                                    </p:set>
                                    <p:animEffect transition="in" filter="strips(upRight)">
                                      <p:cBhvr>
                                        <p:cTn id="27" dur="500"/>
                                        <p:tgtEl>
                                          <p:spTgt spid="1863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3" fill="hold" grpId="0" nodeType="clickEffect">
                                  <p:stCondLst>
                                    <p:cond delay="0"/>
                                  </p:stCondLst>
                                  <p:childTnLst>
                                    <p:set>
                                      <p:cBhvr>
                                        <p:cTn id="31" dur="1" fill="hold">
                                          <p:stCondLst>
                                            <p:cond delay="0"/>
                                          </p:stCondLst>
                                        </p:cTn>
                                        <p:tgtEl>
                                          <p:spTgt spid="186375">
                                            <p:txEl>
                                              <p:pRg st="5" end="5"/>
                                            </p:txEl>
                                          </p:spTgt>
                                        </p:tgtEl>
                                        <p:attrNameLst>
                                          <p:attrName>style.visibility</p:attrName>
                                        </p:attrNameLst>
                                      </p:cBhvr>
                                      <p:to>
                                        <p:strVal val="visible"/>
                                      </p:to>
                                    </p:set>
                                    <p:animEffect transition="in" filter="strips(upRight)">
                                      <p:cBhvr>
                                        <p:cTn id="32" dur="500"/>
                                        <p:tgtEl>
                                          <p:spTgt spid="1863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3" fill="hold" grpId="0" nodeType="clickEffect">
                                  <p:stCondLst>
                                    <p:cond delay="0"/>
                                  </p:stCondLst>
                                  <p:childTnLst>
                                    <p:set>
                                      <p:cBhvr>
                                        <p:cTn id="36" dur="1" fill="hold">
                                          <p:stCondLst>
                                            <p:cond delay="0"/>
                                          </p:stCondLst>
                                        </p:cTn>
                                        <p:tgtEl>
                                          <p:spTgt spid="186375">
                                            <p:txEl>
                                              <p:pRg st="6" end="6"/>
                                            </p:txEl>
                                          </p:spTgt>
                                        </p:tgtEl>
                                        <p:attrNameLst>
                                          <p:attrName>style.visibility</p:attrName>
                                        </p:attrNameLst>
                                      </p:cBhvr>
                                      <p:to>
                                        <p:strVal val="visible"/>
                                      </p:to>
                                    </p:set>
                                    <p:animEffect transition="in" filter="strips(upRight)">
                                      <p:cBhvr>
                                        <p:cTn id="37" dur="500"/>
                                        <p:tgtEl>
                                          <p:spTgt spid="18637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3" fill="hold" grpId="0" nodeType="clickEffect">
                                  <p:stCondLst>
                                    <p:cond delay="0"/>
                                  </p:stCondLst>
                                  <p:childTnLst>
                                    <p:set>
                                      <p:cBhvr>
                                        <p:cTn id="41" dur="1" fill="hold">
                                          <p:stCondLst>
                                            <p:cond delay="0"/>
                                          </p:stCondLst>
                                        </p:cTn>
                                        <p:tgtEl>
                                          <p:spTgt spid="186375">
                                            <p:txEl>
                                              <p:pRg st="7" end="7"/>
                                            </p:txEl>
                                          </p:spTgt>
                                        </p:tgtEl>
                                        <p:attrNameLst>
                                          <p:attrName>style.visibility</p:attrName>
                                        </p:attrNameLst>
                                      </p:cBhvr>
                                      <p:to>
                                        <p:strVal val="visible"/>
                                      </p:to>
                                    </p:set>
                                    <p:animEffect transition="in" filter="strips(upRight)">
                                      <p:cBhvr>
                                        <p:cTn id="42" dur="500"/>
                                        <p:tgtEl>
                                          <p:spTgt spid="18637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3" fill="hold" grpId="0" nodeType="clickEffect">
                                  <p:stCondLst>
                                    <p:cond delay="0"/>
                                  </p:stCondLst>
                                  <p:childTnLst>
                                    <p:set>
                                      <p:cBhvr>
                                        <p:cTn id="46" dur="1" fill="hold">
                                          <p:stCondLst>
                                            <p:cond delay="0"/>
                                          </p:stCondLst>
                                        </p:cTn>
                                        <p:tgtEl>
                                          <p:spTgt spid="186375">
                                            <p:txEl>
                                              <p:pRg st="8" end="8"/>
                                            </p:txEl>
                                          </p:spTgt>
                                        </p:tgtEl>
                                        <p:attrNameLst>
                                          <p:attrName>style.visibility</p:attrName>
                                        </p:attrNameLst>
                                      </p:cBhvr>
                                      <p:to>
                                        <p:strVal val="visible"/>
                                      </p:to>
                                    </p:set>
                                    <p:animEffect transition="in" filter="strips(upRight)">
                                      <p:cBhvr>
                                        <p:cTn id="47" dur="500"/>
                                        <p:tgtEl>
                                          <p:spTgt spid="18637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3" fill="hold" grpId="0" nodeType="clickEffect">
                                  <p:stCondLst>
                                    <p:cond delay="0"/>
                                  </p:stCondLst>
                                  <p:childTnLst>
                                    <p:set>
                                      <p:cBhvr>
                                        <p:cTn id="51" dur="1" fill="hold">
                                          <p:stCondLst>
                                            <p:cond delay="0"/>
                                          </p:stCondLst>
                                        </p:cTn>
                                        <p:tgtEl>
                                          <p:spTgt spid="186375">
                                            <p:txEl>
                                              <p:pRg st="9" end="9"/>
                                            </p:txEl>
                                          </p:spTgt>
                                        </p:tgtEl>
                                        <p:attrNameLst>
                                          <p:attrName>style.visibility</p:attrName>
                                        </p:attrNameLst>
                                      </p:cBhvr>
                                      <p:to>
                                        <p:strVal val="visible"/>
                                      </p:to>
                                    </p:set>
                                    <p:animEffect transition="in" filter="strips(upRight)">
                                      <p:cBhvr>
                                        <p:cTn id="52" dur="500"/>
                                        <p:tgtEl>
                                          <p:spTgt spid="18637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3" fill="hold" grpId="0" nodeType="clickEffect">
                                  <p:stCondLst>
                                    <p:cond delay="0"/>
                                  </p:stCondLst>
                                  <p:childTnLst>
                                    <p:set>
                                      <p:cBhvr>
                                        <p:cTn id="56" dur="1" fill="hold">
                                          <p:stCondLst>
                                            <p:cond delay="0"/>
                                          </p:stCondLst>
                                        </p:cTn>
                                        <p:tgtEl>
                                          <p:spTgt spid="186375">
                                            <p:txEl>
                                              <p:pRg st="10" end="10"/>
                                            </p:txEl>
                                          </p:spTgt>
                                        </p:tgtEl>
                                        <p:attrNameLst>
                                          <p:attrName>style.visibility</p:attrName>
                                        </p:attrNameLst>
                                      </p:cBhvr>
                                      <p:to>
                                        <p:strVal val="visible"/>
                                      </p:to>
                                    </p:set>
                                    <p:animEffect transition="in" filter="strips(upRight)">
                                      <p:cBhvr>
                                        <p:cTn id="57" dur="500"/>
                                        <p:tgtEl>
                                          <p:spTgt spid="18637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0" y="0"/>
            <a:ext cx="9144000" cy="6858000"/>
          </a:xfrm>
          <a:prstGeom prst="rect">
            <a:avLst/>
          </a:prstGeom>
          <a:gradFill rotWithShape="0">
            <a:gsLst>
              <a:gs pos="0">
                <a:srgbClr val="0000CC"/>
              </a:gs>
              <a:gs pos="100000">
                <a:schemeClr val="tx1"/>
              </a:gs>
            </a:gsLst>
            <a:lin ang="5400000" scaled="1"/>
          </a:gradFill>
          <a:ln w="9525">
            <a:solidFill>
              <a:schemeClr val="tx1"/>
            </a:solidFill>
            <a:miter lim="800000"/>
            <a:headEnd/>
            <a:tailEnd/>
          </a:ln>
        </p:spPr>
        <p:txBody>
          <a:bodyPr wrap="none" anchor="ctr"/>
          <a:lstStyle/>
          <a:p>
            <a:endParaRPr lang="es-ES" dirty="0"/>
          </a:p>
        </p:txBody>
      </p:sp>
      <p:sp>
        <p:nvSpPr>
          <p:cNvPr id="58371" name="Text Box 3"/>
          <p:cNvSpPr txBox="1">
            <a:spLocks noChangeArrowheads="1"/>
          </p:cNvSpPr>
          <p:nvPr/>
        </p:nvSpPr>
        <p:spPr bwMode="auto">
          <a:xfrm>
            <a:off x="1219200" y="381000"/>
            <a:ext cx="6934200" cy="461793"/>
          </a:xfrm>
          <a:prstGeom prst="rect">
            <a:avLst/>
          </a:prstGeom>
          <a:noFill/>
          <a:ln w="9525">
            <a:noFill/>
            <a:miter lim="800000"/>
            <a:headEnd/>
            <a:tailEnd/>
          </a:ln>
        </p:spPr>
        <p:txBody>
          <a:bodyPr>
            <a:spAutoFit/>
          </a:bodyPr>
          <a:lstStyle/>
          <a:p>
            <a:pPr algn="ctr">
              <a:lnSpc>
                <a:spcPct val="85000"/>
              </a:lnSpc>
              <a:spcBef>
                <a:spcPct val="50000"/>
              </a:spcBef>
            </a:pPr>
            <a:r>
              <a:rPr lang="es-ES" sz="2800" i="0" dirty="0">
                <a:solidFill>
                  <a:schemeClr val="bg1"/>
                </a:solidFill>
              </a:rPr>
              <a:t>CONCLUSIONES</a:t>
            </a:r>
          </a:p>
        </p:txBody>
      </p:sp>
      <p:sp>
        <p:nvSpPr>
          <p:cNvPr id="58372" name="Text Box 4"/>
          <p:cNvSpPr txBox="1">
            <a:spLocks noChangeArrowheads="1"/>
          </p:cNvSpPr>
          <p:nvPr/>
        </p:nvSpPr>
        <p:spPr bwMode="auto">
          <a:xfrm>
            <a:off x="228600" y="990600"/>
            <a:ext cx="8305800" cy="350838"/>
          </a:xfrm>
          <a:prstGeom prst="rect">
            <a:avLst/>
          </a:prstGeom>
          <a:noFill/>
          <a:ln w="9525">
            <a:noFill/>
            <a:miter lim="800000"/>
            <a:headEnd/>
            <a:tailEnd/>
          </a:ln>
        </p:spPr>
        <p:txBody>
          <a:bodyPr>
            <a:spAutoFit/>
          </a:bodyPr>
          <a:lstStyle/>
          <a:p>
            <a:pPr algn="just">
              <a:lnSpc>
                <a:spcPct val="85000"/>
              </a:lnSpc>
              <a:spcBef>
                <a:spcPct val="50000"/>
              </a:spcBef>
            </a:pPr>
            <a:endParaRPr lang="es-ES" sz="2000" i="0" dirty="0">
              <a:solidFill>
                <a:srgbClr val="FF6600"/>
              </a:solidFill>
            </a:endParaRPr>
          </a:p>
        </p:txBody>
      </p:sp>
      <p:sp>
        <p:nvSpPr>
          <p:cNvPr id="184325" name="Text Box 5"/>
          <p:cNvSpPr txBox="1">
            <a:spLocks noChangeArrowheads="1"/>
          </p:cNvSpPr>
          <p:nvPr/>
        </p:nvSpPr>
        <p:spPr bwMode="auto">
          <a:xfrm>
            <a:off x="890650" y="939140"/>
            <a:ext cx="7620000" cy="4163897"/>
          </a:xfrm>
          <a:prstGeom prst="rect">
            <a:avLst/>
          </a:prstGeom>
          <a:noFill/>
          <a:ln w="9525">
            <a:noFill/>
            <a:miter lim="800000"/>
            <a:headEnd/>
            <a:tailEnd/>
          </a:ln>
        </p:spPr>
        <p:txBody>
          <a:bodyPr>
            <a:spAutoFit/>
          </a:bodyPr>
          <a:lstStyle/>
          <a:p>
            <a:pPr algn="just">
              <a:lnSpc>
                <a:spcPct val="85000"/>
              </a:lnSpc>
              <a:spcBef>
                <a:spcPts val="1200"/>
              </a:spcBef>
            </a:pPr>
            <a:r>
              <a:rPr lang="es-ES" sz="2400" i="0" dirty="0">
                <a:solidFill>
                  <a:schemeClr val="bg1"/>
                </a:solidFill>
              </a:rPr>
              <a:t>Presentaremos algunos de los resultados que consideramos más interesantes del </a:t>
            </a:r>
            <a:r>
              <a:rPr lang="es-ES" sz="2400" i="0" dirty="0" smtClean="0">
                <a:solidFill>
                  <a:schemeClr val="bg1"/>
                </a:solidFill>
              </a:rPr>
              <a:t>estudio.</a:t>
            </a:r>
          </a:p>
          <a:p>
            <a:pPr algn="just">
              <a:lnSpc>
                <a:spcPct val="85000"/>
              </a:lnSpc>
              <a:spcBef>
                <a:spcPts val="1200"/>
              </a:spcBef>
            </a:pPr>
            <a:r>
              <a:rPr lang="es-ES" sz="2400" i="0" dirty="0" smtClean="0">
                <a:solidFill>
                  <a:schemeClr val="bg1"/>
                </a:solidFill>
              </a:rPr>
              <a:t>Son </a:t>
            </a:r>
            <a:r>
              <a:rPr lang="es-ES" sz="2400" i="0" dirty="0">
                <a:solidFill>
                  <a:schemeClr val="bg1"/>
                </a:solidFill>
              </a:rPr>
              <a:t>muy numerosas las conclusiones que podemos </a:t>
            </a:r>
            <a:r>
              <a:rPr lang="es-ES" sz="2400" i="0" dirty="0" smtClean="0">
                <a:solidFill>
                  <a:schemeClr val="bg1"/>
                </a:solidFill>
              </a:rPr>
              <a:t>exponer.</a:t>
            </a:r>
            <a:endParaRPr lang="es-ES" sz="2400" i="0" dirty="0">
              <a:solidFill>
                <a:schemeClr val="bg1"/>
              </a:solidFill>
            </a:endParaRPr>
          </a:p>
          <a:p>
            <a:pPr algn="just">
              <a:lnSpc>
                <a:spcPct val="85000"/>
              </a:lnSpc>
              <a:spcBef>
                <a:spcPts val="1200"/>
              </a:spcBef>
            </a:pPr>
            <a:r>
              <a:rPr lang="es-ES" sz="2400" i="0" dirty="0">
                <a:solidFill>
                  <a:schemeClr val="bg1"/>
                </a:solidFill>
              </a:rPr>
              <a:t>Relaciones entre algunas variables concretas y el resto de los </a:t>
            </a:r>
            <a:r>
              <a:rPr lang="es-ES" sz="2400" i="0" dirty="0" smtClean="0">
                <a:solidFill>
                  <a:schemeClr val="bg1"/>
                </a:solidFill>
              </a:rPr>
              <a:t>110.490</a:t>
            </a:r>
            <a:r>
              <a:rPr lang="es-MX" sz="2400" i="0" dirty="0" smtClean="0">
                <a:solidFill>
                  <a:schemeClr val="bg1"/>
                </a:solidFill>
              </a:rPr>
              <a:t> </a:t>
            </a:r>
            <a:r>
              <a:rPr lang="es-MX" sz="2400" i="0" dirty="0">
                <a:solidFill>
                  <a:schemeClr val="bg1"/>
                </a:solidFill>
              </a:rPr>
              <a:t>items almacenados en la matriz de </a:t>
            </a:r>
            <a:r>
              <a:rPr lang="es-MX" sz="2400" i="0" dirty="0" smtClean="0">
                <a:solidFill>
                  <a:schemeClr val="bg1"/>
                </a:solidFill>
              </a:rPr>
              <a:t>conocimiento.</a:t>
            </a:r>
            <a:endParaRPr lang="es-MX" sz="2400" i="0" dirty="0">
              <a:solidFill>
                <a:schemeClr val="bg1"/>
              </a:solidFill>
            </a:endParaRPr>
          </a:p>
          <a:p>
            <a:pPr algn="just">
              <a:lnSpc>
                <a:spcPct val="85000"/>
              </a:lnSpc>
              <a:spcBef>
                <a:spcPts val="1200"/>
              </a:spcBef>
            </a:pPr>
            <a:r>
              <a:rPr lang="es-ES" sz="2400" i="0" dirty="0" smtClean="0">
                <a:solidFill>
                  <a:schemeClr val="bg1"/>
                </a:solidFill>
              </a:rPr>
              <a:t>En </a:t>
            </a:r>
            <a:r>
              <a:rPr lang="es-ES" sz="2400" i="0" dirty="0">
                <a:solidFill>
                  <a:schemeClr val="bg1"/>
                </a:solidFill>
              </a:rPr>
              <a:t>esta </a:t>
            </a:r>
            <a:r>
              <a:rPr lang="es-ES" sz="2400" i="0" dirty="0" smtClean="0">
                <a:solidFill>
                  <a:schemeClr val="bg1"/>
                </a:solidFill>
              </a:rPr>
              <a:t>exposición tan </a:t>
            </a:r>
            <a:r>
              <a:rPr lang="es-ES" sz="2400" i="0" dirty="0">
                <a:solidFill>
                  <a:schemeClr val="bg1"/>
                </a:solidFill>
              </a:rPr>
              <a:t>sólo pretendemos dar una visión </a:t>
            </a:r>
            <a:r>
              <a:rPr lang="es-ES" sz="2400" i="0" dirty="0" smtClean="0">
                <a:solidFill>
                  <a:schemeClr val="bg1"/>
                </a:solidFill>
              </a:rPr>
              <a:t>inicial descriptiva de la encuesta a GRANDES EMPRESAS.</a:t>
            </a:r>
          </a:p>
          <a:p>
            <a:pPr algn="just">
              <a:lnSpc>
                <a:spcPct val="85000"/>
              </a:lnSpc>
              <a:spcBef>
                <a:spcPts val="1200"/>
              </a:spcBef>
            </a:pPr>
            <a:r>
              <a:rPr lang="es-ES" sz="2400" i="0" dirty="0" smtClean="0">
                <a:solidFill>
                  <a:schemeClr val="bg1"/>
                </a:solidFill>
              </a:rPr>
              <a:t>Primaremos </a:t>
            </a:r>
            <a:r>
              <a:rPr lang="es-ES" sz="2400" i="0" dirty="0">
                <a:solidFill>
                  <a:schemeClr val="bg1"/>
                </a:solidFill>
              </a:rPr>
              <a:t>la información gráfica sobre los datos numéricos o </a:t>
            </a:r>
            <a:r>
              <a:rPr lang="es-ES" sz="2400" i="0" dirty="0" smtClean="0">
                <a:solidFill>
                  <a:schemeClr val="bg1"/>
                </a:solidFill>
              </a:rPr>
              <a:t>textuales. </a:t>
            </a:r>
            <a:r>
              <a:rPr lang="es-MX" sz="2400" i="0" dirty="0" smtClean="0">
                <a:solidFill>
                  <a:schemeClr val="bg1"/>
                </a:solidFill>
              </a:rPr>
              <a:t> </a:t>
            </a:r>
            <a:r>
              <a:rPr lang="es-ES" sz="2400" i="0" dirty="0" smtClean="0">
                <a:solidFill>
                  <a:schemeClr val="bg1"/>
                </a:solidFill>
              </a:rPr>
              <a:t>   </a:t>
            </a:r>
            <a:endParaRPr lang="es-ES" sz="2400" i="0" dirty="0">
              <a:solidFill>
                <a:schemeClr val="bg1"/>
              </a:solidFill>
            </a:endParaRPr>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4325">
                                            <p:txEl>
                                              <p:pRg st="0" end="0"/>
                                            </p:txEl>
                                          </p:spTgt>
                                        </p:tgtEl>
                                        <p:attrNameLst>
                                          <p:attrName>style.visibility</p:attrName>
                                        </p:attrNameLst>
                                      </p:cBhvr>
                                      <p:to>
                                        <p:strVal val="visible"/>
                                      </p:to>
                                    </p:set>
                                    <p:animEffect transition="in" filter="checkerboard(across)">
                                      <p:cBhvr>
                                        <p:cTn id="7" dur="500"/>
                                        <p:tgtEl>
                                          <p:spTgt spid="1843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84325">
                                            <p:txEl>
                                              <p:pRg st="1" end="1"/>
                                            </p:txEl>
                                          </p:spTgt>
                                        </p:tgtEl>
                                        <p:attrNameLst>
                                          <p:attrName>style.visibility</p:attrName>
                                        </p:attrNameLst>
                                      </p:cBhvr>
                                      <p:to>
                                        <p:strVal val="visible"/>
                                      </p:to>
                                    </p:set>
                                    <p:animEffect transition="in" filter="checkerboard(across)">
                                      <p:cBhvr>
                                        <p:cTn id="12" dur="500"/>
                                        <p:tgtEl>
                                          <p:spTgt spid="1843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84325">
                                            <p:txEl>
                                              <p:pRg st="2" end="2"/>
                                            </p:txEl>
                                          </p:spTgt>
                                        </p:tgtEl>
                                        <p:attrNameLst>
                                          <p:attrName>style.visibility</p:attrName>
                                        </p:attrNameLst>
                                      </p:cBhvr>
                                      <p:to>
                                        <p:strVal val="visible"/>
                                      </p:to>
                                    </p:set>
                                    <p:animEffect transition="in" filter="checkerboard(across)">
                                      <p:cBhvr>
                                        <p:cTn id="17" dur="500"/>
                                        <p:tgtEl>
                                          <p:spTgt spid="18432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84325">
                                            <p:txEl>
                                              <p:pRg st="3" end="3"/>
                                            </p:txEl>
                                          </p:spTgt>
                                        </p:tgtEl>
                                        <p:attrNameLst>
                                          <p:attrName>style.visibility</p:attrName>
                                        </p:attrNameLst>
                                      </p:cBhvr>
                                      <p:to>
                                        <p:strVal val="visible"/>
                                      </p:to>
                                    </p:set>
                                    <p:animEffect transition="in" filter="checkerboard(across)">
                                      <p:cBhvr>
                                        <p:cTn id="22" dur="500"/>
                                        <p:tgtEl>
                                          <p:spTgt spid="18432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84325">
                                            <p:txEl>
                                              <p:pRg st="4" end="4"/>
                                            </p:txEl>
                                          </p:spTgt>
                                        </p:tgtEl>
                                        <p:attrNameLst>
                                          <p:attrName>style.visibility</p:attrName>
                                        </p:attrNameLst>
                                      </p:cBhvr>
                                      <p:to>
                                        <p:strVal val="visible"/>
                                      </p:to>
                                    </p:set>
                                    <p:animEffect transition="in" filter="checkerboard(across)">
                                      <p:cBhvr>
                                        <p:cTn id="27" dur="500"/>
                                        <p:tgtEl>
                                          <p:spTgt spid="18432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332656"/>
            <a:ext cx="8064896" cy="1015663"/>
          </a:xfrm>
          <a:prstGeom prst="rect">
            <a:avLst/>
          </a:prstGeom>
          <a:noFill/>
        </p:spPr>
        <p:txBody>
          <a:bodyPr wrap="square" rtlCol="0">
            <a:spAutoFit/>
          </a:bodyPr>
          <a:lstStyle/>
          <a:p>
            <a:pPr algn="ctr"/>
            <a:r>
              <a:rPr lang="es-ES" sz="2000" b="1" dirty="0" smtClean="0">
                <a:solidFill>
                  <a:schemeClr val="bg1"/>
                </a:solidFill>
              </a:rPr>
              <a:t>Departamento de Informática o Sistemas de Información</a:t>
            </a:r>
          </a:p>
          <a:p>
            <a:pPr algn="ctr"/>
            <a:endParaRPr lang="es-ES" sz="2000" b="1" dirty="0">
              <a:solidFill>
                <a:schemeClr val="bg1"/>
              </a:solidFill>
            </a:endParaRPr>
          </a:p>
          <a:p>
            <a:pPr algn="ctr"/>
            <a:r>
              <a:rPr lang="es-ES" sz="2000" b="1" dirty="0" smtClean="0">
                <a:solidFill>
                  <a:schemeClr val="bg1"/>
                </a:solidFill>
              </a:rPr>
              <a:t>Existe en el 80,3% de las españolas, en el 100% Empresas Grandes</a:t>
            </a:r>
            <a:endParaRPr lang="es-ES" sz="2000" b="1" dirty="0">
              <a:solidFill>
                <a:schemeClr val="bg1"/>
              </a:solidFill>
            </a:endParaRPr>
          </a:p>
        </p:txBody>
      </p:sp>
      <p:graphicFrame>
        <p:nvGraphicFramePr>
          <p:cNvPr id="4" name="3 Gráfico"/>
          <p:cNvGraphicFramePr/>
          <p:nvPr/>
        </p:nvGraphicFramePr>
        <p:xfrm>
          <a:off x="899592" y="1397000"/>
          <a:ext cx="7632848" cy="4840312"/>
        </p:xfrm>
        <a:graphic>
          <a:graphicData uri="http://schemas.openxmlformats.org/drawingml/2006/chart">
            <c:chart xmlns:c="http://schemas.openxmlformats.org/drawingml/2006/chart" xmlns:r="http://schemas.openxmlformats.org/officeDocument/2006/relationships" r:id="rId2"/>
          </a:graphicData>
        </a:graphic>
      </p:graphicFrame>
      <p:sp>
        <p:nvSpPr>
          <p:cNvPr id="5" name="4 CuadroTexto"/>
          <p:cNvSpPr txBox="1"/>
          <p:nvPr/>
        </p:nvSpPr>
        <p:spPr>
          <a:xfrm>
            <a:off x="3131840" y="6021288"/>
            <a:ext cx="5328592" cy="646331"/>
          </a:xfrm>
          <a:prstGeom prst="rect">
            <a:avLst/>
          </a:prstGeom>
          <a:noFill/>
        </p:spPr>
        <p:txBody>
          <a:bodyPr wrap="square" rtlCol="0">
            <a:spAutoFit/>
          </a:bodyPr>
          <a:lstStyle/>
          <a:p>
            <a:pPr algn="ctr"/>
            <a:r>
              <a:rPr lang="es-ES" b="1" dirty="0" smtClean="0"/>
              <a:t>Nombre compuesto</a:t>
            </a:r>
          </a:p>
          <a:p>
            <a:pPr algn="ctr"/>
            <a:r>
              <a:rPr lang="es-ES" b="1" dirty="0" smtClean="0"/>
              <a:t>De lo técnico a la Información</a:t>
            </a:r>
            <a:endParaRPr lang="es-ES"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252536" y="0"/>
          <a:ext cx="7440488" cy="5200352"/>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7 Grupo"/>
          <p:cNvGrpSpPr/>
          <p:nvPr/>
        </p:nvGrpSpPr>
        <p:grpSpPr>
          <a:xfrm>
            <a:off x="5953576" y="2636912"/>
            <a:ext cx="3190423" cy="4104456"/>
            <a:chOff x="5953576" y="2636912"/>
            <a:chExt cx="3190423" cy="4104456"/>
          </a:xfrm>
        </p:grpSpPr>
        <p:graphicFrame>
          <p:nvGraphicFramePr>
            <p:cNvPr id="197644" name="Object 12"/>
            <p:cNvGraphicFramePr>
              <a:graphicFrameLocks noChangeAspect="1"/>
            </p:cNvGraphicFramePr>
            <p:nvPr/>
          </p:nvGraphicFramePr>
          <p:xfrm>
            <a:off x="5953576" y="2636912"/>
            <a:ext cx="3190423" cy="4104456"/>
          </p:xfrm>
          <a:graphic>
            <a:graphicData uri="http://schemas.openxmlformats.org/presentationml/2006/ole">
              <mc:AlternateContent xmlns:mc="http://schemas.openxmlformats.org/markup-compatibility/2006">
                <mc:Choice xmlns:v="urn:schemas-microsoft-com:vml" Requires="v">
                  <p:oleObj spid="_x0000_s2051" name="Worksheet" r:id="rId5" imgW="4880520" imgH="4948560" progId="Excel.Sheet.8">
                    <p:embed/>
                  </p:oleObj>
                </mc:Choice>
                <mc:Fallback>
                  <p:oleObj name="Worksheet" r:id="rId5" imgW="4880520" imgH="4948560" progId="Excel.Sheet.8">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3576" y="2636912"/>
                          <a:ext cx="3190423" cy="41044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5 Forma libre"/>
            <p:cNvSpPr/>
            <p:nvPr/>
          </p:nvSpPr>
          <p:spPr>
            <a:xfrm>
              <a:off x="7414085" y="4376273"/>
              <a:ext cx="470283" cy="1341846"/>
            </a:xfrm>
            <a:custGeom>
              <a:avLst/>
              <a:gdLst>
                <a:gd name="connsiteX0" fmla="*/ 377365 w 653590"/>
                <a:gd name="connsiteY0" fmla="*/ 81427 h 1341846"/>
                <a:gd name="connsiteX1" fmla="*/ 282115 w 653590"/>
                <a:gd name="connsiteY1" fmla="*/ 52852 h 1341846"/>
                <a:gd name="connsiteX2" fmla="*/ 253540 w 653590"/>
                <a:gd name="connsiteY2" fmla="*/ 33802 h 1341846"/>
                <a:gd name="connsiteX3" fmla="*/ 177340 w 653590"/>
                <a:gd name="connsiteY3" fmla="*/ 52852 h 1341846"/>
                <a:gd name="connsiteX4" fmla="*/ 148765 w 653590"/>
                <a:gd name="connsiteY4" fmla="*/ 81427 h 1341846"/>
                <a:gd name="connsiteX5" fmla="*/ 110665 w 653590"/>
                <a:gd name="connsiteY5" fmla="*/ 100477 h 1341846"/>
                <a:gd name="connsiteX6" fmla="*/ 82090 w 653590"/>
                <a:gd name="connsiteY6" fmla="*/ 157627 h 1341846"/>
                <a:gd name="connsiteX7" fmla="*/ 63040 w 653590"/>
                <a:gd name="connsiteY7" fmla="*/ 195727 h 1341846"/>
                <a:gd name="connsiteX8" fmla="*/ 43990 w 653590"/>
                <a:gd name="connsiteY8" fmla="*/ 252877 h 1341846"/>
                <a:gd name="connsiteX9" fmla="*/ 34465 w 653590"/>
                <a:gd name="connsiteY9" fmla="*/ 281452 h 1341846"/>
                <a:gd name="connsiteX10" fmla="*/ 15415 w 653590"/>
                <a:gd name="connsiteY10" fmla="*/ 348127 h 1341846"/>
                <a:gd name="connsiteX11" fmla="*/ 15415 w 653590"/>
                <a:gd name="connsiteY11" fmla="*/ 586252 h 1341846"/>
                <a:gd name="connsiteX12" fmla="*/ 24940 w 653590"/>
                <a:gd name="connsiteY12" fmla="*/ 614827 h 1341846"/>
                <a:gd name="connsiteX13" fmla="*/ 34465 w 653590"/>
                <a:gd name="connsiteY13" fmla="*/ 748177 h 1341846"/>
                <a:gd name="connsiteX14" fmla="*/ 53515 w 653590"/>
                <a:gd name="connsiteY14" fmla="*/ 814852 h 1341846"/>
                <a:gd name="connsiteX15" fmla="*/ 72565 w 653590"/>
                <a:gd name="connsiteY15" fmla="*/ 938677 h 1341846"/>
                <a:gd name="connsiteX16" fmla="*/ 101140 w 653590"/>
                <a:gd name="connsiteY16" fmla="*/ 1091077 h 1341846"/>
                <a:gd name="connsiteX17" fmla="*/ 139240 w 653590"/>
                <a:gd name="connsiteY17" fmla="*/ 1148227 h 1341846"/>
                <a:gd name="connsiteX18" fmla="*/ 148765 w 653590"/>
                <a:gd name="connsiteY18" fmla="*/ 1176802 h 1341846"/>
                <a:gd name="connsiteX19" fmla="*/ 186865 w 653590"/>
                <a:gd name="connsiteY19" fmla="*/ 1233952 h 1341846"/>
                <a:gd name="connsiteX20" fmla="*/ 253540 w 653590"/>
                <a:gd name="connsiteY20" fmla="*/ 1281577 h 1341846"/>
                <a:gd name="connsiteX21" fmla="*/ 282115 w 653590"/>
                <a:gd name="connsiteY21" fmla="*/ 1291102 h 1341846"/>
                <a:gd name="connsiteX22" fmla="*/ 501190 w 653590"/>
                <a:gd name="connsiteY22" fmla="*/ 1300627 h 1341846"/>
                <a:gd name="connsiteX23" fmla="*/ 548815 w 653590"/>
                <a:gd name="connsiteY23" fmla="*/ 1243477 h 1341846"/>
                <a:gd name="connsiteX24" fmla="*/ 577390 w 653590"/>
                <a:gd name="connsiteY24" fmla="*/ 1233952 h 1341846"/>
                <a:gd name="connsiteX25" fmla="*/ 605965 w 653590"/>
                <a:gd name="connsiteY25" fmla="*/ 1214902 h 1341846"/>
                <a:gd name="connsiteX26" fmla="*/ 625015 w 653590"/>
                <a:gd name="connsiteY26" fmla="*/ 1157752 h 1341846"/>
                <a:gd name="connsiteX27" fmla="*/ 644065 w 653590"/>
                <a:gd name="connsiteY27" fmla="*/ 1129177 h 1341846"/>
                <a:gd name="connsiteX28" fmla="*/ 653590 w 653590"/>
                <a:gd name="connsiteY28" fmla="*/ 1100602 h 1341846"/>
                <a:gd name="connsiteX29" fmla="*/ 644065 w 653590"/>
                <a:gd name="connsiteY29" fmla="*/ 795802 h 1341846"/>
                <a:gd name="connsiteX30" fmla="*/ 634540 w 653590"/>
                <a:gd name="connsiteY30" fmla="*/ 757702 h 1341846"/>
                <a:gd name="connsiteX31" fmla="*/ 615490 w 653590"/>
                <a:gd name="connsiteY31" fmla="*/ 614827 h 1341846"/>
                <a:gd name="connsiteX32" fmla="*/ 605965 w 653590"/>
                <a:gd name="connsiteY32" fmla="*/ 471952 h 1341846"/>
                <a:gd name="connsiteX33" fmla="*/ 596440 w 653590"/>
                <a:gd name="connsiteY33" fmla="*/ 376702 h 1341846"/>
                <a:gd name="connsiteX34" fmla="*/ 577390 w 653590"/>
                <a:gd name="connsiteY34" fmla="*/ 310027 h 1341846"/>
                <a:gd name="connsiteX35" fmla="*/ 548815 w 653590"/>
                <a:gd name="connsiteY35" fmla="*/ 214777 h 1341846"/>
                <a:gd name="connsiteX36" fmla="*/ 520240 w 653590"/>
                <a:gd name="connsiteY36" fmla="*/ 195727 h 1341846"/>
                <a:gd name="connsiteX37" fmla="*/ 472615 w 653590"/>
                <a:gd name="connsiteY37" fmla="*/ 110002 h 1341846"/>
                <a:gd name="connsiteX38" fmla="*/ 453565 w 653590"/>
                <a:gd name="connsiteY38" fmla="*/ 81427 h 1341846"/>
                <a:gd name="connsiteX39" fmla="*/ 405940 w 653590"/>
                <a:gd name="connsiteY39" fmla="*/ 24277 h 1341846"/>
                <a:gd name="connsiteX40" fmla="*/ 301165 w 653590"/>
                <a:gd name="connsiteY40" fmla="*/ 5227 h 1341846"/>
                <a:gd name="connsiteX41" fmla="*/ 215440 w 653590"/>
                <a:gd name="connsiteY41" fmla="*/ 33802 h 1341846"/>
                <a:gd name="connsiteX42" fmla="*/ 177340 w 653590"/>
                <a:gd name="connsiteY42" fmla="*/ 43327 h 1341846"/>
                <a:gd name="connsiteX43" fmla="*/ 129715 w 653590"/>
                <a:gd name="connsiteY43" fmla="*/ 62377 h 13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53590" h="1341846">
                  <a:moveTo>
                    <a:pt x="377365" y="81427"/>
                  </a:moveTo>
                  <a:cubicBezTo>
                    <a:pt x="307796" y="58237"/>
                    <a:pt x="339696" y="67247"/>
                    <a:pt x="282115" y="52852"/>
                  </a:cubicBezTo>
                  <a:cubicBezTo>
                    <a:pt x="272590" y="46502"/>
                    <a:pt x="264899" y="35222"/>
                    <a:pt x="253540" y="33802"/>
                  </a:cubicBezTo>
                  <a:cubicBezTo>
                    <a:pt x="236821" y="31712"/>
                    <a:pt x="196001" y="46632"/>
                    <a:pt x="177340" y="52852"/>
                  </a:cubicBezTo>
                  <a:cubicBezTo>
                    <a:pt x="167815" y="62377"/>
                    <a:pt x="159726" y="73597"/>
                    <a:pt x="148765" y="81427"/>
                  </a:cubicBezTo>
                  <a:cubicBezTo>
                    <a:pt x="137211" y="89680"/>
                    <a:pt x="121573" y="91387"/>
                    <a:pt x="110665" y="100477"/>
                  </a:cubicBezTo>
                  <a:cubicBezTo>
                    <a:pt x="90326" y="117426"/>
                    <a:pt x="91481" y="135716"/>
                    <a:pt x="82090" y="157627"/>
                  </a:cubicBezTo>
                  <a:cubicBezTo>
                    <a:pt x="76497" y="170678"/>
                    <a:pt x="68313" y="182544"/>
                    <a:pt x="63040" y="195727"/>
                  </a:cubicBezTo>
                  <a:cubicBezTo>
                    <a:pt x="55582" y="214371"/>
                    <a:pt x="50340" y="233827"/>
                    <a:pt x="43990" y="252877"/>
                  </a:cubicBezTo>
                  <a:cubicBezTo>
                    <a:pt x="40815" y="262402"/>
                    <a:pt x="36900" y="271712"/>
                    <a:pt x="34465" y="281452"/>
                  </a:cubicBezTo>
                  <a:cubicBezTo>
                    <a:pt x="22505" y="329292"/>
                    <a:pt x="29080" y="307133"/>
                    <a:pt x="15415" y="348127"/>
                  </a:cubicBezTo>
                  <a:cubicBezTo>
                    <a:pt x="4524" y="467926"/>
                    <a:pt x="0" y="455226"/>
                    <a:pt x="15415" y="586252"/>
                  </a:cubicBezTo>
                  <a:cubicBezTo>
                    <a:pt x="16588" y="596223"/>
                    <a:pt x="21765" y="605302"/>
                    <a:pt x="24940" y="614827"/>
                  </a:cubicBezTo>
                  <a:cubicBezTo>
                    <a:pt x="28115" y="659277"/>
                    <a:pt x="28163" y="704062"/>
                    <a:pt x="34465" y="748177"/>
                  </a:cubicBezTo>
                  <a:cubicBezTo>
                    <a:pt x="37734" y="771059"/>
                    <a:pt x="49498" y="792089"/>
                    <a:pt x="53515" y="814852"/>
                  </a:cubicBezTo>
                  <a:cubicBezTo>
                    <a:pt x="81141" y="971397"/>
                    <a:pt x="47569" y="863688"/>
                    <a:pt x="72565" y="938677"/>
                  </a:cubicBezTo>
                  <a:cubicBezTo>
                    <a:pt x="75839" y="964872"/>
                    <a:pt x="85596" y="1067762"/>
                    <a:pt x="101140" y="1091077"/>
                  </a:cubicBezTo>
                  <a:lnTo>
                    <a:pt x="139240" y="1148227"/>
                  </a:lnTo>
                  <a:cubicBezTo>
                    <a:pt x="144809" y="1156581"/>
                    <a:pt x="143889" y="1168025"/>
                    <a:pt x="148765" y="1176802"/>
                  </a:cubicBezTo>
                  <a:cubicBezTo>
                    <a:pt x="159884" y="1196816"/>
                    <a:pt x="168549" y="1220215"/>
                    <a:pt x="186865" y="1233952"/>
                  </a:cubicBezTo>
                  <a:cubicBezTo>
                    <a:pt x="195494" y="1240424"/>
                    <a:pt x="239612" y="1274613"/>
                    <a:pt x="253540" y="1281577"/>
                  </a:cubicBezTo>
                  <a:cubicBezTo>
                    <a:pt x="262520" y="1286067"/>
                    <a:pt x="272590" y="1287927"/>
                    <a:pt x="282115" y="1291102"/>
                  </a:cubicBezTo>
                  <a:cubicBezTo>
                    <a:pt x="358231" y="1341846"/>
                    <a:pt x="329024" y="1330569"/>
                    <a:pt x="501190" y="1300627"/>
                  </a:cubicBezTo>
                  <a:cubicBezTo>
                    <a:pt x="524369" y="1296596"/>
                    <a:pt x="533758" y="1255523"/>
                    <a:pt x="548815" y="1243477"/>
                  </a:cubicBezTo>
                  <a:cubicBezTo>
                    <a:pt x="556655" y="1237205"/>
                    <a:pt x="567865" y="1237127"/>
                    <a:pt x="577390" y="1233952"/>
                  </a:cubicBezTo>
                  <a:cubicBezTo>
                    <a:pt x="586915" y="1227602"/>
                    <a:pt x="599898" y="1224610"/>
                    <a:pt x="605965" y="1214902"/>
                  </a:cubicBezTo>
                  <a:cubicBezTo>
                    <a:pt x="616608" y="1197874"/>
                    <a:pt x="618665" y="1176802"/>
                    <a:pt x="625015" y="1157752"/>
                  </a:cubicBezTo>
                  <a:cubicBezTo>
                    <a:pt x="628635" y="1146892"/>
                    <a:pt x="638945" y="1139416"/>
                    <a:pt x="644065" y="1129177"/>
                  </a:cubicBezTo>
                  <a:cubicBezTo>
                    <a:pt x="648555" y="1120197"/>
                    <a:pt x="650415" y="1110127"/>
                    <a:pt x="653590" y="1100602"/>
                  </a:cubicBezTo>
                  <a:cubicBezTo>
                    <a:pt x="650415" y="999002"/>
                    <a:pt x="649704" y="897295"/>
                    <a:pt x="644065" y="795802"/>
                  </a:cubicBezTo>
                  <a:cubicBezTo>
                    <a:pt x="643339" y="782731"/>
                    <a:pt x="636270" y="770678"/>
                    <a:pt x="634540" y="757702"/>
                  </a:cubicBezTo>
                  <a:cubicBezTo>
                    <a:pt x="613120" y="597049"/>
                    <a:pt x="637518" y="702941"/>
                    <a:pt x="615490" y="614827"/>
                  </a:cubicBezTo>
                  <a:cubicBezTo>
                    <a:pt x="612315" y="567202"/>
                    <a:pt x="609771" y="519531"/>
                    <a:pt x="605965" y="471952"/>
                  </a:cubicBezTo>
                  <a:cubicBezTo>
                    <a:pt x="603420" y="440145"/>
                    <a:pt x="600953" y="408290"/>
                    <a:pt x="596440" y="376702"/>
                  </a:cubicBezTo>
                  <a:cubicBezTo>
                    <a:pt x="592186" y="346925"/>
                    <a:pt x="585144" y="337167"/>
                    <a:pt x="577390" y="310027"/>
                  </a:cubicBezTo>
                  <a:cubicBezTo>
                    <a:pt x="572904" y="294327"/>
                    <a:pt x="556804" y="220103"/>
                    <a:pt x="548815" y="214777"/>
                  </a:cubicBezTo>
                  <a:lnTo>
                    <a:pt x="520240" y="195727"/>
                  </a:lnTo>
                  <a:cubicBezTo>
                    <a:pt x="503475" y="145432"/>
                    <a:pt x="516284" y="175506"/>
                    <a:pt x="472615" y="110002"/>
                  </a:cubicBezTo>
                  <a:lnTo>
                    <a:pt x="453565" y="81427"/>
                  </a:lnTo>
                  <a:cubicBezTo>
                    <a:pt x="439508" y="60342"/>
                    <a:pt x="427942" y="38945"/>
                    <a:pt x="405940" y="24277"/>
                  </a:cubicBezTo>
                  <a:cubicBezTo>
                    <a:pt x="385610" y="10723"/>
                    <a:pt x="304396" y="5631"/>
                    <a:pt x="301165" y="5227"/>
                  </a:cubicBezTo>
                  <a:cubicBezTo>
                    <a:pt x="196795" y="26101"/>
                    <a:pt x="305578" y="0"/>
                    <a:pt x="215440" y="33802"/>
                  </a:cubicBezTo>
                  <a:cubicBezTo>
                    <a:pt x="203183" y="38399"/>
                    <a:pt x="189927" y="39731"/>
                    <a:pt x="177340" y="43327"/>
                  </a:cubicBezTo>
                  <a:cubicBezTo>
                    <a:pt x="149877" y="51174"/>
                    <a:pt x="152197" y="51136"/>
                    <a:pt x="129715" y="62377"/>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7" name="6 Forma libre"/>
            <p:cNvSpPr/>
            <p:nvPr/>
          </p:nvSpPr>
          <p:spPr>
            <a:xfrm>
              <a:off x="7315243" y="6430200"/>
              <a:ext cx="543711" cy="246825"/>
            </a:xfrm>
            <a:custGeom>
              <a:avLst/>
              <a:gdLst>
                <a:gd name="connsiteX0" fmla="*/ 457157 w 543711"/>
                <a:gd name="connsiteY0" fmla="*/ 27750 h 246825"/>
                <a:gd name="connsiteX1" fmla="*/ 428582 w 543711"/>
                <a:gd name="connsiteY1" fmla="*/ 18225 h 246825"/>
                <a:gd name="connsiteX2" fmla="*/ 133307 w 543711"/>
                <a:gd name="connsiteY2" fmla="*/ 18225 h 246825"/>
                <a:gd name="connsiteX3" fmla="*/ 28532 w 543711"/>
                <a:gd name="connsiteY3" fmla="*/ 65850 h 246825"/>
                <a:gd name="connsiteX4" fmla="*/ 19007 w 543711"/>
                <a:gd name="connsiteY4" fmla="*/ 170625 h 246825"/>
                <a:gd name="connsiteX5" fmla="*/ 38057 w 543711"/>
                <a:gd name="connsiteY5" fmla="*/ 199200 h 246825"/>
                <a:gd name="connsiteX6" fmla="*/ 47582 w 543711"/>
                <a:gd name="connsiteY6" fmla="*/ 227775 h 246825"/>
                <a:gd name="connsiteX7" fmla="*/ 76157 w 543711"/>
                <a:gd name="connsiteY7" fmla="*/ 237300 h 246825"/>
                <a:gd name="connsiteX8" fmla="*/ 133307 w 543711"/>
                <a:gd name="connsiteY8" fmla="*/ 246825 h 246825"/>
                <a:gd name="connsiteX9" fmla="*/ 495257 w 543711"/>
                <a:gd name="connsiteY9" fmla="*/ 237300 h 246825"/>
                <a:gd name="connsiteX10" fmla="*/ 523832 w 543711"/>
                <a:gd name="connsiteY10" fmla="*/ 218250 h 246825"/>
                <a:gd name="connsiteX11" fmla="*/ 542882 w 543711"/>
                <a:gd name="connsiteY11" fmla="*/ 189675 h 246825"/>
                <a:gd name="connsiteX12" fmla="*/ 533357 w 543711"/>
                <a:gd name="connsiteY12" fmla="*/ 46800 h 246825"/>
                <a:gd name="connsiteX13" fmla="*/ 504782 w 543711"/>
                <a:gd name="connsiteY13" fmla="*/ 18225 h 246825"/>
                <a:gd name="connsiteX14" fmla="*/ 409532 w 543711"/>
                <a:gd name="connsiteY14" fmla="*/ 8700 h 246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3711" h="246825">
                  <a:moveTo>
                    <a:pt x="457157" y="27750"/>
                  </a:moveTo>
                  <a:cubicBezTo>
                    <a:pt x="447632" y="24575"/>
                    <a:pt x="438505" y="19752"/>
                    <a:pt x="428582" y="18225"/>
                  </a:cubicBezTo>
                  <a:cubicBezTo>
                    <a:pt x="310123" y="0"/>
                    <a:pt x="274812" y="11487"/>
                    <a:pt x="133307" y="18225"/>
                  </a:cubicBezTo>
                  <a:cubicBezTo>
                    <a:pt x="44039" y="40542"/>
                    <a:pt x="75620" y="18762"/>
                    <a:pt x="28532" y="65850"/>
                  </a:cubicBezTo>
                  <a:cubicBezTo>
                    <a:pt x="11238" y="117731"/>
                    <a:pt x="0" y="119940"/>
                    <a:pt x="19007" y="170625"/>
                  </a:cubicBezTo>
                  <a:cubicBezTo>
                    <a:pt x="23027" y="181344"/>
                    <a:pt x="32937" y="188961"/>
                    <a:pt x="38057" y="199200"/>
                  </a:cubicBezTo>
                  <a:cubicBezTo>
                    <a:pt x="42547" y="208180"/>
                    <a:pt x="40482" y="220675"/>
                    <a:pt x="47582" y="227775"/>
                  </a:cubicBezTo>
                  <a:cubicBezTo>
                    <a:pt x="54682" y="234875"/>
                    <a:pt x="66356" y="235122"/>
                    <a:pt x="76157" y="237300"/>
                  </a:cubicBezTo>
                  <a:cubicBezTo>
                    <a:pt x="95010" y="241490"/>
                    <a:pt x="114257" y="243650"/>
                    <a:pt x="133307" y="246825"/>
                  </a:cubicBezTo>
                  <a:cubicBezTo>
                    <a:pt x="253957" y="243650"/>
                    <a:pt x="374887" y="246108"/>
                    <a:pt x="495257" y="237300"/>
                  </a:cubicBezTo>
                  <a:cubicBezTo>
                    <a:pt x="506674" y="236465"/>
                    <a:pt x="515737" y="226345"/>
                    <a:pt x="523832" y="218250"/>
                  </a:cubicBezTo>
                  <a:cubicBezTo>
                    <a:pt x="531927" y="210155"/>
                    <a:pt x="536532" y="199200"/>
                    <a:pt x="542882" y="189675"/>
                  </a:cubicBezTo>
                  <a:cubicBezTo>
                    <a:pt x="539707" y="142050"/>
                    <a:pt x="543711" y="93394"/>
                    <a:pt x="533357" y="46800"/>
                  </a:cubicBezTo>
                  <a:cubicBezTo>
                    <a:pt x="530435" y="33650"/>
                    <a:pt x="515990" y="25697"/>
                    <a:pt x="504782" y="18225"/>
                  </a:cubicBezTo>
                  <a:cubicBezTo>
                    <a:pt x="479952" y="1672"/>
                    <a:pt x="431284" y="8700"/>
                    <a:pt x="409532" y="8700"/>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5354" name="Object 10"/>
          <p:cNvGraphicFramePr>
            <a:graphicFrameLocks noChangeAspect="1"/>
          </p:cNvGraphicFramePr>
          <p:nvPr/>
        </p:nvGraphicFramePr>
        <p:xfrm>
          <a:off x="395536" y="3861048"/>
          <a:ext cx="4313237" cy="2819400"/>
        </p:xfrm>
        <a:graphic>
          <a:graphicData uri="http://schemas.openxmlformats.org/presentationml/2006/ole">
            <mc:AlternateContent xmlns:mc="http://schemas.openxmlformats.org/markup-compatibility/2006">
              <mc:Choice xmlns:v="urn:schemas-microsoft-com:vml" Requires="v">
                <p:oleObj spid="_x0000_s1028" name="Worksheet" r:id="rId4" imgW="4857840" imgH="3171825" progId="Excel.Sheet.8">
                  <p:embed/>
                </p:oleObj>
              </mc:Choice>
              <mc:Fallback>
                <p:oleObj name="Worksheet" r:id="rId4" imgW="4857840" imgH="3171825" progId="Excel.Sheet.8">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3861048"/>
                        <a:ext cx="4313237" cy="281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1 Gráfico"/>
          <p:cNvGraphicFramePr/>
          <p:nvPr/>
        </p:nvGraphicFramePr>
        <p:xfrm>
          <a:off x="1547664" y="188640"/>
          <a:ext cx="7344816" cy="5184576"/>
        </p:xfrm>
        <a:graphic>
          <a:graphicData uri="http://schemas.openxmlformats.org/drawingml/2006/chart">
            <c:chart xmlns:c="http://schemas.openxmlformats.org/drawingml/2006/chart" xmlns:r="http://schemas.openxmlformats.org/officeDocument/2006/relationships" r:id="rId6"/>
          </a:graphicData>
        </a:graphic>
      </p:graphicFrame>
      <p:sp>
        <p:nvSpPr>
          <p:cNvPr id="5" name="4 Forma libre"/>
          <p:cNvSpPr/>
          <p:nvPr/>
        </p:nvSpPr>
        <p:spPr>
          <a:xfrm>
            <a:off x="3130822" y="2752725"/>
            <a:ext cx="1136378" cy="847725"/>
          </a:xfrm>
          <a:custGeom>
            <a:avLst/>
            <a:gdLst>
              <a:gd name="connsiteX0" fmla="*/ 879203 w 1136378"/>
              <a:gd name="connsiteY0" fmla="*/ 219075 h 847725"/>
              <a:gd name="connsiteX1" fmla="*/ 869678 w 1136378"/>
              <a:gd name="connsiteY1" fmla="*/ 180975 h 847725"/>
              <a:gd name="connsiteX2" fmla="*/ 841103 w 1136378"/>
              <a:gd name="connsiteY2" fmla="*/ 161925 h 847725"/>
              <a:gd name="connsiteX3" fmla="*/ 783953 w 1136378"/>
              <a:gd name="connsiteY3" fmla="*/ 114300 h 847725"/>
              <a:gd name="connsiteX4" fmla="*/ 764903 w 1136378"/>
              <a:gd name="connsiteY4" fmla="*/ 85725 h 847725"/>
              <a:gd name="connsiteX5" fmla="*/ 736328 w 1136378"/>
              <a:gd name="connsiteY5" fmla="*/ 76200 h 847725"/>
              <a:gd name="connsiteX6" fmla="*/ 679178 w 1136378"/>
              <a:gd name="connsiteY6" fmla="*/ 47625 h 847725"/>
              <a:gd name="connsiteX7" fmla="*/ 660128 w 1136378"/>
              <a:gd name="connsiteY7" fmla="*/ 19050 h 847725"/>
              <a:gd name="connsiteX8" fmla="*/ 583928 w 1136378"/>
              <a:gd name="connsiteY8" fmla="*/ 0 h 847725"/>
              <a:gd name="connsiteX9" fmla="*/ 364853 w 1136378"/>
              <a:gd name="connsiteY9" fmla="*/ 9525 h 847725"/>
              <a:gd name="connsiteX10" fmla="*/ 250553 w 1136378"/>
              <a:gd name="connsiteY10" fmla="*/ 28575 h 847725"/>
              <a:gd name="connsiteX11" fmla="*/ 221978 w 1136378"/>
              <a:gd name="connsiteY11" fmla="*/ 47625 h 847725"/>
              <a:gd name="connsiteX12" fmla="*/ 193403 w 1136378"/>
              <a:gd name="connsiteY12" fmla="*/ 57150 h 847725"/>
              <a:gd name="connsiteX13" fmla="*/ 155303 w 1136378"/>
              <a:gd name="connsiteY13" fmla="*/ 85725 h 847725"/>
              <a:gd name="connsiteX14" fmla="*/ 107678 w 1136378"/>
              <a:gd name="connsiteY14" fmla="*/ 114300 h 847725"/>
              <a:gd name="connsiteX15" fmla="*/ 60053 w 1136378"/>
              <a:gd name="connsiteY15" fmla="*/ 161925 h 847725"/>
              <a:gd name="connsiteX16" fmla="*/ 31478 w 1136378"/>
              <a:gd name="connsiteY16" fmla="*/ 219075 h 847725"/>
              <a:gd name="connsiteX17" fmla="*/ 12428 w 1136378"/>
              <a:gd name="connsiteY17" fmla="*/ 257175 h 847725"/>
              <a:gd name="connsiteX18" fmla="*/ 2903 w 1136378"/>
              <a:gd name="connsiteY18" fmla="*/ 323850 h 847725"/>
              <a:gd name="connsiteX19" fmla="*/ 31478 w 1136378"/>
              <a:gd name="connsiteY19" fmla="*/ 504825 h 847725"/>
              <a:gd name="connsiteX20" fmla="*/ 60053 w 1136378"/>
              <a:gd name="connsiteY20" fmla="*/ 542925 h 847725"/>
              <a:gd name="connsiteX21" fmla="*/ 98153 w 1136378"/>
              <a:gd name="connsiteY21" fmla="*/ 600075 h 847725"/>
              <a:gd name="connsiteX22" fmla="*/ 117203 w 1136378"/>
              <a:gd name="connsiteY22" fmla="*/ 628650 h 847725"/>
              <a:gd name="connsiteX23" fmla="*/ 136253 w 1136378"/>
              <a:gd name="connsiteY23" fmla="*/ 666750 h 847725"/>
              <a:gd name="connsiteX24" fmla="*/ 145778 w 1136378"/>
              <a:gd name="connsiteY24" fmla="*/ 695325 h 847725"/>
              <a:gd name="connsiteX25" fmla="*/ 231503 w 1136378"/>
              <a:gd name="connsiteY25" fmla="*/ 742950 h 847725"/>
              <a:gd name="connsiteX26" fmla="*/ 336278 w 1136378"/>
              <a:gd name="connsiteY26" fmla="*/ 781050 h 847725"/>
              <a:gd name="connsiteX27" fmla="*/ 383903 w 1136378"/>
              <a:gd name="connsiteY27" fmla="*/ 809625 h 847725"/>
              <a:gd name="connsiteX28" fmla="*/ 412478 w 1136378"/>
              <a:gd name="connsiteY28" fmla="*/ 828675 h 847725"/>
              <a:gd name="connsiteX29" fmla="*/ 488678 w 1136378"/>
              <a:gd name="connsiteY29" fmla="*/ 847725 h 847725"/>
              <a:gd name="connsiteX30" fmla="*/ 1031603 w 1136378"/>
              <a:gd name="connsiteY30" fmla="*/ 838200 h 847725"/>
              <a:gd name="connsiteX31" fmla="*/ 1060178 w 1136378"/>
              <a:gd name="connsiteY31" fmla="*/ 828675 h 847725"/>
              <a:gd name="connsiteX32" fmla="*/ 1088753 w 1136378"/>
              <a:gd name="connsiteY32" fmla="*/ 809625 h 847725"/>
              <a:gd name="connsiteX33" fmla="*/ 1117328 w 1136378"/>
              <a:gd name="connsiteY33" fmla="*/ 752475 h 847725"/>
              <a:gd name="connsiteX34" fmla="*/ 1136378 w 1136378"/>
              <a:gd name="connsiteY34" fmla="*/ 676275 h 847725"/>
              <a:gd name="connsiteX35" fmla="*/ 1126853 w 1136378"/>
              <a:gd name="connsiteY35" fmla="*/ 495300 h 847725"/>
              <a:gd name="connsiteX36" fmla="*/ 1098278 w 1136378"/>
              <a:gd name="connsiteY36" fmla="*/ 371475 h 847725"/>
              <a:gd name="connsiteX37" fmla="*/ 1079228 w 1136378"/>
              <a:gd name="connsiteY37" fmla="*/ 342900 h 847725"/>
              <a:gd name="connsiteX38" fmla="*/ 1050653 w 1136378"/>
              <a:gd name="connsiteY38" fmla="*/ 323850 h 847725"/>
              <a:gd name="connsiteX39" fmla="*/ 1003028 w 1136378"/>
              <a:gd name="connsiteY39" fmla="*/ 276225 h 847725"/>
              <a:gd name="connsiteX40" fmla="*/ 945878 w 1136378"/>
              <a:gd name="connsiteY40" fmla="*/ 219075 h 847725"/>
              <a:gd name="connsiteX41" fmla="*/ 926828 w 1136378"/>
              <a:gd name="connsiteY41" fmla="*/ 190500 h 847725"/>
              <a:gd name="connsiteX42" fmla="*/ 898253 w 1136378"/>
              <a:gd name="connsiteY42" fmla="*/ 180975 h 847725"/>
              <a:gd name="connsiteX43" fmla="*/ 879203 w 1136378"/>
              <a:gd name="connsiteY43" fmla="*/ 152400 h 847725"/>
              <a:gd name="connsiteX44" fmla="*/ 803003 w 1136378"/>
              <a:gd name="connsiteY44" fmla="*/ 104775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136378" h="847725">
                <a:moveTo>
                  <a:pt x="879203" y="219075"/>
                </a:moveTo>
                <a:cubicBezTo>
                  <a:pt x="876028" y="206375"/>
                  <a:pt x="876940" y="191867"/>
                  <a:pt x="869678" y="180975"/>
                </a:cubicBezTo>
                <a:cubicBezTo>
                  <a:pt x="863328" y="171450"/>
                  <a:pt x="849897" y="169254"/>
                  <a:pt x="841103" y="161925"/>
                </a:cubicBezTo>
                <a:cubicBezTo>
                  <a:pt x="767764" y="100809"/>
                  <a:pt x="854899" y="161598"/>
                  <a:pt x="783953" y="114300"/>
                </a:cubicBezTo>
                <a:cubicBezTo>
                  <a:pt x="777603" y="104775"/>
                  <a:pt x="773842" y="92876"/>
                  <a:pt x="764903" y="85725"/>
                </a:cubicBezTo>
                <a:cubicBezTo>
                  <a:pt x="757063" y="79453"/>
                  <a:pt x="745308" y="80690"/>
                  <a:pt x="736328" y="76200"/>
                </a:cubicBezTo>
                <a:cubicBezTo>
                  <a:pt x="662470" y="39271"/>
                  <a:pt x="751002" y="71566"/>
                  <a:pt x="679178" y="47625"/>
                </a:cubicBezTo>
                <a:cubicBezTo>
                  <a:pt x="672828" y="38100"/>
                  <a:pt x="669067" y="26201"/>
                  <a:pt x="660128" y="19050"/>
                </a:cubicBezTo>
                <a:cubicBezTo>
                  <a:pt x="650365" y="11240"/>
                  <a:pt x="586300" y="474"/>
                  <a:pt x="583928" y="0"/>
                </a:cubicBezTo>
                <a:cubicBezTo>
                  <a:pt x="510903" y="3175"/>
                  <a:pt x="437680" y="3283"/>
                  <a:pt x="364853" y="9525"/>
                </a:cubicBezTo>
                <a:cubicBezTo>
                  <a:pt x="326369" y="12824"/>
                  <a:pt x="250553" y="28575"/>
                  <a:pt x="250553" y="28575"/>
                </a:cubicBezTo>
                <a:cubicBezTo>
                  <a:pt x="241028" y="34925"/>
                  <a:pt x="232217" y="42505"/>
                  <a:pt x="221978" y="47625"/>
                </a:cubicBezTo>
                <a:cubicBezTo>
                  <a:pt x="212998" y="52115"/>
                  <a:pt x="202120" y="52169"/>
                  <a:pt x="193403" y="57150"/>
                </a:cubicBezTo>
                <a:cubicBezTo>
                  <a:pt x="179620" y="65026"/>
                  <a:pt x="168512" y="76919"/>
                  <a:pt x="155303" y="85725"/>
                </a:cubicBezTo>
                <a:cubicBezTo>
                  <a:pt x="139899" y="95994"/>
                  <a:pt x="123553" y="104775"/>
                  <a:pt x="107678" y="114300"/>
                </a:cubicBezTo>
                <a:cubicBezTo>
                  <a:pt x="56878" y="190500"/>
                  <a:pt x="123553" y="98425"/>
                  <a:pt x="60053" y="161925"/>
                </a:cubicBezTo>
                <a:cubicBezTo>
                  <a:pt x="37172" y="184806"/>
                  <a:pt x="43098" y="191961"/>
                  <a:pt x="31478" y="219075"/>
                </a:cubicBezTo>
                <a:cubicBezTo>
                  <a:pt x="25885" y="232126"/>
                  <a:pt x="18778" y="244475"/>
                  <a:pt x="12428" y="257175"/>
                </a:cubicBezTo>
                <a:cubicBezTo>
                  <a:pt x="9253" y="279400"/>
                  <a:pt x="2903" y="301399"/>
                  <a:pt x="2903" y="323850"/>
                </a:cubicBezTo>
                <a:cubicBezTo>
                  <a:pt x="2903" y="389966"/>
                  <a:pt x="0" y="448164"/>
                  <a:pt x="31478" y="504825"/>
                </a:cubicBezTo>
                <a:cubicBezTo>
                  <a:pt x="39188" y="518702"/>
                  <a:pt x="50949" y="529920"/>
                  <a:pt x="60053" y="542925"/>
                </a:cubicBezTo>
                <a:cubicBezTo>
                  <a:pt x="73183" y="561682"/>
                  <a:pt x="85453" y="581025"/>
                  <a:pt x="98153" y="600075"/>
                </a:cubicBezTo>
                <a:cubicBezTo>
                  <a:pt x="104503" y="609600"/>
                  <a:pt x="112083" y="618411"/>
                  <a:pt x="117203" y="628650"/>
                </a:cubicBezTo>
                <a:cubicBezTo>
                  <a:pt x="123553" y="641350"/>
                  <a:pt x="130660" y="653699"/>
                  <a:pt x="136253" y="666750"/>
                </a:cubicBezTo>
                <a:cubicBezTo>
                  <a:pt x="140208" y="675978"/>
                  <a:pt x="139350" y="687612"/>
                  <a:pt x="145778" y="695325"/>
                </a:cubicBezTo>
                <a:cubicBezTo>
                  <a:pt x="172542" y="727442"/>
                  <a:pt x="196079" y="725238"/>
                  <a:pt x="231503" y="742950"/>
                </a:cubicBezTo>
                <a:cubicBezTo>
                  <a:pt x="315436" y="784916"/>
                  <a:pt x="172188" y="740027"/>
                  <a:pt x="336278" y="781050"/>
                </a:cubicBezTo>
                <a:cubicBezTo>
                  <a:pt x="352153" y="790575"/>
                  <a:pt x="368204" y="799813"/>
                  <a:pt x="383903" y="809625"/>
                </a:cubicBezTo>
                <a:cubicBezTo>
                  <a:pt x="393611" y="815692"/>
                  <a:pt x="402239" y="823555"/>
                  <a:pt x="412478" y="828675"/>
                </a:cubicBezTo>
                <a:cubicBezTo>
                  <a:pt x="432004" y="838438"/>
                  <a:pt x="470564" y="844102"/>
                  <a:pt x="488678" y="847725"/>
                </a:cubicBezTo>
                <a:lnTo>
                  <a:pt x="1031603" y="838200"/>
                </a:lnTo>
                <a:cubicBezTo>
                  <a:pt x="1041638" y="837866"/>
                  <a:pt x="1051198" y="833165"/>
                  <a:pt x="1060178" y="828675"/>
                </a:cubicBezTo>
                <a:cubicBezTo>
                  <a:pt x="1070417" y="823555"/>
                  <a:pt x="1079228" y="815975"/>
                  <a:pt x="1088753" y="809625"/>
                </a:cubicBezTo>
                <a:cubicBezTo>
                  <a:pt x="1108761" y="779613"/>
                  <a:pt x="1108228" y="785843"/>
                  <a:pt x="1117328" y="752475"/>
                </a:cubicBezTo>
                <a:cubicBezTo>
                  <a:pt x="1124217" y="727216"/>
                  <a:pt x="1136378" y="676275"/>
                  <a:pt x="1136378" y="676275"/>
                </a:cubicBezTo>
                <a:cubicBezTo>
                  <a:pt x="1133203" y="615950"/>
                  <a:pt x="1131486" y="555531"/>
                  <a:pt x="1126853" y="495300"/>
                </a:cubicBezTo>
                <a:cubicBezTo>
                  <a:pt x="1121907" y="431003"/>
                  <a:pt x="1117792" y="430017"/>
                  <a:pt x="1098278" y="371475"/>
                </a:cubicBezTo>
                <a:cubicBezTo>
                  <a:pt x="1094658" y="360615"/>
                  <a:pt x="1087323" y="350995"/>
                  <a:pt x="1079228" y="342900"/>
                </a:cubicBezTo>
                <a:cubicBezTo>
                  <a:pt x="1071133" y="334805"/>
                  <a:pt x="1060178" y="330200"/>
                  <a:pt x="1050653" y="323850"/>
                </a:cubicBezTo>
                <a:cubicBezTo>
                  <a:pt x="1011398" y="264968"/>
                  <a:pt x="1054983" y="322407"/>
                  <a:pt x="1003028" y="276225"/>
                </a:cubicBezTo>
                <a:cubicBezTo>
                  <a:pt x="982892" y="258327"/>
                  <a:pt x="960822" y="241491"/>
                  <a:pt x="945878" y="219075"/>
                </a:cubicBezTo>
                <a:cubicBezTo>
                  <a:pt x="939528" y="209550"/>
                  <a:pt x="935767" y="197651"/>
                  <a:pt x="926828" y="190500"/>
                </a:cubicBezTo>
                <a:cubicBezTo>
                  <a:pt x="918988" y="184228"/>
                  <a:pt x="907778" y="184150"/>
                  <a:pt x="898253" y="180975"/>
                </a:cubicBezTo>
                <a:cubicBezTo>
                  <a:pt x="891903" y="171450"/>
                  <a:pt x="887818" y="159938"/>
                  <a:pt x="879203" y="152400"/>
                </a:cubicBezTo>
                <a:cubicBezTo>
                  <a:pt x="851178" y="127878"/>
                  <a:pt x="831668" y="119108"/>
                  <a:pt x="803003" y="104775"/>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6" name="5 Forma libre"/>
          <p:cNvSpPr/>
          <p:nvPr/>
        </p:nvSpPr>
        <p:spPr>
          <a:xfrm>
            <a:off x="3419872" y="4653136"/>
            <a:ext cx="1140718" cy="1009650"/>
          </a:xfrm>
          <a:custGeom>
            <a:avLst/>
            <a:gdLst>
              <a:gd name="connsiteX0" fmla="*/ 1743075 w 1885950"/>
              <a:gd name="connsiteY0" fmla="*/ 400050 h 1009650"/>
              <a:gd name="connsiteX1" fmla="*/ 1657350 w 1885950"/>
              <a:gd name="connsiteY1" fmla="*/ 352425 h 1009650"/>
              <a:gd name="connsiteX2" fmla="*/ 1581150 w 1885950"/>
              <a:gd name="connsiteY2" fmla="*/ 323850 h 1009650"/>
              <a:gd name="connsiteX3" fmla="*/ 1552575 w 1885950"/>
              <a:gd name="connsiteY3" fmla="*/ 304800 h 1009650"/>
              <a:gd name="connsiteX4" fmla="*/ 1533525 w 1885950"/>
              <a:gd name="connsiteY4" fmla="*/ 276225 h 1009650"/>
              <a:gd name="connsiteX5" fmla="*/ 1466850 w 1885950"/>
              <a:gd name="connsiteY5" fmla="*/ 257175 h 1009650"/>
              <a:gd name="connsiteX6" fmla="*/ 1428750 w 1885950"/>
              <a:gd name="connsiteY6" fmla="*/ 228600 h 1009650"/>
              <a:gd name="connsiteX7" fmla="*/ 1400175 w 1885950"/>
              <a:gd name="connsiteY7" fmla="*/ 219075 h 1009650"/>
              <a:gd name="connsiteX8" fmla="*/ 1371600 w 1885950"/>
              <a:gd name="connsiteY8" fmla="*/ 190500 h 1009650"/>
              <a:gd name="connsiteX9" fmla="*/ 1285875 w 1885950"/>
              <a:gd name="connsiteY9" fmla="*/ 180975 h 1009650"/>
              <a:gd name="connsiteX10" fmla="*/ 1181100 w 1885950"/>
              <a:gd name="connsiteY10" fmla="*/ 142875 h 1009650"/>
              <a:gd name="connsiteX11" fmla="*/ 1085850 w 1885950"/>
              <a:gd name="connsiteY11" fmla="*/ 114300 h 1009650"/>
              <a:gd name="connsiteX12" fmla="*/ 1057275 w 1885950"/>
              <a:gd name="connsiteY12" fmla="*/ 95250 h 1009650"/>
              <a:gd name="connsiteX13" fmla="*/ 981075 w 1885950"/>
              <a:gd name="connsiteY13" fmla="*/ 57150 h 1009650"/>
              <a:gd name="connsiteX14" fmla="*/ 923925 w 1885950"/>
              <a:gd name="connsiteY14" fmla="*/ 38100 h 1009650"/>
              <a:gd name="connsiteX15" fmla="*/ 895350 w 1885950"/>
              <a:gd name="connsiteY15" fmla="*/ 19050 h 1009650"/>
              <a:gd name="connsiteX16" fmla="*/ 866775 w 1885950"/>
              <a:gd name="connsiteY16" fmla="*/ 9525 h 1009650"/>
              <a:gd name="connsiteX17" fmla="*/ 676275 w 1885950"/>
              <a:gd name="connsiteY17" fmla="*/ 0 h 1009650"/>
              <a:gd name="connsiteX18" fmla="*/ 466725 w 1885950"/>
              <a:gd name="connsiteY18" fmla="*/ 9525 h 1009650"/>
              <a:gd name="connsiteX19" fmla="*/ 438150 w 1885950"/>
              <a:gd name="connsiteY19" fmla="*/ 19050 h 1009650"/>
              <a:gd name="connsiteX20" fmla="*/ 371475 w 1885950"/>
              <a:gd name="connsiteY20" fmla="*/ 28575 h 1009650"/>
              <a:gd name="connsiteX21" fmla="*/ 228600 w 1885950"/>
              <a:gd name="connsiteY21" fmla="*/ 47625 h 1009650"/>
              <a:gd name="connsiteX22" fmla="*/ 171450 w 1885950"/>
              <a:gd name="connsiteY22" fmla="*/ 66675 h 1009650"/>
              <a:gd name="connsiteX23" fmla="*/ 142875 w 1885950"/>
              <a:gd name="connsiteY23" fmla="*/ 95250 h 1009650"/>
              <a:gd name="connsiteX24" fmla="*/ 114300 w 1885950"/>
              <a:gd name="connsiteY24" fmla="*/ 114300 h 1009650"/>
              <a:gd name="connsiteX25" fmla="*/ 95250 w 1885950"/>
              <a:gd name="connsiteY25" fmla="*/ 142875 h 1009650"/>
              <a:gd name="connsiteX26" fmla="*/ 66675 w 1885950"/>
              <a:gd name="connsiteY26" fmla="*/ 171450 h 1009650"/>
              <a:gd name="connsiteX27" fmla="*/ 28575 w 1885950"/>
              <a:gd name="connsiteY27" fmla="*/ 238125 h 1009650"/>
              <a:gd name="connsiteX28" fmla="*/ 19050 w 1885950"/>
              <a:gd name="connsiteY28" fmla="*/ 266700 h 1009650"/>
              <a:gd name="connsiteX29" fmla="*/ 0 w 1885950"/>
              <a:gd name="connsiteY29" fmla="*/ 295275 h 1009650"/>
              <a:gd name="connsiteX30" fmla="*/ 9525 w 1885950"/>
              <a:gd name="connsiteY30" fmla="*/ 342900 h 1009650"/>
              <a:gd name="connsiteX31" fmla="*/ 57150 w 1885950"/>
              <a:gd name="connsiteY31" fmla="*/ 533400 h 1009650"/>
              <a:gd name="connsiteX32" fmla="*/ 76200 w 1885950"/>
              <a:gd name="connsiteY32" fmla="*/ 638175 h 1009650"/>
              <a:gd name="connsiteX33" fmla="*/ 104775 w 1885950"/>
              <a:gd name="connsiteY33" fmla="*/ 685800 h 1009650"/>
              <a:gd name="connsiteX34" fmla="*/ 142875 w 1885950"/>
              <a:gd name="connsiteY34" fmla="*/ 695325 h 1009650"/>
              <a:gd name="connsiteX35" fmla="*/ 171450 w 1885950"/>
              <a:gd name="connsiteY35" fmla="*/ 714375 h 1009650"/>
              <a:gd name="connsiteX36" fmla="*/ 228600 w 1885950"/>
              <a:gd name="connsiteY36" fmla="*/ 781050 h 1009650"/>
              <a:gd name="connsiteX37" fmla="*/ 323850 w 1885950"/>
              <a:gd name="connsiteY37" fmla="*/ 819150 h 1009650"/>
              <a:gd name="connsiteX38" fmla="*/ 390525 w 1885950"/>
              <a:gd name="connsiteY38" fmla="*/ 847725 h 1009650"/>
              <a:gd name="connsiteX39" fmla="*/ 447675 w 1885950"/>
              <a:gd name="connsiteY39" fmla="*/ 857250 h 1009650"/>
              <a:gd name="connsiteX40" fmla="*/ 485775 w 1885950"/>
              <a:gd name="connsiteY40" fmla="*/ 866775 h 1009650"/>
              <a:gd name="connsiteX41" fmla="*/ 552450 w 1885950"/>
              <a:gd name="connsiteY41" fmla="*/ 876300 h 1009650"/>
              <a:gd name="connsiteX42" fmla="*/ 676275 w 1885950"/>
              <a:gd name="connsiteY42" fmla="*/ 914400 h 1009650"/>
              <a:gd name="connsiteX43" fmla="*/ 752475 w 1885950"/>
              <a:gd name="connsiteY43" fmla="*/ 933450 h 1009650"/>
              <a:gd name="connsiteX44" fmla="*/ 790575 w 1885950"/>
              <a:gd name="connsiteY44" fmla="*/ 952500 h 1009650"/>
              <a:gd name="connsiteX45" fmla="*/ 914400 w 1885950"/>
              <a:gd name="connsiteY45" fmla="*/ 962025 h 1009650"/>
              <a:gd name="connsiteX46" fmla="*/ 962025 w 1885950"/>
              <a:gd name="connsiteY46" fmla="*/ 971550 h 1009650"/>
              <a:gd name="connsiteX47" fmla="*/ 1009650 w 1885950"/>
              <a:gd name="connsiteY47" fmla="*/ 990600 h 1009650"/>
              <a:gd name="connsiteX48" fmla="*/ 1276350 w 1885950"/>
              <a:gd name="connsiteY48" fmla="*/ 1009650 h 1009650"/>
              <a:gd name="connsiteX49" fmla="*/ 1733550 w 1885950"/>
              <a:gd name="connsiteY49" fmla="*/ 1000125 h 1009650"/>
              <a:gd name="connsiteX50" fmla="*/ 1790700 w 1885950"/>
              <a:gd name="connsiteY50" fmla="*/ 962025 h 1009650"/>
              <a:gd name="connsiteX51" fmla="*/ 1828800 w 1885950"/>
              <a:gd name="connsiteY51" fmla="*/ 904875 h 1009650"/>
              <a:gd name="connsiteX52" fmla="*/ 1838325 w 1885950"/>
              <a:gd name="connsiteY52" fmla="*/ 876300 h 1009650"/>
              <a:gd name="connsiteX53" fmla="*/ 1857375 w 1885950"/>
              <a:gd name="connsiteY53" fmla="*/ 838200 h 1009650"/>
              <a:gd name="connsiteX54" fmla="*/ 1876425 w 1885950"/>
              <a:gd name="connsiteY54" fmla="*/ 781050 h 1009650"/>
              <a:gd name="connsiteX55" fmla="*/ 1885950 w 1885950"/>
              <a:gd name="connsiteY55" fmla="*/ 619125 h 1009650"/>
              <a:gd name="connsiteX56" fmla="*/ 1876425 w 1885950"/>
              <a:gd name="connsiteY56" fmla="*/ 523875 h 1009650"/>
              <a:gd name="connsiteX57" fmla="*/ 1828800 w 1885950"/>
              <a:gd name="connsiteY57" fmla="*/ 438150 h 1009650"/>
              <a:gd name="connsiteX58" fmla="*/ 1809750 w 1885950"/>
              <a:gd name="connsiteY58" fmla="*/ 409575 h 1009650"/>
              <a:gd name="connsiteX59" fmla="*/ 1743075 w 1885950"/>
              <a:gd name="connsiteY59" fmla="*/ 381000 h 1009650"/>
              <a:gd name="connsiteX60" fmla="*/ 1609725 w 1885950"/>
              <a:gd name="connsiteY60" fmla="*/ 371475 h 100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885950" h="1009650">
                <a:moveTo>
                  <a:pt x="1743075" y="400050"/>
                </a:moveTo>
                <a:cubicBezTo>
                  <a:pt x="1692780" y="383285"/>
                  <a:pt x="1722854" y="396094"/>
                  <a:pt x="1657350" y="352425"/>
                </a:cubicBezTo>
                <a:cubicBezTo>
                  <a:pt x="1627465" y="332501"/>
                  <a:pt x="1614656" y="332227"/>
                  <a:pt x="1581150" y="323850"/>
                </a:cubicBezTo>
                <a:cubicBezTo>
                  <a:pt x="1571625" y="317500"/>
                  <a:pt x="1560670" y="312895"/>
                  <a:pt x="1552575" y="304800"/>
                </a:cubicBezTo>
                <a:cubicBezTo>
                  <a:pt x="1544480" y="296705"/>
                  <a:pt x="1542464" y="283376"/>
                  <a:pt x="1533525" y="276225"/>
                </a:cubicBezTo>
                <a:cubicBezTo>
                  <a:pt x="1527314" y="271256"/>
                  <a:pt x="1469339" y="257797"/>
                  <a:pt x="1466850" y="257175"/>
                </a:cubicBezTo>
                <a:cubicBezTo>
                  <a:pt x="1454150" y="247650"/>
                  <a:pt x="1442533" y="236476"/>
                  <a:pt x="1428750" y="228600"/>
                </a:cubicBezTo>
                <a:cubicBezTo>
                  <a:pt x="1420033" y="223619"/>
                  <a:pt x="1408529" y="224644"/>
                  <a:pt x="1400175" y="219075"/>
                </a:cubicBezTo>
                <a:cubicBezTo>
                  <a:pt x="1388967" y="211603"/>
                  <a:pt x="1384379" y="194760"/>
                  <a:pt x="1371600" y="190500"/>
                </a:cubicBezTo>
                <a:cubicBezTo>
                  <a:pt x="1344325" y="181408"/>
                  <a:pt x="1314450" y="184150"/>
                  <a:pt x="1285875" y="180975"/>
                </a:cubicBezTo>
                <a:cubicBezTo>
                  <a:pt x="1261254" y="171127"/>
                  <a:pt x="1205557" y="147766"/>
                  <a:pt x="1181100" y="142875"/>
                </a:cubicBezTo>
                <a:cubicBezTo>
                  <a:pt x="1136485" y="133952"/>
                  <a:pt x="1127621" y="135185"/>
                  <a:pt x="1085850" y="114300"/>
                </a:cubicBezTo>
                <a:cubicBezTo>
                  <a:pt x="1075611" y="109180"/>
                  <a:pt x="1067325" y="100732"/>
                  <a:pt x="1057275" y="95250"/>
                </a:cubicBezTo>
                <a:cubicBezTo>
                  <a:pt x="1032344" y="81652"/>
                  <a:pt x="1006475" y="69850"/>
                  <a:pt x="981075" y="57150"/>
                </a:cubicBezTo>
                <a:cubicBezTo>
                  <a:pt x="963114" y="48170"/>
                  <a:pt x="923925" y="38100"/>
                  <a:pt x="923925" y="38100"/>
                </a:cubicBezTo>
                <a:cubicBezTo>
                  <a:pt x="914400" y="31750"/>
                  <a:pt x="905589" y="24170"/>
                  <a:pt x="895350" y="19050"/>
                </a:cubicBezTo>
                <a:cubicBezTo>
                  <a:pt x="886370" y="14560"/>
                  <a:pt x="876777" y="10395"/>
                  <a:pt x="866775" y="9525"/>
                </a:cubicBezTo>
                <a:cubicBezTo>
                  <a:pt x="803435" y="4017"/>
                  <a:pt x="739775" y="3175"/>
                  <a:pt x="676275" y="0"/>
                </a:cubicBezTo>
                <a:cubicBezTo>
                  <a:pt x="606425" y="3175"/>
                  <a:pt x="536424" y="3949"/>
                  <a:pt x="466725" y="9525"/>
                </a:cubicBezTo>
                <a:cubicBezTo>
                  <a:pt x="456717" y="10326"/>
                  <a:pt x="447995" y="17081"/>
                  <a:pt x="438150" y="19050"/>
                </a:cubicBezTo>
                <a:cubicBezTo>
                  <a:pt x="416135" y="23453"/>
                  <a:pt x="393772" y="25952"/>
                  <a:pt x="371475" y="28575"/>
                </a:cubicBezTo>
                <a:cubicBezTo>
                  <a:pt x="320384" y="34586"/>
                  <a:pt x="276935" y="34443"/>
                  <a:pt x="228600" y="47625"/>
                </a:cubicBezTo>
                <a:cubicBezTo>
                  <a:pt x="209227" y="52909"/>
                  <a:pt x="171450" y="66675"/>
                  <a:pt x="171450" y="66675"/>
                </a:cubicBezTo>
                <a:cubicBezTo>
                  <a:pt x="161925" y="76200"/>
                  <a:pt x="153223" y="86626"/>
                  <a:pt x="142875" y="95250"/>
                </a:cubicBezTo>
                <a:cubicBezTo>
                  <a:pt x="134081" y="102579"/>
                  <a:pt x="122395" y="106205"/>
                  <a:pt x="114300" y="114300"/>
                </a:cubicBezTo>
                <a:cubicBezTo>
                  <a:pt x="106205" y="122395"/>
                  <a:pt x="102579" y="134081"/>
                  <a:pt x="95250" y="142875"/>
                </a:cubicBezTo>
                <a:cubicBezTo>
                  <a:pt x="86626" y="153223"/>
                  <a:pt x="75299" y="161102"/>
                  <a:pt x="66675" y="171450"/>
                </a:cubicBezTo>
                <a:cubicBezTo>
                  <a:pt x="52608" y="188331"/>
                  <a:pt x="36795" y="218944"/>
                  <a:pt x="28575" y="238125"/>
                </a:cubicBezTo>
                <a:cubicBezTo>
                  <a:pt x="24620" y="247353"/>
                  <a:pt x="23540" y="257720"/>
                  <a:pt x="19050" y="266700"/>
                </a:cubicBezTo>
                <a:cubicBezTo>
                  <a:pt x="13930" y="276939"/>
                  <a:pt x="6350" y="285750"/>
                  <a:pt x="0" y="295275"/>
                </a:cubicBezTo>
                <a:cubicBezTo>
                  <a:pt x="3175" y="311150"/>
                  <a:pt x="5747" y="327158"/>
                  <a:pt x="9525" y="342900"/>
                </a:cubicBezTo>
                <a:cubicBezTo>
                  <a:pt x="24800" y="406547"/>
                  <a:pt x="47893" y="468604"/>
                  <a:pt x="57150" y="533400"/>
                </a:cubicBezTo>
                <a:cubicBezTo>
                  <a:pt x="59068" y="546824"/>
                  <a:pt x="66745" y="616902"/>
                  <a:pt x="76200" y="638175"/>
                </a:cubicBezTo>
                <a:cubicBezTo>
                  <a:pt x="83719" y="655093"/>
                  <a:pt x="90719" y="673752"/>
                  <a:pt x="104775" y="685800"/>
                </a:cubicBezTo>
                <a:cubicBezTo>
                  <a:pt x="114714" y="694319"/>
                  <a:pt x="130175" y="692150"/>
                  <a:pt x="142875" y="695325"/>
                </a:cubicBezTo>
                <a:cubicBezTo>
                  <a:pt x="152400" y="701675"/>
                  <a:pt x="163355" y="706280"/>
                  <a:pt x="171450" y="714375"/>
                </a:cubicBezTo>
                <a:cubicBezTo>
                  <a:pt x="187677" y="730602"/>
                  <a:pt x="206136" y="768954"/>
                  <a:pt x="228600" y="781050"/>
                </a:cubicBezTo>
                <a:cubicBezTo>
                  <a:pt x="258708" y="797262"/>
                  <a:pt x="293264" y="803857"/>
                  <a:pt x="323850" y="819150"/>
                </a:cubicBezTo>
                <a:cubicBezTo>
                  <a:pt x="347146" y="830798"/>
                  <a:pt x="365298" y="842119"/>
                  <a:pt x="390525" y="847725"/>
                </a:cubicBezTo>
                <a:cubicBezTo>
                  <a:pt x="409378" y="851915"/>
                  <a:pt x="428737" y="853462"/>
                  <a:pt x="447675" y="857250"/>
                </a:cubicBezTo>
                <a:cubicBezTo>
                  <a:pt x="460512" y="859817"/>
                  <a:pt x="472895" y="864433"/>
                  <a:pt x="485775" y="866775"/>
                </a:cubicBezTo>
                <a:cubicBezTo>
                  <a:pt x="507864" y="870791"/>
                  <a:pt x="530498" y="871596"/>
                  <a:pt x="552450" y="876300"/>
                </a:cubicBezTo>
                <a:cubicBezTo>
                  <a:pt x="613134" y="889304"/>
                  <a:pt x="619175" y="898086"/>
                  <a:pt x="676275" y="914400"/>
                </a:cubicBezTo>
                <a:cubicBezTo>
                  <a:pt x="701449" y="921593"/>
                  <a:pt x="727637" y="925171"/>
                  <a:pt x="752475" y="933450"/>
                </a:cubicBezTo>
                <a:cubicBezTo>
                  <a:pt x="765945" y="937940"/>
                  <a:pt x="776592" y="950032"/>
                  <a:pt x="790575" y="952500"/>
                </a:cubicBezTo>
                <a:cubicBezTo>
                  <a:pt x="831342" y="959694"/>
                  <a:pt x="873125" y="958850"/>
                  <a:pt x="914400" y="962025"/>
                </a:cubicBezTo>
                <a:cubicBezTo>
                  <a:pt x="930275" y="965200"/>
                  <a:pt x="946518" y="966898"/>
                  <a:pt x="962025" y="971550"/>
                </a:cubicBezTo>
                <a:cubicBezTo>
                  <a:pt x="978402" y="976463"/>
                  <a:pt x="992990" y="986755"/>
                  <a:pt x="1009650" y="990600"/>
                </a:cubicBezTo>
                <a:cubicBezTo>
                  <a:pt x="1067440" y="1003936"/>
                  <a:pt x="1262710" y="1008968"/>
                  <a:pt x="1276350" y="1009650"/>
                </a:cubicBezTo>
                <a:lnTo>
                  <a:pt x="1733550" y="1000125"/>
                </a:lnTo>
                <a:cubicBezTo>
                  <a:pt x="1756348" y="998014"/>
                  <a:pt x="1790700" y="962025"/>
                  <a:pt x="1790700" y="962025"/>
                </a:cubicBezTo>
                <a:lnTo>
                  <a:pt x="1828800" y="904875"/>
                </a:lnTo>
                <a:cubicBezTo>
                  <a:pt x="1834369" y="896521"/>
                  <a:pt x="1834370" y="885528"/>
                  <a:pt x="1838325" y="876300"/>
                </a:cubicBezTo>
                <a:cubicBezTo>
                  <a:pt x="1843918" y="863249"/>
                  <a:pt x="1852102" y="851383"/>
                  <a:pt x="1857375" y="838200"/>
                </a:cubicBezTo>
                <a:cubicBezTo>
                  <a:pt x="1864833" y="819556"/>
                  <a:pt x="1876425" y="781050"/>
                  <a:pt x="1876425" y="781050"/>
                </a:cubicBezTo>
                <a:cubicBezTo>
                  <a:pt x="1879600" y="727075"/>
                  <a:pt x="1885950" y="673193"/>
                  <a:pt x="1885950" y="619125"/>
                </a:cubicBezTo>
                <a:cubicBezTo>
                  <a:pt x="1885950" y="587217"/>
                  <a:pt x="1881277" y="555412"/>
                  <a:pt x="1876425" y="523875"/>
                </a:cubicBezTo>
                <a:cubicBezTo>
                  <a:pt x="1871395" y="491183"/>
                  <a:pt x="1845708" y="463512"/>
                  <a:pt x="1828800" y="438150"/>
                </a:cubicBezTo>
                <a:lnTo>
                  <a:pt x="1809750" y="409575"/>
                </a:lnTo>
                <a:cubicBezTo>
                  <a:pt x="1797639" y="391409"/>
                  <a:pt x="1760998" y="383987"/>
                  <a:pt x="1743075" y="381000"/>
                </a:cubicBezTo>
                <a:cubicBezTo>
                  <a:pt x="1671748" y="369112"/>
                  <a:pt x="1674779" y="371475"/>
                  <a:pt x="1609725" y="371475"/>
                </a:cubicBezTo>
              </a:path>
            </a:pathLst>
          </a:cu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53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853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853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853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853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853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85354" grpId="0" bld="category"/>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43608" y="332656"/>
            <a:ext cx="7200800" cy="923330"/>
          </a:xfrm>
          <a:prstGeom prst="rect">
            <a:avLst/>
          </a:prstGeom>
          <a:noFill/>
        </p:spPr>
        <p:txBody>
          <a:bodyPr wrap="square" rtlCol="0">
            <a:spAutoFit/>
          </a:bodyPr>
          <a:lstStyle/>
          <a:p>
            <a:pPr algn="ctr"/>
            <a:r>
              <a:rPr lang="es-ES" dirty="0" smtClean="0"/>
              <a:t>NÚMERO MEDIO DE EMPLEADOS EN EL DEPARTAMENTO DE SISTEMAS DE INFORMACIÓN:   EMRPESAS 7 GRANDES  33,57 (HACE 10 AÑOS 6 y 45,09)</a:t>
            </a:r>
          </a:p>
          <a:p>
            <a:pPr algn="ctr"/>
            <a:endParaRPr lang="es-ES" dirty="0" smtClean="0"/>
          </a:p>
        </p:txBody>
      </p:sp>
      <p:graphicFrame>
        <p:nvGraphicFramePr>
          <p:cNvPr id="3" name="2 Gráfico"/>
          <p:cNvGraphicFramePr/>
          <p:nvPr/>
        </p:nvGraphicFramePr>
        <p:xfrm>
          <a:off x="611560" y="1052736"/>
          <a:ext cx="7848872" cy="56166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99592" y="332656"/>
            <a:ext cx="7488832" cy="3139321"/>
          </a:xfrm>
          <a:prstGeom prst="rect">
            <a:avLst/>
          </a:prstGeom>
          <a:noFill/>
        </p:spPr>
        <p:txBody>
          <a:bodyPr wrap="square" rtlCol="0">
            <a:spAutoFit/>
          </a:bodyPr>
          <a:lstStyle/>
          <a:p>
            <a:r>
              <a:rPr lang="es-ES" dirty="0" smtClean="0"/>
              <a:t>NUMERO TOTAL DE ORDENADORES 261 (86,39 HACE 10 AÑOS)</a:t>
            </a:r>
          </a:p>
          <a:p>
            <a:r>
              <a:rPr lang="es-ES" dirty="0" smtClean="0"/>
              <a:t>GRANDES 1612 (1408 HACE 10 AÑOS)</a:t>
            </a:r>
          </a:p>
          <a:p>
            <a:r>
              <a:rPr lang="es-ES" dirty="0" smtClean="0"/>
              <a:t>ORDENADORESPOR EMPLEADO 0,7 Y GRANDES 0,68 (0,56 Y 0,51 HACE 10 AÑOS)</a:t>
            </a:r>
          </a:p>
          <a:p>
            <a:r>
              <a:rPr lang="es-ES" dirty="0" smtClean="0"/>
              <a:t>EMPRESAS EMPLEADOS DEP. SIS. INF.  6,92    EMPELADOS TOTALES 372,55</a:t>
            </a:r>
          </a:p>
          <a:p>
            <a:r>
              <a:rPr lang="es-ES" dirty="0" smtClean="0"/>
              <a:t>GRANDES   EMPLEADOS DEP. SIS. INF.  33,57    EMPELADOS TOTALES 2902</a:t>
            </a:r>
          </a:p>
          <a:p>
            <a:endParaRPr lang="es-ES" dirty="0" smtClean="0"/>
          </a:p>
          <a:p>
            <a:r>
              <a:rPr lang="es-ES" dirty="0" smtClean="0"/>
              <a:t>% EMPELADOS DEPARTAMENTO SISTEMAS DE INFORMACIÓN SOBRE TOTAL</a:t>
            </a:r>
          </a:p>
          <a:p>
            <a:r>
              <a:rPr lang="es-ES" dirty="0" smtClean="0"/>
              <a:t>1,86  GRANDES 1,6%, Y  (HACE 10 AÑOS 1,58%, GRANDES 1,59%)</a:t>
            </a:r>
          </a:p>
          <a:p>
            <a:endParaRPr lang="es-ES" dirty="0" smtClean="0"/>
          </a:p>
          <a:p>
            <a:r>
              <a:rPr lang="es-ES" dirty="0" smtClean="0"/>
              <a:t>% EMPELADOS QUE UTILIZAN ORDENADORES:  63,93%  GRANDES 67,95% </a:t>
            </a:r>
            <a:endParaRPr lang="es-ES" dirty="0"/>
          </a:p>
        </p:txBody>
      </p:sp>
      <p:grpSp>
        <p:nvGrpSpPr>
          <p:cNvPr id="8" name="7 Grupo"/>
          <p:cNvGrpSpPr/>
          <p:nvPr/>
        </p:nvGrpSpPr>
        <p:grpSpPr>
          <a:xfrm>
            <a:off x="3708400" y="3644900"/>
            <a:ext cx="4910138" cy="3121025"/>
            <a:chOff x="3480258" y="3284846"/>
            <a:chExt cx="5135532" cy="3470761"/>
          </a:xfrm>
        </p:grpSpPr>
        <p:graphicFrame>
          <p:nvGraphicFramePr>
            <p:cNvPr id="205839" name="Object 15"/>
            <p:cNvGraphicFramePr>
              <a:graphicFrameLocks noChangeAspect="1"/>
            </p:cNvGraphicFramePr>
            <p:nvPr/>
          </p:nvGraphicFramePr>
          <p:xfrm>
            <a:off x="3480258" y="3284846"/>
            <a:ext cx="5135532" cy="3470761"/>
          </p:xfrm>
          <a:graphic>
            <a:graphicData uri="http://schemas.openxmlformats.org/presentationml/2006/ole">
              <mc:AlternateContent xmlns:mc="http://schemas.openxmlformats.org/markup-compatibility/2006">
                <mc:Choice xmlns:v="urn:schemas-microsoft-com:vml" Requires="v">
                  <p:oleObj spid="_x0000_s3076" name="Worksheet" r:id="rId4" imgW="4952880" imgH="3343275" progId="Excel.Sheet.8">
                    <p:embed/>
                  </p:oleObj>
                </mc:Choice>
                <mc:Fallback>
                  <p:oleObj name="Worksheet" r:id="rId4" imgW="4952880" imgH="3343275" progId="Excel.Sheet.8">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0258" y="3284846"/>
                          <a:ext cx="5135532" cy="34707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5 Forma libre"/>
            <p:cNvSpPr/>
            <p:nvPr/>
          </p:nvSpPr>
          <p:spPr>
            <a:xfrm>
              <a:off x="5334743" y="5114925"/>
              <a:ext cx="769496" cy="590550"/>
            </a:xfrm>
            <a:custGeom>
              <a:avLst/>
              <a:gdLst>
                <a:gd name="connsiteX0" fmla="*/ 542182 w 769496"/>
                <a:gd name="connsiteY0" fmla="*/ 66675 h 590550"/>
                <a:gd name="connsiteX1" fmla="*/ 494557 w 769496"/>
                <a:gd name="connsiteY1" fmla="*/ 28575 h 590550"/>
                <a:gd name="connsiteX2" fmla="*/ 380257 w 769496"/>
                <a:gd name="connsiteY2" fmla="*/ 9525 h 590550"/>
                <a:gd name="connsiteX3" fmla="*/ 332632 w 769496"/>
                <a:gd name="connsiteY3" fmla="*/ 0 h 590550"/>
                <a:gd name="connsiteX4" fmla="*/ 199282 w 769496"/>
                <a:gd name="connsiteY4" fmla="*/ 9525 h 590550"/>
                <a:gd name="connsiteX5" fmla="*/ 142132 w 769496"/>
                <a:gd name="connsiteY5" fmla="*/ 19050 h 590550"/>
                <a:gd name="connsiteX6" fmla="*/ 113557 w 769496"/>
                <a:gd name="connsiteY6" fmla="*/ 47625 h 590550"/>
                <a:gd name="connsiteX7" fmla="*/ 75457 w 769496"/>
                <a:gd name="connsiteY7" fmla="*/ 66675 h 590550"/>
                <a:gd name="connsiteX8" fmla="*/ 56407 w 769496"/>
                <a:gd name="connsiteY8" fmla="*/ 95250 h 590550"/>
                <a:gd name="connsiteX9" fmla="*/ 37357 w 769496"/>
                <a:gd name="connsiteY9" fmla="*/ 161925 h 590550"/>
                <a:gd name="connsiteX10" fmla="*/ 8782 w 769496"/>
                <a:gd name="connsiteY10" fmla="*/ 238125 h 590550"/>
                <a:gd name="connsiteX11" fmla="*/ 18307 w 769496"/>
                <a:gd name="connsiteY11" fmla="*/ 371475 h 590550"/>
                <a:gd name="connsiteX12" fmla="*/ 37357 w 769496"/>
                <a:gd name="connsiteY12" fmla="*/ 438150 h 590550"/>
                <a:gd name="connsiteX13" fmla="*/ 94507 w 769496"/>
                <a:gd name="connsiteY13" fmla="*/ 514350 h 590550"/>
                <a:gd name="connsiteX14" fmla="*/ 123082 w 769496"/>
                <a:gd name="connsiteY14" fmla="*/ 533400 h 590550"/>
                <a:gd name="connsiteX15" fmla="*/ 151657 w 769496"/>
                <a:gd name="connsiteY15" fmla="*/ 561975 h 590550"/>
                <a:gd name="connsiteX16" fmla="*/ 199282 w 769496"/>
                <a:gd name="connsiteY16" fmla="*/ 571500 h 590550"/>
                <a:gd name="connsiteX17" fmla="*/ 294532 w 769496"/>
                <a:gd name="connsiteY17" fmla="*/ 590550 h 590550"/>
                <a:gd name="connsiteX18" fmla="*/ 580282 w 769496"/>
                <a:gd name="connsiteY18" fmla="*/ 571500 h 590550"/>
                <a:gd name="connsiteX19" fmla="*/ 618382 w 769496"/>
                <a:gd name="connsiteY19" fmla="*/ 561975 h 590550"/>
                <a:gd name="connsiteX20" fmla="*/ 675532 w 769496"/>
                <a:gd name="connsiteY20" fmla="*/ 542925 h 590550"/>
                <a:gd name="connsiteX21" fmla="*/ 713632 w 769496"/>
                <a:gd name="connsiteY21" fmla="*/ 485775 h 590550"/>
                <a:gd name="connsiteX22" fmla="*/ 732682 w 769496"/>
                <a:gd name="connsiteY22" fmla="*/ 457200 h 590550"/>
                <a:gd name="connsiteX23" fmla="*/ 751732 w 769496"/>
                <a:gd name="connsiteY23" fmla="*/ 400050 h 590550"/>
                <a:gd name="connsiteX24" fmla="*/ 751732 w 769496"/>
                <a:gd name="connsiteY24" fmla="*/ 219075 h 590550"/>
                <a:gd name="connsiteX25" fmla="*/ 732682 w 769496"/>
                <a:gd name="connsiteY25" fmla="*/ 190500 h 590550"/>
                <a:gd name="connsiteX26" fmla="*/ 713632 w 769496"/>
                <a:gd name="connsiteY26" fmla="*/ 152400 h 590550"/>
                <a:gd name="connsiteX27" fmla="*/ 685057 w 769496"/>
                <a:gd name="connsiteY27" fmla="*/ 133350 h 590550"/>
                <a:gd name="connsiteX28" fmla="*/ 666007 w 769496"/>
                <a:gd name="connsiteY28" fmla="*/ 104775 h 590550"/>
                <a:gd name="connsiteX29" fmla="*/ 608857 w 769496"/>
                <a:gd name="connsiteY29" fmla="*/ 66675 h 590550"/>
                <a:gd name="connsiteX30" fmla="*/ 580282 w 769496"/>
                <a:gd name="connsiteY30" fmla="*/ 47625 h 590550"/>
                <a:gd name="connsiteX31" fmla="*/ 551707 w 769496"/>
                <a:gd name="connsiteY31" fmla="*/ 38100 h 590550"/>
                <a:gd name="connsiteX32" fmla="*/ 380257 w 769496"/>
                <a:gd name="connsiteY32" fmla="*/ 3810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69496" h="590550">
                  <a:moveTo>
                    <a:pt x="542182" y="66675"/>
                  </a:moveTo>
                  <a:cubicBezTo>
                    <a:pt x="526307" y="53975"/>
                    <a:pt x="511797" y="39350"/>
                    <a:pt x="494557" y="28575"/>
                  </a:cubicBezTo>
                  <a:cubicBezTo>
                    <a:pt x="470292" y="13409"/>
                    <a:pt x="385514" y="10276"/>
                    <a:pt x="380257" y="9525"/>
                  </a:cubicBezTo>
                  <a:cubicBezTo>
                    <a:pt x="364230" y="7235"/>
                    <a:pt x="348507" y="3175"/>
                    <a:pt x="332632" y="0"/>
                  </a:cubicBezTo>
                  <a:cubicBezTo>
                    <a:pt x="288182" y="3175"/>
                    <a:pt x="243624" y="5091"/>
                    <a:pt x="199282" y="9525"/>
                  </a:cubicBezTo>
                  <a:cubicBezTo>
                    <a:pt x="180065" y="11447"/>
                    <a:pt x="159780" y="11206"/>
                    <a:pt x="142132" y="19050"/>
                  </a:cubicBezTo>
                  <a:cubicBezTo>
                    <a:pt x="129823" y="24521"/>
                    <a:pt x="124518" y="39795"/>
                    <a:pt x="113557" y="47625"/>
                  </a:cubicBezTo>
                  <a:cubicBezTo>
                    <a:pt x="102003" y="55878"/>
                    <a:pt x="88157" y="60325"/>
                    <a:pt x="75457" y="66675"/>
                  </a:cubicBezTo>
                  <a:cubicBezTo>
                    <a:pt x="69107" y="76200"/>
                    <a:pt x="61527" y="85011"/>
                    <a:pt x="56407" y="95250"/>
                  </a:cubicBezTo>
                  <a:cubicBezTo>
                    <a:pt x="44893" y="118277"/>
                    <a:pt x="46512" y="137510"/>
                    <a:pt x="37357" y="161925"/>
                  </a:cubicBezTo>
                  <a:cubicBezTo>
                    <a:pt x="0" y="261543"/>
                    <a:pt x="33231" y="140328"/>
                    <a:pt x="8782" y="238125"/>
                  </a:cubicBezTo>
                  <a:cubicBezTo>
                    <a:pt x="11957" y="282575"/>
                    <a:pt x="13386" y="327184"/>
                    <a:pt x="18307" y="371475"/>
                  </a:cubicBezTo>
                  <a:cubicBezTo>
                    <a:pt x="19179" y="379323"/>
                    <a:pt x="32197" y="427829"/>
                    <a:pt x="37357" y="438150"/>
                  </a:cubicBezTo>
                  <a:cubicBezTo>
                    <a:pt x="46150" y="455737"/>
                    <a:pt x="87498" y="507341"/>
                    <a:pt x="94507" y="514350"/>
                  </a:cubicBezTo>
                  <a:cubicBezTo>
                    <a:pt x="102602" y="522445"/>
                    <a:pt x="114288" y="526071"/>
                    <a:pt x="123082" y="533400"/>
                  </a:cubicBezTo>
                  <a:cubicBezTo>
                    <a:pt x="133430" y="542024"/>
                    <a:pt x="139609" y="555951"/>
                    <a:pt x="151657" y="561975"/>
                  </a:cubicBezTo>
                  <a:cubicBezTo>
                    <a:pt x="166137" y="569215"/>
                    <a:pt x="183478" y="567988"/>
                    <a:pt x="199282" y="571500"/>
                  </a:cubicBezTo>
                  <a:cubicBezTo>
                    <a:pt x="284536" y="590445"/>
                    <a:pt x="182544" y="571885"/>
                    <a:pt x="294532" y="590550"/>
                  </a:cubicBezTo>
                  <a:cubicBezTo>
                    <a:pt x="381242" y="586421"/>
                    <a:pt x="489391" y="585483"/>
                    <a:pt x="580282" y="571500"/>
                  </a:cubicBezTo>
                  <a:cubicBezTo>
                    <a:pt x="593221" y="569509"/>
                    <a:pt x="605843" y="565737"/>
                    <a:pt x="618382" y="561975"/>
                  </a:cubicBezTo>
                  <a:cubicBezTo>
                    <a:pt x="637616" y="556205"/>
                    <a:pt x="675532" y="542925"/>
                    <a:pt x="675532" y="542925"/>
                  </a:cubicBezTo>
                  <a:cubicBezTo>
                    <a:pt x="729701" y="488756"/>
                    <a:pt x="686063" y="540914"/>
                    <a:pt x="713632" y="485775"/>
                  </a:cubicBezTo>
                  <a:cubicBezTo>
                    <a:pt x="718752" y="475536"/>
                    <a:pt x="728033" y="467661"/>
                    <a:pt x="732682" y="457200"/>
                  </a:cubicBezTo>
                  <a:cubicBezTo>
                    <a:pt x="740837" y="438850"/>
                    <a:pt x="751732" y="400050"/>
                    <a:pt x="751732" y="400050"/>
                  </a:cubicBezTo>
                  <a:cubicBezTo>
                    <a:pt x="761285" y="323628"/>
                    <a:pt x="769496" y="301973"/>
                    <a:pt x="751732" y="219075"/>
                  </a:cubicBezTo>
                  <a:cubicBezTo>
                    <a:pt x="749333" y="207881"/>
                    <a:pt x="738362" y="200439"/>
                    <a:pt x="732682" y="190500"/>
                  </a:cubicBezTo>
                  <a:cubicBezTo>
                    <a:pt x="725637" y="178172"/>
                    <a:pt x="722722" y="163308"/>
                    <a:pt x="713632" y="152400"/>
                  </a:cubicBezTo>
                  <a:cubicBezTo>
                    <a:pt x="706303" y="143606"/>
                    <a:pt x="694582" y="139700"/>
                    <a:pt x="685057" y="133350"/>
                  </a:cubicBezTo>
                  <a:cubicBezTo>
                    <a:pt x="678707" y="123825"/>
                    <a:pt x="674622" y="112313"/>
                    <a:pt x="666007" y="104775"/>
                  </a:cubicBezTo>
                  <a:cubicBezTo>
                    <a:pt x="648777" y="89698"/>
                    <a:pt x="627907" y="79375"/>
                    <a:pt x="608857" y="66675"/>
                  </a:cubicBezTo>
                  <a:lnTo>
                    <a:pt x="580282" y="47625"/>
                  </a:lnTo>
                  <a:cubicBezTo>
                    <a:pt x="571928" y="42056"/>
                    <a:pt x="561736" y="38578"/>
                    <a:pt x="551707" y="38100"/>
                  </a:cubicBezTo>
                  <a:cubicBezTo>
                    <a:pt x="494622" y="35382"/>
                    <a:pt x="437407" y="38100"/>
                    <a:pt x="380257" y="38100"/>
                  </a:cubicBezTo>
                </a:path>
              </a:pathLst>
            </a:cu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404664"/>
            <a:ext cx="5832648" cy="369332"/>
          </a:xfrm>
          <a:prstGeom prst="rect">
            <a:avLst/>
          </a:prstGeom>
          <a:noFill/>
        </p:spPr>
        <p:txBody>
          <a:bodyPr wrap="square" rtlCol="0">
            <a:spAutoFit/>
          </a:bodyPr>
          <a:lstStyle/>
          <a:p>
            <a:pPr algn="ctr"/>
            <a:r>
              <a:rPr lang="es-ES" dirty="0" smtClean="0"/>
              <a:t>ESTRUCTURA CONSUMO INFORMACIÓN</a:t>
            </a:r>
            <a:endParaRPr lang="es-ES" dirty="0"/>
          </a:p>
        </p:txBody>
      </p:sp>
      <p:graphicFrame>
        <p:nvGraphicFramePr>
          <p:cNvPr id="3" name="2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0"/>
            <a:ext cx="9144000" cy="6858000"/>
          </a:xfrm>
          <a:prstGeom prst="rect">
            <a:avLst/>
          </a:prstGeom>
          <a:gradFill flip="none" rotWithShape="1">
            <a:gsLst>
              <a:gs pos="0">
                <a:srgbClr val="5E9EFF"/>
              </a:gs>
              <a:gs pos="39999">
                <a:srgbClr val="85C2FF"/>
              </a:gs>
              <a:gs pos="70000">
                <a:srgbClr val="C4D6EB"/>
              </a:gs>
              <a:gs pos="100000">
                <a:srgbClr val="FFEBFA"/>
              </a:gs>
            </a:gsLst>
            <a:lin ang="5400000" scaled="1"/>
            <a:tileRect/>
          </a:gradFill>
          <a:ln w="9525">
            <a:noFill/>
            <a:miter lim="800000"/>
            <a:headEnd/>
            <a:tailEnd/>
          </a:ln>
        </p:spPr>
        <p:txBody>
          <a:bodyPr wrap="none" anchor="ctr"/>
          <a:lstStyle/>
          <a:p>
            <a:endParaRPr lang="es-ES" dirty="0"/>
          </a:p>
        </p:txBody>
      </p:sp>
      <p:sp>
        <p:nvSpPr>
          <p:cNvPr id="52227" name="Text Box 3"/>
          <p:cNvSpPr txBox="1">
            <a:spLocks noChangeArrowheads="1"/>
          </p:cNvSpPr>
          <p:nvPr/>
        </p:nvSpPr>
        <p:spPr bwMode="auto">
          <a:xfrm>
            <a:off x="1259632" y="188640"/>
            <a:ext cx="6858000" cy="1621982"/>
          </a:xfrm>
          <a:prstGeom prst="rect">
            <a:avLst/>
          </a:prstGeom>
          <a:noFill/>
          <a:ln w="9525">
            <a:noFill/>
            <a:miter lim="800000"/>
            <a:headEnd/>
            <a:tailEnd/>
          </a:ln>
        </p:spPr>
        <p:txBody>
          <a:bodyPr>
            <a:spAutoFit/>
          </a:bodyPr>
          <a:lstStyle/>
          <a:p>
            <a:pPr algn="ctr">
              <a:lnSpc>
                <a:spcPct val="85000"/>
              </a:lnSpc>
              <a:spcBef>
                <a:spcPct val="50000"/>
              </a:spcBef>
            </a:pPr>
            <a:r>
              <a:rPr lang="es-MX" sz="2800" i="0" dirty="0">
                <a:solidFill>
                  <a:schemeClr val="bg1"/>
                </a:solidFill>
              </a:rPr>
              <a:t>ITINERARIO DE LA </a:t>
            </a:r>
            <a:r>
              <a:rPr lang="es-MX" sz="2800" i="0" dirty="0" smtClean="0">
                <a:solidFill>
                  <a:schemeClr val="bg1"/>
                </a:solidFill>
              </a:rPr>
              <a:t>INVESTIGACIÓN </a:t>
            </a:r>
          </a:p>
          <a:p>
            <a:pPr algn="ctr">
              <a:lnSpc>
                <a:spcPct val="85000"/>
              </a:lnSpc>
              <a:spcBef>
                <a:spcPct val="50000"/>
              </a:spcBef>
            </a:pPr>
            <a:r>
              <a:rPr lang="es-MX" sz="2800" dirty="0" smtClean="0">
                <a:solidFill>
                  <a:schemeClr val="bg1"/>
                </a:solidFill>
              </a:rPr>
              <a:t>ENCUESTA</a:t>
            </a:r>
            <a:endParaRPr lang="es-MX" sz="2800" i="0" dirty="0" smtClean="0">
              <a:solidFill>
                <a:schemeClr val="bg1"/>
              </a:solidFill>
            </a:endParaRPr>
          </a:p>
          <a:p>
            <a:pPr algn="ctr">
              <a:lnSpc>
                <a:spcPct val="85000"/>
              </a:lnSpc>
              <a:spcBef>
                <a:spcPct val="50000"/>
              </a:spcBef>
            </a:pPr>
            <a:r>
              <a:rPr lang="es-MX" sz="2800" i="0" dirty="0" smtClean="0">
                <a:solidFill>
                  <a:schemeClr val="bg1"/>
                </a:solidFill>
              </a:rPr>
              <a:t>CADA 10 AÑOS: 1992-93, 2002,03 Y 2012-13</a:t>
            </a:r>
            <a:r>
              <a:rPr lang="es-ES" sz="2800" i="0" dirty="0" smtClean="0">
                <a:solidFill>
                  <a:schemeClr val="bg1"/>
                </a:solidFill>
              </a:rPr>
              <a:t> </a:t>
            </a:r>
            <a:endParaRPr lang="es-ES" sz="2800" i="0" dirty="0">
              <a:solidFill>
                <a:schemeClr val="bg1"/>
              </a:solidFill>
            </a:endParaRPr>
          </a:p>
        </p:txBody>
      </p:sp>
      <p:sp>
        <p:nvSpPr>
          <p:cNvPr id="5" name="Rectangle 1"/>
          <p:cNvSpPr>
            <a:spLocks noChangeArrowheads="1"/>
          </p:cNvSpPr>
          <p:nvPr/>
        </p:nvSpPr>
        <p:spPr bwMode="auto">
          <a:xfrm>
            <a:off x="539552" y="1840467"/>
            <a:ext cx="7992888"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En el presente trabajo estudiamos cuál es la percepción que los directivos de tecnología de las empresas españolas tienen sobre la importancia de los Sistemas de Información en sus organizaciones.</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Para ello, hemos realizado un estudio longitudinal, que comenzó en 1991, en el que seguimos trabajando en la actualidad. </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En concreto hacemos macroencuestas sobre Sistemas de Información en las empresas españolas con 211 variables cada 10 años, 1992/93, 2002/03 y 2012/13.</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Las variables analizadas en este trabajo son las relacionadas con la percepción de la importancia de los sistemas de información en las empresas basada en las encuestas de hace 10 años y ahora.</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404664"/>
            <a:ext cx="5832648" cy="369332"/>
          </a:xfrm>
          <a:prstGeom prst="rect">
            <a:avLst/>
          </a:prstGeom>
          <a:noFill/>
        </p:spPr>
        <p:txBody>
          <a:bodyPr wrap="square" rtlCol="0">
            <a:spAutoFit/>
          </a:bodyPr>
          <a:lstStyle/>
          <a:p>
            <a:pPr algn="ctr"/>
            <a:r>
              <a:rPr lang="es-ES" dirty="0" smtClean="0"/>
              <a:t>INFOCENTRO</a:t>
            </a:r>
            <a:endParaRPr lang="es-ES" dirty="0"/>
          </a:p>
        </p:txBody>
      </p:sp>
      <p:graphicFrame>
        <p:nvGraphicFramePr>
          <p:cNvPr id="3" name="2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63688" y="332656"/>
            <a:ext cx="5760640" cy="369332"/>
          </a:xfrm>
          <a:prstGeom prst="rect">
            <a:avLst/>
          </a:prstGeom>
          <a:noFill/>
        </p:spPr>
        <p:txBody>
          <a:bodyPr wrap="square" rtlCol="0">
            <a:spAutoFit/>
          </a:bodyPr>
          <a:lstStyle/>
          <a:p>
            <a:pPr algn="ctr"/>
            <a:r>
              <a:rPr lang="es-ES" dirty="0" smtClean="0"/>
              <a:t>TIPO DE SOFTWARE QUE SE UTILIZA</a:t>
            </a:r>
            <a:endParaRPr lang="es-ES" dirty="0"/>
          </a:p>
        </p:txBody>
      </p:sp>
      <p:graphicFrame>
        <p:nvGraphicFramePr>
          <p:cNvPr id="3" name="2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476672"/>
            <a:ext cx="4896544" cy="523220"/>
          </a:xfrm>
          <a:prstGeom prst="rect">
            <a:avLst/>
          </a:prstGeom>
          <a:noFill/>
        </p:spPr>
        <p:txBody>
          <a:bodyPr wrap="square" rtlCol="0">
            <a:spAutoFit/>
          </a:bodyPr>
          <a:lstStyle/>
          <a:p>
            <a:r>
              <a:rPr lang="es-ES" sz="2800" b="1" dirty="0" smtClean="0">
                <a:solidFill>
                  <a:schemeClr val="bg1"/>
                </a:solidFill>
              </a:rPr>
              <a:t>FUNCIONES INFORMATIZADAS</a:t>
            </a:r>
            <a:endParaRPr lang="es-ES" sz="2800" b="1" dirty="0">
              <a:solidFill>
                <a:schemeClr val="bg1"/>
              </a:solidFill>
            </a:endParaRPr>
          </a:p>
        </p:txBody>
      </p:sp>
      <p:graphicFrame>
        <p:nvGraphicFramePr>
          <p:cNvPr id="215065" name="Object 25"/>
          <p:cNvGraphicFramePr>
            <a:graphicFrameLocks noChangeAspect="1"/>
          </p:cNvGraphicFramePr>
          <p:nvPr/>
        </p:nvGraphicFramePr>
        <p:xfrm>
          <a:off x="1331640" y="1628800"/>
          <a:ext cx="8359775" cy="4773612"/>
        </p:xfrm>
        <a:graphic>
          <a:graphicData uri="http://schemas.openxmlformats.org/presentationml/2006/ole">
            <mc:AlternateContent xmlns:mc="http://schemas.openxmlformats.org/markup-compatibility/2006">
              <mc:Choice xmlns:v="urn:schemas-microsoft-com:vml" Requires="v">
                <p:oleObj spid="_x0000_s145411" name="Document" r:id="rId4" imgW="6861154" imgH="3905067" progId="Word.Document.8">
                  <p:embed/>
                </p:oleObj>
              </mc:Choice>
              <mc:Fallback>
                <p:oleObj name="Document" r:id="rId4" imgW="6861154" imgH="3905067" progId="Word.Document.8">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640" y="1628800"/>
                        <a:ext cx="8359775" cy="4773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5065"/>
                                        </p:tgtEl>
                                        <p:attrNameLst>
                                          <p:attrName>style.visibility</p:attrName>
                                        </p:attrNameLst>
                                      </p:cBhvr>
                                      <p:to>
                                        <p:strVal val="visible"/>
                                      </p:to>
                                    </p:set>
                                    <p:animEffect transition="in" filter="dissolve">
                                      <p:cBhvr>
                                        <p:cTn id="7" dur="500"/>
                                        <p:tgtEl>
                                          <p:spTgt spid="215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95736" y="476672"/>
            <a:ext cx="4896544" cy="800219"/>
          </a:xfrm>
          <a:prstGeom prst="rect">
            <a:avLst/>
          </a:prstGeom>
          <a:noFill/>
        </p:spPr>
        <p:txBody>
          <a:bodyPr wrap="square" rtlCol="0">
            <a:spAutoFit/>
          </a:bodyPr>
          <a:lstStyle/>
          <a:p>
            <a:r>
              <a:rPr lang="es-ES" sz="2800" b="1" dirty="0" smtClean="0">
                <a:solidFill>
                  <a:schemeClr val="bg1"/>
                </a:solidFill>
              </a:rPr>
              <a:t>SISTEMAS INFORMATIZADOS</a:t>
            </a:r>
          </a:p>
          <a:p>
            <a:pPr algn="ctr"/>
            <a:r>
              <a:rPr lang="es-ES" b="1" dirty="0" smtClean="0">
                <a:solidFill>
                  <a:schemeClr val="bg1"/>
                </a:solidFill>
              </a:rPr>
              <a:t>Ofimática 100%</a:t>
            </a:r>
            <a:endParaRPr lang="es-ES" b="1" dirty="0">
              <a:solidFill>
                <a:schemeClr val="bg1"/>
              </a:solidFill>
            </a:endParaRPr>
          </a:p>
        </p:txBody>
      </p:sp>
      <p:graphicFrame>
        <p:nvGraphicFramePr>
          <p:cNvPr id="215065" name="Object 25"/>
          <p:cNvGraphicFramePr>
            <a:graphicFrameLocks noChangeAspect="1"/>
          </p:cNvGraphicFramePr>
          <p:nvPr/>
        </p:nvGraphicFramePr>
        <p:xfrm>
          <a:off x="1691680" y="1412776"/>
          <a:ext cx="8467725" cy="4524375"/>
        </p:xfrm>
        <a:graphic>
          <a:graphicData uri="http://schemas.openxmlformats.org/presentationml/2006/ole">
            <mc:AlternateContent xmlns:mc="http://schemas.openxmlformats.org/markup-compatibility/2006">
              <mc:Choice xmlns:v="urn:schemas-microsoft-com:vml" Requires="v">
                <p:oleObj spid="_x0000_s19459" name="Document" r:id="rId4" imgW="8103689" imgH="4323981" progId="Word.Document.8">
                  <p:embed/>
                </p:oleObj>
              </mc:Choice>
              <mc:Fallback>
                <p:oleObj name="Document" r:id="rId4" imgW="8103689" imgH="4323981" progId="Word.Document.8">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1412776"/>
                        <a:ext cx="8467725" cy="4524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5065"/>
                                        </p:tgtEl>
                                        <p:attrNameLst>
                                          <p:attrName>style.visibility</p:attrName>
                                        </p:attrNameLst>
                                      </p:cBhvr>
                                      <p:to>
                                        <p:strVal val="visible"/>
                                      </p:to>
                                    </p:set>
                                    <p:animEffect transition="in" filter="dissolve">
                                      <p:cBhvr>
                                        <p:cTn id="7" dur="500"/>
                                        <p:tgtEl>
                                          <p:spTgt spid="215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11560" y="332656"/>
            <a:ext cx="8064896" cy="1015663"/>
          </a:xfrm>
          <a:prstGeom prst="rect">
            <a:avLst/>
          </a:prstGeom>
          <a:noFill/>
        </p:spPr>
        <p:txBody>
          <a:bodyPr wrap="square" rtlCol="0">
            <a:spAutoFit/>
          </a:bodyPr>
          <a:lstStyle/>
          <a:p>
            <a:pPr algn="ctr"/>
            <a:r>
              <a:rPr lang="es-ES" sz="2000" b="1" dirty="0" smtClean="0">
                <a:solidFill>
                  <a:schemeClr val="bg1"/>
                </a:solidFill>
              </a:rPr>
              <a:t>TECNOLOGÍAS TELEMÁTICAS</a:t>
            </a:r>
          </a:p>
          <a:p>
            <a:pPr algn="ctr"/>
            <a:endParaRPr lang="es-ES" sz="2000" b="1" dirty="0">
              <a:solidFill>
                <a:schemeClr val="bg1"/>
              </a:solidFill>
            </a:endParaRPr>
          </a:p>
          <a:p>
            <a:pPr algn="ctr"/>
            <a:r>
              <a:rPr lang="es-ES" sz="2000" b="1" dirty="0" smtClean="0">
                <a:solidFill>
                  <a:schemeClr val="bg1"/>
                </a:solidFill>
              </a:rPr>
              <a:t>Teléfono, Fax, Internet 100%</a:t>
            </a:r>
            <a:endParaRPr lang="es-ES" sz="2000" b="1" dirty="0">
              <a:solidFill>
                <a:schemeClr val="bg1"/>
              </a:solidFill>
            </a:endParaRPr>
          </a:p>
        </p:txBody>
      </p:sp>
      <p:graphicFrame>
        <p:nvGraphicFramePr>
          <p:cNvPr id="4" name="3 Gráfico"/>
          <p:cNvGraphicFramePr/>
          <p:nvPr/>
        </p:nvGraphicFramePr>
        <p:xfrm>
          <a:off x="251520" y="1052736"/>
          <a:ext cx="8892480" cy="52565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539552" y="0"/>
          <a:ext cx="7200800" cy="4869160"/>
        </p:xfrm>
        <a:graphic>
          <a:graphicData uri="http://schemas.openxmlformats.org/drawingml/2006/chart">
            <c:chart xmlns:c="http://schemas.openxmlformats.org/drawingml/2006/chart" xmlns:r="http://schemas.openxmlformats.org/officeDocument/2006/relationships" r:id="rId3"/>
          </a:graphicData>
        </a:graphic>
      </p:graphicFrame>
      <p:sp>
        <p:nvSpPr>
          <p:cNvPr id="7" name="6 Forma libre"/>
          <p:cNvSpPr/>
          <p:nvPr/>
        </p:nvSpPr>
        <p:spPr>
          <a:xfrm>
            <a:off x="4067944" y="2852936"/>
            <a:ext cx="956821" cy="659219"/>
          </a:xfrm>
          <a:custGeom>
            <a:avLst/>
            <a:gdLst>
              <a:gd name="connsiteX0" fmla="*/ 138223 w 746953"/>
              <a:gd name="connsiteY0" fmla="*/ 53163 h 659219"/>
              <a:gd name="connsiteX1" fmla="*/ 95693 w 746953"/>
              <a:gd name="connsiteY1" fmla="*/ 106325 h 659219"/>
              <a:gd name="connsiteX2" fmla="*/ 74427 w 746953"/>
              <a:gd name="connsiteY2" fmla="*/ 127591 h 659219"/>
              <a:gd name="connsiteX3" fmla="*/ 53162 w 746953"/>
              <a:gd name="connsiteY3" fmla="*/ 159488 h 659219"/>
              <a:gd name="connsiteX4" fmla="*/ 42530 w 746953"/>
              <a:gd name="connsiteY4" fmla="*/ 202019 h 659219"/>
              <a:gd name="connsiteX5" fmla="*/ 21265 w 746953"/>
              <a:gd name="connsiteY5" fmla="*/ 308344 h 659219"/>
              <a:gd name="connsiteX6" fmla="*/ 10632 w 746953"/>
              <a:gd name="connsiteY6" fmla="*/ 404037 h 659219"/>
              <a:gd name="connsiteX7" fmla="*/ 0 w 746953"/>
              <a:gd name="connsiteY7" fmla="*/ 435935 h 659219"/>
              <a:gd name="connsiteX8" fmla="*/ 31897 w 746953"/>
              <a:gd name="connsiteY8" fmla="*/ 520995 h 659219"/>
              <a:gd name="connsiteX9" fmla="*/ 63795 w 746953"/>
              <a:gd name="connsiteY9" fmla="*/ 542260 h 659219"/>
              <a:gd name="connsiteX10" fmla="*/ 74427 w 746953"/>
              <a:gd name="connsiteY10" fmla="*/ 574158 h 659219"/>
              <a:gd name="connsiteX11" fmla="*/ 95693 w 746953"/>
              <a:gd name="connsiteY11" fmla="*/ 595423 h 659219"/>
              <a:gd name="connsiteX12" fmla="*/ 159488 w 746953"/>
              <a:gd name="connsiteY12" fmla="*/ 637953 h 659219"/>
              <a:gd name="connsiteX13" fmla="*/ 202018 w 746953"/>
              <a:gd name="connsiteY13" fmla="*/ 648586 h 659219"/>
              <a:gd name="connsiteX14" fmla="*/ 233916 w 746953"/>
              <a:gd name="connsiteY14" fmla="*/ 659219 h 659219"/>
              <a:gd name="connsiteX15" fmla="*/ 606055 w 746953"/>
              <a:gd name="connsiteY15" fmla="*/ 648586 h 659219"/>
              <a:gd name="connsiteX16" fmla="*/ 637953 w 746953"/>
              <a:gd name="connsiteY16" fmla="*/ 637953 h 659219"/>
              <a:gd name="connsiteX17" fmla="*/ 701748 w 746953"/>
              <a:gd name="connsiteY17" fmla="*/ 595423 h 659219"/>
              <a:gd name="connsiteX18" fmla="*/ 723013 w 746953"/>
              <a:gd name="connsiteY18" fmla="*/ 563525 h 659219"/>
              <a:gd name="connsiteX19" fmla="*/ 744279 w 746953"/>
              <a:gd name="connsiteY19" fmla="*/ 542260 h 659219"/>
              <a:gd name="connsiteX20" fmla="*/ 733646 w 746953"/>
              <a:gd name="connsiteY20" fmla="*/ 478465 h 659219"/>
              <a:gd name="connsiteX21" fmla="*/ 723013 w 746953"/>
              <a:gd name="connsiteY21" fmla="*/ 340242 h 659219"/>
              <a:gd name="connsiteX22" fmla="*/ 701748 w 746953"/>
              <a:gd name="connsiteY22" fmla="*/ 276446 h 659219"/>
              <a:gd name="connsiteX23" fmla="*/ 680483 w 746953"/>
              <a:gd name="connsiteY23" fmla="*/ 170121 h 659219"/>
              <a:gd name="connsiteX24" fmla="*/ 669851 w 746953"/>
              <a:gd name="connsiteY24" fmla="*/ 127591 h 659219"/>
              <a:gd name="connsiteX25" fmla="*/ 627320 w 746953"/>
              <a:gd name="connsiteY25" fmla="*/ 63795 h 659219"/>
              <a:gd name="connsiteX26" fmla="*/ 563525 w 746953"/>
              <a:gd name="connsiteY26" fmla="*/ 21265 h 659219"/>
              <a:gd name="connsiteX27" fmla="*/ 499730 w 746953"/>
              <a:gd name="connsiteY27" fmla="*/ 0 h 659219"/>
              <a:gd name="connsiteX28" fmla="*/ 287079 w 746953"/>
              <a:gd name="connsiteY28" fmla="*/ 10632 h 659219"/>
              <a:gd name="connsiteX29" fmla="*/ 191386 w 746953"/>
              <a:gd name="connsiteY29" fmla="*/ 53163 h 659219"/>
              <a:gd name="connsiteX30" fmla="*/ 170120 w 746953"/>
              <a:gd name="connsiteY30" fmla="*/ 74428 h 659219"/>
              <a:gd name="connsiteX31" fmla="*/ 138223 w 746953"/>
              <a:gd name="connsiteY31" fmla="*/ 85060 h 659219"/>
              <a:gd name="connsiteX32" fmla="*/ 127590 w 746953"/>
              <a:gd name="connsiteY32" fmla="*/ 116958 h 659219"/>
              <a:gd name="connsiteX33" fmla="*/ 95693 w 746953"/>
              <a:gd name="connsiteY33" fmla="*/ 148856 h 659219"/>
              <a:gd name="connsiteX34" fmla="*/ 74427 w 746953"/>
              <a:gd name="connsiteY34" fmla="*/ 180753 h 659219"/>
              <a:gd name="connsiteX35" fmla="*/ 85060 w 746953"/>
              <a:gd name="connsiteY35" fmla="*/ 244549 h 659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6953" h="659219">
                <a:moveTo>
                  <a:pt x="138223" y="53163"/>
                </a:moveTo>
                <a:cubicBezTo>
                  <a:pt x="74691" y="95517"/>
                  <a:pt x="129931" y="49262"/>
                  <a:pt x="95693" y="106325"/>
                </a:cubicBezTo>
                <a:cubicBezTo>
                  <a:pt x="90535" y="114921"/>
                  <a:pt x="80690" y="119763"/>
                  <a:pt x="74427" y="127591"/>
                </a:cubicBezTo>
                <a:cubicBezTo>
                  <a:pt x="66444" y="137569"/>
                  <a:pt x="60250" y="148856"/>
                  <a:pt x="53162" y="159488"/>
                </a:cubicBezTo>
                <a:cubicBezTo>
                  <a:pt x="49618" y="173665"/>
                  <a:pt x="45144" y="187641"/>
                  <a:pt x="42530" y="202019"/>
                </a:cubicBezTo>
                <a:cubicBezTo>
                  <a:pt x="22983" y="309531"/>
                  <a:pt x="43099" y="242837"/>
                  <a:pt x="21265" y="308344"/>
                </a:cubicBezTo>
                <a:cubicBezTo>
                  <a:pt x="17721" y="340242"/>
                  <a:pt x="15908" y="372380"/>
                  <a:pt x="10632" y="404037"/>
                </a:cubicBezTo>
                <a:cubicBezTo>
                  <a:pt x="8789" y="415092"/>
                  <a:pt x="0" y="424727"/>
                  <a:pt x="0" y="435935"/>
                </a:cubicBezTo>
                <a:cubicBezTo>
                  <a:pt x="0" y="466365"/>
                  <a:pt x="9897" y="498996"/>
                  <a:pt x="31897" y="520995"/>
                </a:cubicBezTo>
                <a:cubicBezTo>
                  <a:pt x="40933" y="530031"/>
                  <a:pt x="53162" y="535172"/>
                  <a:pt x="63795" y="542260"/>
                </a:cubicBezTo>
                <a:cubicBezTo>
                  <a:pt x="67339" y="552893"/>
                  <a:pt x="68661" y="564547"/>
                  <a:pt x="74427" y="574158"/>
                </a:cubicBezTo>
                <a:cubicBezTo>
                  <a:pt x="79585" y="582754"/>
                  <a:pt x="87673" y="589408"/>
                  <a:pt x="95693" y="595423"/>
                </a:cubicBezTo>
                <a:cubicBezTo>
                  <a:pt x="116139" y="610757"/>
                  <a:pt x="138223" y="623776"/>
                  <a:pt x="159488" y="637953"/>
                </a:cubicBezTo>
                <a:cubicBezTo>
                  <a:pt x="171647" y="646059"/>
                  <a:pt x="187967" y="644571"/>
                  <a:pt x="202018" y="648586"/>
                </a:cubicBezTo>
                <a:cubicBezTo>
                  <a:pt x="212795" y="651665"/>
                  <a:pt x="223283" y="655675"/>
                  <a:pt x="233916" y="659219"/>
                </a:cubicBezTo>
                <a:cubicBezTo>
                  <a:pt x="357962" y="655675"/>
                  <a:pt x="482130" y="655109"/>
                  <a:pt x="606055" y="648586"/>
                </a:cubicBezTo>
                <a:cubicBezTo>
                  <a:pt x="617247" y="647997"/>
                  <a:pt x="628156" y="643396"/>
                  <a:pt x="637953" y="637953"/>
                </a:cubicBezTo>
                <a:cubicBezTo>
                  <a:pt x="660294" y="625541"/>
                  <a:pt x="701748" y="595423"/>
                  <a:pt x="701748" y="595423"/>
                </a:cubicBezTo>
                <a:cubicBezTo>
                  <a:pt x="708836" y="584790"/>
                  <a:pt x="715030" y="573504"/>
                  <a:pt x="723013" y="563525"/>
                </a:cubicBezTo>
                <a:cubicBezTo>
                  <a:pt x="729275" y="555697"/>
                  <a:pt x="743036" y="552207"/>
                  <a:pt x="744279" y="542260"/>
                </a:cubicBezTo>
                <a:cubicBezTo>
                  <a:pt x="746953" y="520868"/>
                  <a:pt x="737190" y="499730"/>
                  <a:pt x="733646" y="478465"/>
                </a:cubicBezTo>
                <a:cubicBezTo>
                  <a:pt x="730102" y="432391"/>
                  <a:pt x="730220" y="385887"/>
                  <a:pt x="723013" y="340242"/>
                </a:cubicBezTo>
                <a:cubicBezTo>
                  <a:pt x="719517" y="318101"/>
                  <a:pt x="701748" y="276446"/>
                  <a:pt x="701748" y="276446"/>
                </a:cubicBezTo>
                <a:cubicBezTo>
                  <a:pt x="683602" y="149419"/>
                  <a:pt x="701693" y="244356"/>
                  <a:pt x="680483" y="170121"/>
                </a:cubicBezTo>
                <a:cubicBezTo>
                  <a:pt x="676469" y="156070"/>
                  <a:pt x="676386" y="140661"/>
                  <a:pt x="669851" y="127591"/>
                </a:cubicBezTo>
                <a:cubicBezTo>
                  <a:pt x="658421" y="104731"/>
                  <a:pt x="648585" y="77972"/>
                  <a:pt x="627320" y="63795"/>
                </a:cubicBezTo>
                <a:cubicBezTo>
                  <a:pt x="606055" y="49618"/>
                  <a:pt x="587771" y="29347"/>
                  <a:pt x="563525" y="21265"/>
                </a:cubicBezTo>
                <a:lnTo>
                  <a:pt x="499730" y="0"/>
                </a:lnTo>
                <a:cubicBezTo>
                  <a:pt x="428846" y="3544"/>
                  <a:pt x="357583" y="2497"/>
                  <a:pt x="287079" y="10632"/>
                </a:cubicBezTo>
                <a:cubicBezTo>
                  <a:pt x="252597" y="14611"/>
                  <a:pt x="218312" y="31623"/>
                  <a:pt x="191386" y="53163"/>
                </a:cubicBezTo>
                <a:cubicBezTo>
                  <a:pt x="183558" y="59425"/>
                  <a:pt x="178716" y="69270"/>
                  <a:pt x="170120" y="74428"/>
                </a:cubicBezTo>
                <a:cubicBezTo>
                  <a:pt x="160510" y="80194"/>
                  <a:pt x="148855" y="81516"/>
                  <a:pt x="138223" y="85060"/>
                </a:cubicBezTo>
                <a:cubicBezTo>
                  <a:pt x="134679" y="95693"/>
                  <a:pt x="133807" y="107632"/>
                  <a:pt x="127590" y="116958"/>
                </a:cubicBezTo>
                <a:cubicBezTo>
                  <a:pt x="119249" y="129469"/>
                  <a:pt x="105319" y="137305"/>
                  <a:pt x="95693" y="148856"/>
                </a:cubicBezTo>
                <a:cubicBezTo>
                  <a:pt x="87512" y="158673"/>
                  <a:pt x="81516" y="170121"/>
                  <a:pt x="74427" y="180753"/>
                </a:cubicBezTo>
                <a:lnTo>
                  <a:pt x="85060" y="244549"/>
                </a:lnTo>
              </a:path>
            </a:pathLst>
          </a:custGeom>
          <a:ln w="635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graphicFrame>
        <p:nvGraphicFramePr>
          <p:cNvPr id="296983" name="Object 23"/>
          <p:cNvGraphicFramePr>
            <a:graphicFrameLocks noChangeAspect="1"/>
          </p:cNvGraphicFramePr>
          <p:nvPr/>
        </p:nvGraphicFramePr>
        <p:xfrm>
          <a:off x="4881563" y="4156075"/>
          <a:ext cx="3640137" cy="2181225"/>
        </p:xfrm>
        <a:graphic>
          <a:graphicData uri="http://schemas.openxmlformats.org/presentationml/2006/ole">
            <mc:AlternateContent xmlns:mc="http://schemas.openxmlformats.org/markup-compatibility/2006">
              <mc:Choice xmlns:v="urn:schemas-microsoft-com:vml" Requires="v">
                <p:oleObj spid="_x0000_s133124" name="Worksheet" r:id="rId5" imgW="4438530" imgH="2657475" progId="Excel.Sheet.8">
                  <p:embed/>
                </p:oleObj>
              </mc:Choice>
              <mc:Fallback>
                <p:oleObj name="Worksheet" r:id="rId5" imgW="4438530" imgH="2657475" progId="Excel.Sheet.8">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1563" y="4156075"/>
                        <a:ext cx="3640137" cy="2181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96983"/>
                                        </p:tgtEl>
                                        <p:attrNameLst>
                                          <p:attrName>style.visibility</p:attrName>
                                        </p:attrNameLst>
                                      </p:cBhvr>
                                      <p:to>
                                        <p:strVal val="visible"/>
                                      </p:to>
                                    </p:set>
                                    <p:animEffect transition="in" filter="strips(downLeft)">
                                      <p:cBhvr>
                                        <p:cTn id="7" dur="500"/>
                                        <p:tgtEl>
                                          <p:spTgt spid="2969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9698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5" name="4 CuadroTexto"/>
          <p:cNvSpPr txBox="1"/>
          <p:nvPr/>
        </p:nvSpPr>
        <p:spPr>
          <a:xfrm>
            <a:off x="1907704" y="404664"/>
            <a:ext cx="5616624" cy="369332"/>
          </a:xfrm>
          <a:prstGeom prst="rect">
            <a:avLst/>
          </a:prstGeom>
          <a:noFill/>
        </p:spPr>
        <p:txBody>
          <a:bodyPr wrap="square" rtlCol="0">
            <a:spAutoFit/>
          </a:bodyPr>
          <a:lstStyle/>
          <a:p>
            <a:r>
              <a:rPr lang="es-ES" dirty="0" smtClean="0"/>
              <a:t>% de empleados que utilizan Internet y Correo Electrónico</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1475656" y="404664"/>
          <a:ext cx="6720408" cy="54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771800" y="332656"/>
            <a:ext cx="4680520" cy="369332"/>
          </a:xfrm>
          <a:prstGeom prst="rect">
            <a:avLst/>
          </a:prstGeom>
          <a:noFill/>
        </p:spPr>
        <p:txBody>
          <a:bodyPr wrap="square" rtlCol="0">
            <a:spAutoFit/>
          </a:bodyPr>
          <a:lstStyle/>
          <a:p>
            <a:r>
              <a:rPr lang="es-ES" dirty="0" smtClean="0"/>
              <a:t>COMERCIO ELECTRÓNICO</a:t>
            </a:r>
            <a:endParaRPr lang="es-ES" dirty="0"/>
          </a:p>
        </p:txBody>
      </p:sp>
      <p:graphicFrame>
        <p:nvGraphicFramePr>
          <p:cNvPr id="3" name="2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411760" y="476672"/>
            <a:ext cx="4896544" cy="369332"/>
          </a:xfrm>
          <a:prstGeom prst="rect">
            <a:avLst/>
          </a:prstGeom>
          <a:noFill/>
        </p:spPr>
        <p:txBody>
          <a:bodyPr wrap="square" rtlCol="0">
            <a:spAutoFit/>
          </a:bodyPr>
          <a:lstStyle/>
          <a:p>
            <a:r>
              <a:rPr lang="es-ES" dirty="0" smtClean="0"/>
              <a:t>CÓDIGOS DE CONDUCTA Y SELLOS DE CONFIANZA</a:t>
            </a:r>
            <a:endParaRPr lang="es-ES" dirty="0"/>
          </a:p>
        </p:txBody>
      </p:sp>
      <p:graphicFrame>
        <p:nvGraphicFramePr>
          <p:cNvPr id="3" name="2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0" y="0"/>
            <a:ext cx="9144000" cy="6858000"/>
          </a:xfrm>
          <a:prstGeom prst="rect">
            <a:avLst/>
          </a:prstGeom>
          <a:gradFill rotWithShape="0">
            <a:gsLst>
              <a:gs pos="0">
                <a:srgbClr val="005CBF"/>
              </a:gs>
              <a:gs pos="25000">
                <a:srgbClr val="0087E6"/>
              </a:gs>
              <a:gs pos="75000">
                <a:srgbClr val="21D6E0"/>
              </a:gs>
              <a:gs pos="100000">
                <a:srgbClr val="03D4A8"/>
              </a:gs>
            </a:gsLst>
            <a:lin ang="0" scaled="1"/>
          </a:gradFill>
          <a:ln w="9525">
            <a:noFill/>
            <a:miter lim="800000"/>
            <a:headEnd/>
            <a:tailEnd/>
          </a:ln>
        </p:spPr>
        <p:txBody>
          <a:bodyPr wrap="none" anchor="ctr"/>
          <a:lstStyle/>
          <a:p>
            <a:endParaRPr lang="es-ES" dirty="0"/>
          </a:p>
        </p:txBody>
      </p:sp>
      <p:sp>
        <p:nvSpPr>
          <p:cNvPr id="53251" name="Text Box 3"/>
          <p:cNvSpPr txBox="1">
            <a:spLocks noChangeArrowheads="1"/>
          </p:cNvSpPr>
          <p:nvPr/>
        </p:nvSpPr>
        <p:spPr bwMode="auto">
          <a:xfrm>
            <a:off x="1219200" y="304800"/>
            <a:ext cx="6858000" cy="455613"/>
          </a:xfrm>
          <a:prstGeom prst="rect">
            <a:avLst/>
          </a:prstGeom>
          <a:noFill/>
          <a:ln w="9525">
            <a:noFill/>
            <a:miter lim="800000"/>
            <a:headEnd/>
            <a:tailEnd/>
          </a:ln>
        </p:spPr>
        <p:txBody>
          <a:bodyPr>
            <a:spAutoFit/>
          </a:bodyPr>
          <a:lstStyle/>
          <a:p>
            <a:pP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sp>
        <p:nvSpPr>
          <p:cNvPr id="53252" name="AutoShape 4"/>
          <p:cNvSpPr>
            <a:spLocks noChangeArrowheads="1"/>
          </p:cNvSpPr>
          <p:nvPr/>
        </p:nvSpPr>
        <p:spPr bwMode="auto">
          <a:xfrm>
            <a:off x="2886075" y="1123950"/>
            <a:ext cx="3562350" cy="1200150"/>
          </a:xfrm>
          <a:prstGeom prst="flowChartMultidocument">
            <a:avLst/>
          </a:prstGeom>
          <a:gradFill rotWithShape="0">
            <a:gsLst>
              <a:gs pos="0">
                <a:srgbClr val="4D0808"/>
              </a:gs>
              <a:gs pos="30000">
                <a:srgbClr val="FF0300"/>
              </a:gs>
              <a:gs pos="55000">
                <a:srgbClr val="FF7A00"/>
              </a:gs>
              <a:gs pos="100000">
                <a:srgbClr val="FFF2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ESPAÑOLAS</a:t>
            </a:r>
            <a:endParaRPr lang="es-ES" sz="2800" i="0" dirty="0">
              <a:solidFill>
                <a:schemeClr val="bg1"/>
              </a:solidFill>
            </a:endParaRPr>
          </a:p>
          <a:p>
            <a:endParaRPr lang="es-ES" dirty="0"/>
          </a:p>
        </p:txBody>
      </p:sp>
    </p:spTree>
  </p:cSld>
  <p:clrMapOvr>
    <a:masterClrMapping/>
  </p:clrMapOvr>
  <p:transition spd="slow">
    <p:randomBa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1547664" y="260648"/>
          <a:ext cx="6120680" cy="260806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3 Gráfico"/>
          <p:cNvGraphicFramePr/>
          <p:nvPr/>
        </p:nvGraphicFramePr>
        <p:xfrm>
          <a:off x="539552" y="2996952"/>
          <a:ext cx="8016552" cy="3096344"/>
        </p:xfrm>
        <a:graphic>
          <a:graphicData uri="http://schemas.openxmlformats.org/drawingml/2006/chart">
            <c:chart xmlns:c="http://schemas.openxmlformats.org/drawingml/2006/chart" xmlns:r="http://schemas.openxmlformats.org/officeDocument/2006/relationships" r:id="rId3"/>
          </a:graphicData>
        </a:graphic>
      </p:graphicFrame>
      <p:sp>
        <p:nvSpPr>
          <p:cNvPr id="5" name="4 CuadroTexto"/>
          <p:cNvSpPr txBox="1"/>
          <p:nvPr/>
        </p:nvSpPr>
        <p:spPr>
          <a:xfrm>
            <a:off x="5508104" y="2204864"/>
            <a:ext cx="2376264" cy="369332"/>
          </a:xfrm>
          <a:prstGeom prst="rect">
            <a:avLst/>
          </a:prstGeom>
          <a:noFill/>
        </p:spPr>
        <p:txBody>
          <a:bodyPr wrap="square" rtlCol="0">
            <a:spAutoFit/>
          </a:bodyPr>
          <a:lstStyle/>
          <a:p>
            <a:r>
              <a:rPr lang="es-ES" dirty="0" smtClean="0"/>
              <a:t>Hace 10 años 86,8%</a:t>
            </a:r>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43808" y="332656"/>
            <a:ext cx="3744416" cy="461665"/>
          </a:xfrm>
          <a:prstGeom prst="rect">
            <a:avLst/>
          </a:prstGeom>
          <a:noFill/>
        </p:spPr>
        <p:txBody>
          <a:bodyPr wrap="square" rtlCol="0">
            <a:spAutoFit/>
          </a:bodyPr>
          <a:lstStyle/>
          <a:p>
            <a:pPr algn="ctr"/>
            <a:r>
              <a:rPr lang="es-ES" sz="2400" b="1" dirty="0" smtClean="0">
                <a:solidFill>
                  <a:schemeClr val="bg1"/>
                </a:solidFill>
              </a:rPr>
              <a:t>Seguridad informática</a:t>
            </a:r>
            <a:endParaRPr lang="es-ES" sz="2400" b="1" dirty="0">
              <a:solidFill>
                <a:schemeClr val="bg1"/>
              </a:solidFill>
            </a:endParaRPr>
          </a:p>
        </p:txBody>
      </p:sp>
      <p:sp>
        <p:nvSpPr>
          <p:cNvPr id="3" name="2 CuadroTexto"/>
          <p:cNvSpPr txBox="1"/>
          <p:nvPr/>
        </p:nvSpPr>
        <p:spPr>
          <a:xfrm>
            <a:off x="611560" y="1052736"/>
            <a:ext cx="7632848" cy="646331"/>
          </a:xfrm>
          <a:prstGeom prst="rect">
            <a:avLst/>
          </a:prstGeom>
          <a:noFill/>
        </p:spPr>
        <p:txBody>
          <a:bodyPr wrap="square" rtlCol="0">
            <a:spAutoFit/>
          </a:bodyPr>
          <a:lstStyle/>
          <a:p>
            <a:r>
              <a:rPr lang="es-ES" b="1" dirty="0" smtClean="0">
                <a:solidFill>
                  <a:schemeClr val="bg1"/>
                </a:solidFill>
              </a:rPr>
              <a:t>Pautas por escrito  de seguridad informática: 79,8% Sí.</a:t>
            </a:r>
          </a:p>
          <a:p>
            <a:r>
              <a:rPr lang="es-ES" b="1" dirty="0" smtClean="0">
                <a:solidFill>
                  <a:schemeClr val="bg1"/>
                </a:solidFill>
              </a:rPr>
              <a:t>Normas por escrito sobre utilización de internet y redes sociales :  64,8% Sí</a:t>
            </a:r>
            <a:endParaRPr lang="es-ES" b="1" dirty="0">
              <a:solidFill>
                <a:schemeClr val="bg1"/>
              </a:solidFill>
            </a:endParaRPr>
          </a:p>
        </p:txBody>
      </p:sp>
      <p:graphicFrame>
        <p:nvGraphicFramePr>
          <p:cNvPr id="4" name="3 Gráfico"/>
          <p:cNvGraphicFramePr/>
          <p:nvPr/>
        </p:nvGraphicFramePr>
        <p:xfrm>
          <a:off x="1475656" y="198884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nvGraphicFramePr>
        <p:xfrm>
          <a:off x="1763688" y="2420888"/>
          <a:ext cx="5688632" cy="3888432"/>
        </p:xfrm>
        <a:graphic>
          <a:graphicData uri="http://schemas.openxmlformats.org/drawingml/2006/chart">
            <c:chart xmlns:c="http://schemas.openxmlformats.org/drawingml/2006/chart" xmlns:r="http://schemas.openxmlformats.org/officeDocument/2006/relationships" r:id="rId2"/>
          </a:graphicData>
        </a:graphic>
      </p:graphicFrame>
      <p:sp>
        <p:nvSpPr>
          <p:cNvPr id="4" name="3 CuadroTexto"/>
          <p:cNvSpPr txBox="1"/>
          <p:nvPr/>
        </p:nvSpPr>
        <p:spPr>
          <a:xfrm>
            <a:off x="827584" y="476672"/>
            <a:ext cx="8064896" cy="1631216"/>
          </a:xfrm>
          <a:prstGeom prst="rect">
            <a:avLst/>
          </a:prstGeom>
          <a:noFill/>
        </p:spPr>
        <p:txBody>
          <a:bodyPr wrap="square" rtlCol="0">
            <a:spAutoFit/>
          </a:bodyPr>
          <a:lstStyle/>
          <a:p>
            <a:r>
              <a:rPr lang="es-ES" sz="2000" b="1" dirty="0" smtClean="0">
                <a:solidFill>
                  <a:schemeClr val="bg1"/>
                </a:solidFill>
              </a:rPr>
              <a:t>% información informatizada: 85%</a:t>
            </a:r>
          </a:p>
          <a:p>
            <a:r>
              <a:rPr lang="es-ES" sz="2000" b="1" dirty="0" smtClean="0">
                <a:solidFill>
                  <a:schemeClr val="bg1"/>
                </a:solidFill>
              </a:rPr>
              <a:t>¿Se utilizan los sistemas de información para tomar decisiones? Sí: 92,3%</a:t>
            </a:r>
          </a:p>
          <a:p>
            <a:r>
              <a:rPr lang="es-ES" sz="2000" b="1" dirty="0" smtClean="0">
                <a:solidFill>
                  <a:schemeClr val="bg1"/>
                </a:solidFill>
              </a:rPr>
              <a:t>¿Organización más plana y menos jerárquica por TIC? Sí: 61%</a:t>
            </a:r>
          </a:p>
          <a:p>
            <a:r>
              <a:rPr lang="es-ES" sz="2000" b="1" dirty="0" smtClean="0">
                <a:solidFill>
                  <a:schemeClr val="bg1"/>
                </a:solidFill>
              </a:rPr>
              <a:t>¿La informática es una ventaja competitiva para su empresa? Sí: 85,3%</a:t>
            </a:r>
          </a:p>
          <a:p>
            <a:r>
              <a:rPr lang="es-ES" sz="2000" b="1" dirty="0" smtClean="0">
                <a:solidFill>
                  <a:schemeClr val="bg1"/>
                </a:solidFill>
              </a:rPr>
              <a:t>¿Tic hacen más plana estructura jerárquica de su empresa? Sí: 61% </a:t>
            </a:r>
            <a:endParaRPr lang="es-ES" sz="2000" b="1"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59632" y="476672"/>
            <a:ext cx="7128792" cy="1034129"/>
          </a:xfrm>
          <a:prstGeom prst="rect">
            <a:avLst/>
          </a:prstGeom>
          <a:noFill/>
        </p:spPr>
        <p:txBody>
          <a:bodyPr wrap="square" rtlCol="0">
            <a:spAutoFit/>
          </a:bodyPr>
          <a:lstStyle/>
          <a:p>
            <a:pPr algn="ctr">
              <a:defRPr sz="2160" b="1" i="0" u="none" strike="noStrike" kern="1200" baseline="0">
                <a:solidFill>
                  <a:prstClr val="black"/>
                </a:solidFill>
                <a:latin typeface="+mn-lt"/>
                <a:ea typeface="+mn-ea"/>
                <a:cs typeface="+mn-cs"/>
              </a:defRPr>
            </a:pPr>
            <a:r>
              <a:rPr lang="es-ES" sz="2160" b="1" dirty="0" smtClean="0">
                <a:solidFill>
                  <a:schemeClr val="bg1"/>
                </a:solidFill>
              </a:rPr>
              <a:t>¿CONOCELA LEGISLACIÓN DE PRTECCIÓN DE DATOS PERSONALES?</a:t>
            </a:r>
          </a:p>
          <a:p>
            <a:endParaRPr lang="es-ES" dirty="0"/>
          </a:p>
        </p:txBody>
      </p:sp>
      <p:graphicFrame>
        <p:nvGraphicFramePr>
          <p:cNvPr id="3" name="2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27584" y="476673"/>
            <a:ext cx="7344816" cy="424732"/>
          </a:xfrm>
          <a:prstGeom prst="rect">
            <a:avLst/>
          </a:prstGeom>
          <a:noFill/>
        </p:spPr>
        <p:txBody>
          <a:bodyPr wrap="square" rtlCol="0">
            <a:spAutoFit/>
          </a:bodyPr>
          <a:lstStyle/>
          <a:p>
            <a:pPr algn="ctr"/>
            <a:r>
              <a:rPr lang="es-ES" sz="2160" b="1" dirty="0" smtClean="0">
                <a:solidFill>
                  <a:schemeClr val="bg1"/>
                </a:solidFill>
              </a:rPr>
              <a:t>Problemas con compatibilidad de datos</a:t>
            </a:r>
          </a:p>
        </p:txBody>
      </p:sp>
      <p:graphicFrame>
        <p:nvGraphicFramePr>
          <p:cNvPr id="6" name="5 Gráfico"/>
          <p:cNvGraphicFramePr/>
          <p:nvPr/>
        </p:nvGraphicFramePr>
        <p:xfrm>
          <a:off x="899592" y="1124744"/>
          <a:ext cx="7488832" cy="50405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27584" y="188640"/>
            <a:ext cx="7344816" cy="1477328"/>
          </a:xfrm>
          <a:prstGeom prst="rect">
            <a:avLst/>
          </a:prstGeom>
          <a:noFill/>
        </p:spPr>
        <p:txBody>
          <a:bodyPr wrap="square" rtlCol="0">
            <a:spAutoFit/>
          </a:bodyPr>
          <a:lstStyle/>
          <a:p>
            <a:pPr algn="ctr"/>
            <a:endParaRPr lang="es-ES" b="1" dirty="0" smtClean="0">
              <a:solidFill>
                <a:schemeClr val="bg1"/>
              </a:solidFill>
            </a:endParaRPr>
          </a:p>
          <a:p>
            <a:pPr algn="ctr"/>
            <a:r>
              <a:rPr lang="es-ES" b="1" dirty="0" smtClean="0">
                <a:solidFill>
                  <a:schemeClr val="bg1"/>
                </a:solidFill>
              </a:rPr>
              <a:t>¿Cree factible que las empresas se intercambien pedidos, albaranes o facturas electrónicamente, si que exista papel?</a:t>
            </a:r>
          </a:p>
          <a:p>
            <a:pPr algn="ctr"/>
            <a:endParaRPr lang="es-ES" b="1" dirty="0" smtClean="0">
              <a:solidFill>
                <a:schemeClr val="bg1"/>
              </a:solidFill>
            </a:endParaRPr>
          </a:p>
          <a:p>
            <a:pPr algn="ctr"/>
            <a:r>
              <a:rPr lang="es-ES" b="1" dirty="0" smtClean="0">
                <a:solidFill>
                  <a:schemeClr val="bg1"/>
                </a:solidFill>
              </a:rPr>
              <a:t>Conocimiento del Intercambio Electrónico de Datos (EDI): SI 85,8%</a:t>
            </a:r>
          </a:p>
        </p:txBody>
      </p:sp>
      <p:graphicFrame>
        <p:nvGraphicFramePr>
          <p:cNvPr id="6" name="5 Gráfico"/>
          <p:cNvGraphicFramePr/>
          <p:nvPr/>
        </p:nvGraphicFramePr>
        <p:xfrm>
          <a:off x="611560" y="1628800"/>
          <a:ext cx="7776864" cy="50563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99592" y="260648"/>
            <a:ext cx="7344816" cy="1631216"/>
          </a:xfrm>
          <a:prstGeom prst="rect">
            <a:avLst/>
          </a:prstGeom>
          <a:noFill/>
        </p:spPr>
        <p:txBody>
          <a:bodyPr wrap="square" rtlCol="0">
            <a:spAutoFit/>
          </a:bodyPr>
          <a:lstStyle/>
          <a:p>
            <a:pPr algn="ctr"/>
            <a:endParaRPr lang="es-ES" sz="2000" b="1" dirty="0" smtClean="0">
              <a:solidFill>
                <a:schemeClr val="bg1"/>
              </a:solidFill>
            </a:endParaRPr>
          </a:p>
          <a:p>
            <a:pPr algn="ctr"/>
            <a:r>
              <a:rPr lang="es-ES" sz="2000" b="1" dirty="0" smtClean="0">
                <a:solidFill>
                  <a:schemeClr val="bg1"/>
                </a:solidFill>
              </a:rPr>
              <a:t>¿Considera que todas las empresas, administraciones públicas y otras entidades  se pongan de acuerdo para que no tengan que presentar papeles y todas las operaciones se hagan de forma telemática?</a:t>
            </a:r>
          </a:p>
        </p:txBody>
      </p:sp>
      <p:graphicFrame>
        <p:nvGraphicFramePr>
          <p:cNvPr id="6" name="5 Gráfico"/>
          <p:cNvGraphicFramePr/>
          <p:nvPr/>
        </p:nvGraphicFramePr>
        <p:xfrm>
          <a:off x="1547664" y="1772816"/>
          <a:ext cx="6288360" cy="44082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27584" y="0"/>
            <a:ext cx="7344816" cy="4031873"/>
          </a:xfrm>
          <a:prstGeom prst="rect">
            <a:avLst/>
          </a:prstGeom>
          <a:noFill/>
        </p:spPr>
        <p:txBody>
          <a:bodyPr wrap="square" rtlCol="0">
            <a:spAutoFit/>
          </a:bodyPr>
          <a:lstStyle/>
          <a:p>
            <a:endParaRPr lang="es-ES" dirty="0" smtClean="0"/>
          </a:p>
          <a:p>
            <a:pPr algn="ctr"/>
            <a:r>
              <a:rPr lang="es-ES" sz="2000" b="1" dirty="0" smtClean="0">
                <a:solidFill>
                  <a:schemeClr val="bg1"/>
                </a:solidFill>
              </a:rPr>
              <a:t>¿Qué nivel de estandarización tiene los datos de su empresa?</a:t>
            </a:r>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pPr algn="ctr"/>
            <a:r>
              <a:rPr lang="es-ES" sz="2000" b="1" dirty="0" smtClean="0">
                <a:solidFill>
                  <a:schemeClr val="bg1"/>
                </a:solidFill>
              </a:rPr>
              <a:t>¿Cree factible que lleguen a estar normalizados?</a:t>
            </a:r>
          </a:p>
        </p:txBody>
      </p:sp>
      <p:graphicFrame>
        <p:nvGraphicFramePr>
          <p:cNvPr id="6" name="5 Gráfico"/>
          <p:cNvGraphicFramePr/>
          <p:nvPr/>
        </p:nvGraphicFramePr>
        <p:xfrm>
          <a:off x="1547664" y="908720"/>
          <a:ext cx="5496272" cy="26800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6 Gráfico"/>
          <p:cNvGraphicFramePr/>
          <p:nvPr/>
        </p:nvGraphicFramePr>
        <p:xfrm>
          <a:off x="1691680" y="4293096"/>
          <a:ext cx="5712296" cy="210400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251520" y="980727"/>
          <a:ext cx="8496943" cy="3072341"/>
        </p:xfrm>
        <a:graphic>
          <a:graphicData uri="http://schemas.openxmlformats.org/drawingml/2006/table">
            <a:tbl>
              <a:tblPr>
                <a:effectLst>
                  <a:innerShdw blurRad="63500" dist="50800" dir="18900000">
                    <a:schemeClr val="bg2">
                      <a:alpha val="50000"/>
                    </a:schemeClr>
                  </a:innerShdw>
                </a:effectLst>
              </a:tblPr>
              <a:tblGrid>
                <a:gridCol w="1610261"/>
                <a:gridCol w="864446"/>
                <a:gridCol w="1413725"/>
                <a:gridCol w="1185802"/>
                <a:gridCol w="1907350"/>
                <a:gridCol w="1515359"/>
              </a:tblGrid>
              <a:tr h="1920213">
                <a:tc>
                  <a:txBody>
                    <a:bodyPr/>
                    <a:lstStyle/>
                    <a:p>
                      <a:pPr algn="ctr">
                        <a:spcAft>
                          <a:spcPts val="0"/>
                        </a:spcAft>
                      </a:pPr>
                      <a:r>
                        <a:rPr lang="es-ES" sz="1200" b="1" dirty="0">
                          <a:solidFill>
                            <a:srgbClr val="FFFFFF"/>
                          </a:solidFill>
                          <a:latin typeface="Arial"/>
                          <a:ea typeface="Arial Unicode MS"/>
                          <a:cs typeface="Times New Roman"/>
                        </a:rPr>
                        <a:t>¿</a:t>
                      </a:r>
                      <a:r>
                        <a:rPr lang="es-ES" sz="1200" b="1" dirty="0" smtClean="0">
                          <a:solidFill>
                            <a:srgbClr val="FFFFFF"/>
                          </a:solidFill>
                          <a:latin typeface="Arial"/>
                          <a:ea typeface="Arial Unicode MS"/>
                          <a:cs typeface="Times New Roman"/>
                        </a:rPr>
                        <a:t>QUIÉN IMPULSA EL DESARROLLO INFORMÁRTICO EN LA EMPRESA?</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DIRECCIÓN</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USUARIOS</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INFORMÁTICOS</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PROVEEDORES</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INFORMTIZACIÓN DE LA COMPETENCIA</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r>
              <a:tr h="576064">
                <a:tc>
                  <a:txBody>
                    <a:bodyPr/>
                    <a:lstStyle/>
                    <a:p>
                      <a:pPr algn="ctr">
                        <a:spcAft>
                          <a:spcPts val="0"/>
                        </a:spcAft>
                      </a:pPr>
                      <a:r>
                        <a:rPr lang="es-MX" sz="2000" b="1" dirty="0" smtClean="0">
                          <a:solidFill>
                            <a:srgbClr val="FFFFFF"/>
                          </a:solidFill>
                          <a:latin typeface="Times New Roman"/>
                          <a:ea typeface="Times New Roman"/>
                          <a:cs typeface="Arial"/>
                        </a:rPr>
                        <a:t>2002-03</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66FF"/>
                    </a:solidFill>
                  </a:tcPr>
                </a:tc>
                <a:tc>
                  <a:txBody>
                    <a:bodyPr/>
                    <a:lstStyle/>
                    <a:p>
                      <a:pPr algn="ctr">
                        <a:spcAft>
                          <a:spcPts val="0"/>
                        </a:spcAft>
                      </a:pPr>
                      <a:r>
                        <a:rPr lang="es-MX" sz="2000" b="1" dirty="0" smtClean="0">
                          <a:solidFill>
                            <a:srgbClr val="FFFFFF"/>
                          </a:solidFill>
                          <a:latin typeface="Arial"/>
                          <a:ea typeface="Times New Roman"/>
                          <a:cs typeface="Times New Roman"/>
                        </a:rPr>
                        <a:t>3,8</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2000" b="1" dirty="0" smtClean="0">
                          <a:latin typeface="Arial"/>
                          <a:ea typeface="Times New Roman"/>
                          <a:cs typeface="Times New Roman"/>
                        </a:rPr>
                        <a:t>3,3</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spcAft>
                          <a:spcPts val="0"/>
                        </a:spcAft>
                      </a:pPr>
                      <a:r>
                        <a:rPr lang="es-MX" sz="2000" b="1" dirty="0" smtClean="0">
                          <a:latin typeface="Arial"/>
                          <a:ea typeface="Times New Roman"/>
                          <a:cs typeface="Times New Roman"/>
                        </a:rPr>
                        <a:t>3,6</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spcAft>
                          <a:spcPts val="0"/>
                        </a:spcAft>
                      </a:pPr>
                      <a:r>
                        <a:rPr lang="es-MX" sz="2000" b="1" dirty="0" smtClean="0">
                          <a:latin typeface="Arial"/>
                          <a:ea typeface="Times New Roman"/>
                          <a:cs typeface="Times New Roman"/>
                        </a:rPr>
                        <a:t>2,2</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spcAft>
                          <a:spcPts val="0"/>
                        </a:spcAft>
                      </a:pPr>
                      <a:r>
                        <a:rPr lang="es-MX" sz="2000" b="1" dirty="0" smtClean="0">
                          <a:latin typeface="Arial"/>
                          <a:ea typeface="Times New Roman"/>
                          <a:cs typeface="Times New Roman"/>
                        </a:rPr>
                        <a:t>2,2</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576064">
                <a:tc>
                  <a:txBody>
                    <a:bodyPr/>
                    <a:lstStyle/>
                    <a:p>
                      <a:pPr algn="ctr">
                        <a:spcAft>
                          <a:spcPts val="0"/>
                        </a:spcAft>
                      </a:pPr>
                      <a:r>
                        <a:rPr lang="es-MX" sz="2000" b="1" dirty="0" smtClean="0">
                          <a:solidFill>
                            <a:srgbClr val="FFFFFF"/>
                          </a:solidFill>
                          <a:latin typeface="Times New Roman"/>
                          <a:ea typeface="Times New Roman"/>
                          <a:cs typeface="Arial"/>
                        </a:rPr>
                        <a:t>2012-13</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66FF"/>
                    </a:solidFill>
                  </a:tcPr>
                </a:tc>
                <a:tc>
                  <a:txBody>
                    <a:bodyPr/>
                    <a:lstStyle/>
                    <a:p>
                      <a:pPr algn="ctr">
                        <a:spcAft>
                          <a:spcPts val="0"/>
                        </a:spcAft>
                      </a:pPr>
                      <a:r>
                        <a:rPr lang="es-MX" sz="2000" b="1" dirty="0" smtClean="0">
                          <a:latin typeface="Arial"/>
                          <a:ea typeface="Times New Roman"/>
                          <a:cs typeface="Times New Roman"/>
                        </a:rPr>
                        <a:t>3,6</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1A0D"/>
                    </a:solidFill>
                  </a:tcPr>
                </a:tc>
                <a:tc>
                  <a:txBody>
                    <a:bodyPr/>
                    <a:lstStyle/>
                    <a:p>
                      <a:pPr algn="ctr">
                        <a:spcAft>
                          <a:spcPts val="0"/>
                        </a:spcAft>
                      </a:pPr>
                      <a:r>
                        <a:rPr lang="es-MX" sz="2000" b="1" dirty="0" smtClean="0">
                          <a:latin typeface="Arial"/>
                          <a:ea typeface="Times New Roman"/>
                          <a:cs typeface="Times New Roman"/>
                        </a:rPr>
                        <a:t>3,1</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a:spcAft>
                          <a:spcPts val="0"/>
                        </a:spcAft>
                      </a:pPr>
                      <a:r>
                        <a:rPr lang="es-MX" sz="2000" b="1" dirty="0" smtClean="0">
                          <a:latin typeface="Arial"/>
                          <a:ea typeface="Times New Roman"/>
                          <a:cs typeface="Times New Roman"/>
                        </a:rPr>
                        <a:t>3,6</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spcAft>
                          <a:spcPts val="0"/>
                        </a:spcAft>
                      </a:pPr>
                      <a:r>
                        <a:rPr lang="es-MX" sz="2000" b="1" dirty="0" smtClean="0">
                          <a:latin typeface="Arial"/>
                          <a:ea typeface="Times New Roman"/>
                          <a:cs typeface="Times New Roman"/>
                        </a:rPr>
                        <a:t>2,4</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s-MX" sz="2000" b="1" dirty="0" smtClean="0">
                          <a:latin typeface="Arial"/>
                          <a:ea typeface="Times New Roman"/>
                          <a:cs typeface="Times New Roman"/>
                        </a:rPr>
                        <a:t>2,1</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251520" y="980727"/>
          <a:ext cx="8496943" cy="3072341"/>
        </p:xfrm>
        <a:graphic>
          <a:graphicData uri="http://schemas.openxmlformats.org/drawingml/2006/table">
            <a:tbl>
              <a:tblPr>
                <a:effectLst>
                  <a:outerShdw blurRad="50800" dist="38100" algn="l" rotWithShape="0">
                    <a:schemeClr val="tx1">
                      <a:alpha val="40000"/>
                    </a:schemeClr>
                  </a:outerShdw>
                </a:effectLst>
              </a:tblPr>
              <a:tblGrid>
                <a:gridCol w="1610261"/>
                <a:gridCol w="864446"/>
                <a:gridCol w="1413725"/>
                <a:gridCol w="1368152"/>
                <a:gridCol w="1725000"/>
                <a:gridCol w="1515359"/>
              </a:tblGrid>
              <a:tr h="1920213">
                <a:tc>
                  <a:txBody>
                    <a:bodyPr/>
                    <a:lstStyle/>
                    <a:p>
                      <a:pPr algn="ctr">
                        <a:spcAft>
                          <a:spcPts val="0"/>
                        </a:spcAft>
                      </a:pPr>
                      <a:r>
                        <a:rPr lang="es-ES" sz="1200" b="1" dirty="0" smtClean="0">
                          <a:solidFill>
                            <a:srgbClr val="FFFFFF"/>
                          </a:solidFill>
                          <a:latin typeface="Arial"/>
                          <a:ea typeface="Arial Unicode MS"/>
                          <a:cs typeface="Times New Roman"/>
                        </a:rPr>
                        <a:t>Definición de Sistema</a:t>
                      </a:r>
                      <a:r>
                        <a:rPr lang="es-ES" sz="1200" b="1" baseline="0" dirty="0" smtClean="0">
                          <a:solidFill>
                            <a:srgbClr val="FFFFFF"/>
                          </a:solidFill>
                          <a:latin typeface="Arial"/>
                          <a:ea typeface="Arial Unicode MS"/>
                          <a:cs typeface="Times New Roman"/>
                        </a:rPr>
                        <a:t> de Información</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EQUIPOS</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INFORMACIÓN</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DEPARTAMENTOS</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EMPRESA </a:t>
                      </a:r>
                      <a:r>
                        <a:rPr lang="es-MX" sz="1200" b="1" baseline="0" dirty="0" smtClean="0">
                          <a:solidFill>
                            <a:srgbClr val="FFFFFF"/>
                          </a:solidFill>
                          <a:latin typeface="Arial"/>
                          <a:ea typeface="Times New Roman"/>
                          <a:cs typeface="Times New Roman"/>
                        </a:rPr>
                        <a:t> COMO </a:t>
                      </a:r>
                    </a:p>
                    <a:p>
                      <a:pPr algn="ctr">
                        <a:spcAft>
                          <a:spcPts val="0"/>
                        </a:spcAft>
                      </a:pPr>
                      <a:r>
                        <a:rPr lang="es-MX" sz="1200" b="1" baseline="0" dirty="0" smtClean="0">
                          <a:solidFill>
                            <a:srgbClr val="FFFFFF"/>
                          </a:solidFill>
                          <a:latin typeface="Arial"/>
                          <a:ea typeface="Times New Roman"/>
                          <a:cs typeface="Times New Roman"/>
                        </a:rPr>
                        <a:t>SI</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smtClean="0">
                          <a:solidFill>
                            <a:srgbClr val="FFFFFF"/>
                          </a:solidFill>
                          <a:latin typeface="Arial"/>
                          <a:ea typeface="Times New Roman"/>
                          <a:cs typeface="Times New Roman"/>
                        </a:rPr>
                        <a:t>SI MODELO EMPRESA</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r>
              <a:tr h="576064">
                <a:tc>
                  <a:txBody>
                    <a:bodyPr/>
                    <a:lstStyle/>
                    <a:p>
                      <a:pPr algn="ctr">
                        <a:spcAft>
                          <a:spcPts val="0"/>
                        </a:spcAft>
                      </a:pPr>
                      <a:r>
                        <a:rPr lang="es-MX" sz="2000" b="1" dirty="0" smtClean="0">
                          <a:solidFill>
                            <a:srgbClr val="FFFFFF"/>
                          </a:solidFill>
                          <a:latin typeface="Times New Roman"/>
                          <a:ea typeface="Times New Roman"/>
                          <a:cs typeface="Arial"/>
                        </a:rPr>
                        <a:t>2002-03</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66FF"/>
                    </a:solidFill>
                  </a:tcPr>
                </a:tc>
                <a:tc>
                  <a:txBody>
                    <a:bodyPr/>
                    <a:lstStyle/>
                    <a:p>
                      <a:pPr algn="ctr" fontAlgn="b"/>
                      <a:r>
                        <a:rPr lang="es-ES" sz="1600" b="1" i="0" u="none" strike="noStrike" baseline="0" dirty="0" smtClean="0">
                          <a:solidFill>
                            <a:schemeClr val="tx2">
                              <a:lumMod val="75000"/>
                            </a:schemeClr>
                          </a:solidFill>
                          <a:latin typeface="Arial"/>
                        </a:rPr>
                        <a:t>2,3</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b"/>
                      <a:r>
                        <a:rPr lang="es-ES" sz="1600" b="1" i="0" u="none" strike="noStrike" baseline="0" dirty="0" smtClean="0">
                          <a:solidFill>
                            <a:schemeClr val="tx2">
                              <a:lumMod val="75000"/>
                            </a:schemeClr>
                          </a:solidFill>
                          <a:latin typeface="Arial"/>
                        </a:rPr>
                        <a:t>3,9</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0000"/>
                    </a:solidFill>
                  </a:tcPr>
                </a:tc>
                <a:tc>
                  <a:txBody>
                    <a:bodyPr/>
                    <a:lstStyle/>
                    <a:p>
                      <a:pPr algn="ctr" fontAlgn="b"/>
                      <a:r>
                        <a:rPr lang="es-ES" sz="1600" b="1" i="0" u="none" strike="noStrike" baseline="0" dirty="0" smtClean="0">
                          <a:solidFill>
                            <a:schemeClr val="tx2">
                              <a:lumMod val="75000"/>
                            </a:schemeClr>
                          </a:solidFill>
                          <a:latin typeface="Arial"/>
                        </a:rPr>
                        <a:t>2,6</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ES" sz="1600" b="1" i="0" u="none" strike="noStrike" baseline="0" dirty="0" smtClean="0">
                          <a:solidFill>
                            <a:schemeClr val="tx2">
                              <a:lumMod val="75000"/>
                            </a:schemeClr>
                          </a:solidFill>
                          <a:latin typeface="Arial"/>
                        </a:rPr>
                        <a:t>3,2</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c>
                  <a:txBody>
                    <a:bodyPr/>
                    <a:lstStyle/>
                    <a:p>
                      <a:pPr algn="ctr" fontAlgn="b"/>
                      <a:r>
                        <a:rPr lang="es-ES" sz="1600" b="1" i="0" u="none" strike="noStrike" baseline="0" dirty="0" smtClean="0">
                          <a:solidFill>
                            <a:schemeClr val="tx2">
                              <a:lumMod val="75000"/>
                            </a:schemeClr>
                          </a:solidFill>
                          <a:latin typeface="Arial"/>
                        </a:rPr>
                        <a:t>3</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3300"/>
                    </a:solidFill>
                  </a:tcPr>
                </a:tc>
              </a:tr>
              <a:tr h="576064">
                <a:tc>
                  <a:txBody>
                    <a:bodyPr/>
                    <a:lstStyle/>
                    <a:p>
                      <a:pPr algn="ctr">
                        <a:spcAft>
                          <a:spcPts val="0"/>
                        </a:spcAft>
                      </a:pPr>
                      <a:r>
                        <a:rPr lang="es-MX" sz="2000" b="1" dirty="0" smtClean="0">
                          <a:solidFill>
                            <a:srgbClr val="FFFFFF"/>
                          </a:solidFill>
                          <a:latin typeface="Times New Roman"/>
                          <a:ea typeface="Times New Roman"/>
                          <a:cs typeface="Arial"/>
                        </a:rPr>
                        <a:t>2012-13</a:t>
                      </a:r>
                      <a:endParaRPr lang="es-ES" sz="2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66FF"/>
                    </a:solidFill>
                  </a:tcPr>
                </a:tc>
                <a:tc>
                  <a:txBody>
                    <a:bodyPr/>
                    <a:lstStyle/>
                    <a:p>
                      <a:pPr algn="ctr" fontAlgn="b"/>
                      <a:r>
                        <a:rPr lang="es-ES" sz="1600" b="1" i="0" u="none" strike="noStrike" baseline="0" dirty="0" smtClean="0">
                          <a:solidFill>
                            <a:schemeClr val="tx2">
                              <a:lumMod val="75000"/>
                            </a:schemeClr>
                          </a:solidFill>
                          <a:latin typeface="Arial"/>
                        </a:rPr>
                        <a:t>2,2</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b"/>
                      <a:r>
                        <a:rPr lang="es-ES" sz="1600" b="1" i="0" u="none" strike="noStrike" baseline="0" dirty="0" smtClean="0">
                          <a:solidFill>
                            <a:schemeClr val="tx2">
                              <a:lumMod val="75000"/>
                            </a:schemeClr>
                          </a:solidFill>
                          <a:latin typeface="Arial"/>
                        </a:rPr>
                        <a:t>3,9</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0000"/>
                    </a:solidFill>
                  </a:tcPr>
                </a:tc>
                <a:tc>
                  <a:txBody>
                    <a:bodyPr/>
                    <a:lstStyle/>
                    <a:p>
                      <a:pPr algn="ctr" fontAlgn="b"/>
                      <a:r>
                        <a:rPr lang="es-ES" sz="1600" b="1" i="0" u="none" strike="noStrike" baseline="0" dirty="0" smtClean="0">
                          <a:solidFill>
                            <a:schemeClr val="tx2">
                              <a:lumMod val="75000"/>
                            </a:schemeClr>
                          </a:solidFill>
                          <a:latin typeface="Arial"/>
                        </a:rPr>
                        <a:t>2,6</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b"/>
                      <a:r>
                        <a:rPr lang="es-ES" sz="1600" b="1" i="0" u="none" strike="noStrike" baseline="0" dirty="0" smtClean="0">
                          <a:solidFill>
                            <a:schemeClr val="tx2">
                              <a:lumMod val="75000"/>
                            </a:schemeClr>
                          </a:solidFill>
                          <a:latin typeface="Arial"/>
                        </a:rPr>
                        <a:t>3,2</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3300"/>
                    </a:solidFill>
                  </a:tcPr>
                </a:tc>
                <a:tc>
                  <a:txBody>
                    <a:bodyPr/>
                    <a:lstStyle/>
                    <a:p>
                      <a:pPr algn="ctr" fontAlgn="b"/>
                      <a:r>
                        <a:rPr lang="es-ES" sz="1600" b="1" i="0" u="none" strike="noStrike" baseline="0" dirty="0" smtClean="0">
                          <a:solidFill>
                            <a:schemeClr val="tx2">
                              <a:lumMod val="75000"/>
                            </a:schemeClr>
                          </a:solidFill>
                          <a:latin typeface="Arial"/>
                        </a:rPr>
                        <a:t>3,1</a:t>
                      </a:r>
                      <a:endParaRPr lang="es-ES" sz="1600" b="1" i="0" u="none" strike="noStrike" baseline="0" dirty="0">
                        <a:solidFill>
                          <a:schemeClr val="tx2">
                            <a:lumMod val="75000"/>
                          </a:schemeClr>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3300"/>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ChangeArrowheads="1"/>
          </p:cNvSpPr>
          <p:nvPr/>
        </p:nvSpPr>
        <p:spPr bwMode="auto">
          <a:xfrm>
            <a:off x="0" y="0"/>
            <a:ext cx="9144000" cy="6858000"/>
          </a:xfrm>
          <a:prstGeom prst="rect">
            <a:avLst/>
          </a:prstGeom>
          <a:gradFill rotWithShape="0">
            <a:gsLst>
              <a:gs pos="0">
                <a:srgbClr val="03D4A8"/>
              </a:gs>
              <a:gs pos="25000">
                <a:srgbClr val="21D6E0"/>
              </a:gs>
              <a:gs pos="75000">
                <a:srgbClr val="0087E6"/>
              </a:gs>
              <a:gs pos="100000">
                <a:srgbClr val="005CBF"/>
              </a:gs>
            </a:gsLst>
            <a:lin ang="0" scaled="1"/>
          </a:gradFill>
          <a:ln w="9525">
            <a:noFill/>
            <a:miter lim="800000"/>
            <a:headEnd/>
            <a:tailEnd/>
          </a:ln>
        </p:spPr>
        <p:txBody>
          <a:bodyPr wrap="none" anchor="ctr"/>
          <a:lstStyle/>
          <a:p>
            <a:endParaRPr lang="es-ES" dirty="0"/>
          </a:p>
        </p:txBody>
      </p:sp>
      <p:sp>
        <p:nvSpPr>
          <p:cNvPr id="1028" name="Text Box 3"/>
          <p:cNvSpPr txBox="1">
            <a:spLocks noChangeArrowheads="1"/>
          </p:cNvSpPr>
          <p:nvPr/>
        </p:nvSpPr>
        <p:spPr bwMode="auto">
          <a:xfrm>
            <a:off x="1371600" y="304800"/>
            <a:ext cx="6858000" cy="455613"/>
          </a:xfrm>
          <a:prstGeom prst="rect">
            <a:avLst/>
          </a:prstGeom>
          <a:noFill/>
          <a:ln w="9525">
            <a:noFill/>
            <a:miter lim="800000"/>
            <a:headEnd/>
            <a:tailEnd/>
          </a:ln>
        </p:spPr>
        <p:txBody>
          <a:bodyPr>
            <a:spAutoFit/>
          </a:bodyPr>
          <a:lstStyle/>
          <a:p>
            <a:pP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graphicFrame>
        <p:nvGraphicFramePr>
          <p:cNvPr id="1026" name="Object 4"/>
          <p:cNvGraphicFramePr>
            <a:graphicFrameLocks noChangeAspect="1"/>
          </p:cNvGraphicFramePr>
          <p:nvPr/>
        </p:nvGraphicFramePr>
        <p:xfrm>
          <a:off x="1139825" y="1520825"/>
          <a:ext cx="8597900" cy="5924550"/>
        </p:xfrm>
        <a:graphic>
          <a:graphicData uri="http://schemas.openxmlformats.org/presentationml/2006/ole">
            <mc:AlternateContent xmlns:mc="http://schemas.openxmlformats.org/markup-compatibility/2006">
              <mc:Choice xmlns:v="urn:schemas-microsoft-com:vml" Requires="v">
                <p:oleObj spid="_x0000_s86019" name="Document" r:id="rId4" imgW="9443087" imgH="6259580" progId="Word.Document.8">
                  <p:embed/>
                </p:oleObj>
              </mc:Choice>
              <mc:Fallback>
                <p:oleObj name="Document" r:id="rId4" imgW="9443087" imgH="6259580"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9825" y="1520825"/>
                        <a:ext cx="8597900" cy="592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p:randomBa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259632" y="1700808"/>
          <a:ext cx="6589593" cy="2424268"/>
        </p:xfrm>
        <a:graphic>
          <a:graphicData uri="http://schemas.openxmlformats.org/drawingml/2006/table">
            <a:tbl>
              <a:tblPr>
                <a:effectLst>
                  <a:outerShdw blurRad="50800" dist="38100" algn="l" rotWithShape="0">
                    <a:prstClr val="black">
                      <a:alpha val="40000"/>
                    </a:prstClr>
                  </a:outerShdw>
                </a:effectLst>
              </a:tblPr>
              <a:tblGrid>
                <a:gridCol w="1610261"/>
                <a:gridCol w="864446"/>
                <a:gridCol w="1494728"/>
                <a:gridCol w="1104799"/>
                <a:gridCol w="1515359"/>
              </a:tblGrid>
              <a:tr h="1272140">
                <a:tc>
                  <a:txBody>
                    <a:bodyPr/>
                    <a:lstStyle/>
                    <a:p>
                      <a:pPr algn="ctr">
                        <a:spcAft>
                          <a:spcPts val="0"/>
                        </a:spcAft>
                      </a:pPr>
                      <a:r>
                        <a:rPr lang="es-ES" sz="1200" b="1" dirty="0">
                          <a:solidFill>
                            <a:srgbClr val="FFFFFF"/>
                          </a:solidFill>
                          <a:latin typeface="Arial"/>
                          <a:ea typeface="Arial Unicode MS"/>
                          <a:cs typeface="Times New Roman"/>
                        </a:rPr>
                        <a:t>¿QUÉ PERSIGUE CON SI-INFORMÁTICA?</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a:solidFill>
                            <a:srgbClr val="FFFFFF"/>
                          </a:solidFill>
                          <a:latin typeface="Arial"/>
                          <a:ea typeface="Times New Roman"/>
                          <a:cs typeface="Times New Roman"/>
                        </a:rPr>
                        <a:t>BAJAR COSTES</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a:solidFill>
                            <a:srgbClr val="FFFFFF"/>
                          </a:solidFill>
                          <a:latin typeface="Arial"/>
                          <a:ea typeface="Times New Roman"/>
                          <a:cs typeface="Times New Roman"/>
                        </a:rPr>
                        <a:t>MEJORAR INFORMACIÓN</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a:solidFill>
                            <a:srgbClr val="FFFFFF"/>
                          </a:solidFill>
                          <a:latin typeface="Arial"/>
                          <a:ea typeface="Times New Roman"/>
                          <a:cs typeface="Times New Roman"/>
                        </a:rPr>
                        <a:t>FACILITAR TRABAJO</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1200" b="1" dirty="0">
                          <a:solidFill>
                            <a:srgbClr val="FFFFFF"/>
                          </a:solidFill>
                          <a:latin typeface="Arial"/>
                          <a:ea typeface="Times New Roman"/>
                          <a:cs typeface="Times New Roman"/>
                        </a:rPr>
                        <a:t>CONTROLAR</a:t>
                      </a:r>
                      <a:endParaRPr lang="es-E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r>
              <a:tr h="576064">
                <a:tc>
                  <a:txBody>
                    <a:bodyPr/>
                    <a:lstStyle/>
                    <a:p>
                      <a:pPr algn="ctr">
                        <a:spcAft>
                          <a:spcPts val="0"/>
                        </a:spcAft>
                      </a:pPr>
                      <a:r>
                        <a:rPr lang="es-MX" sz="2400" b="1" dirty="0" smtClean="0">
                          <a:solidFill>
                            <a:srgbClr val="FFFFFF"/>
                          </a:solidFill>
                          <a:latin typeface="Times New Roman"/>
                          <a:ea typeface="Times New Roman"/>
                          <a:cs typeface="Arial"/>
                        </a:rPr>
                        <a:t>2002-03</a:t>
                      </a:r>
                      <a:endParaRPr lang="es-ES" sz="24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66FF"/>
                    </a:solidFill>
                  </a:tcPr>
                </a:tc>
                <a:tc>
                  <a:txBody>
                    <a:bodyPr/>
                    <a:lstStyle/>
                    <a:p>
                      <a:pPr algn="ctr">
                        <a:spcAft>
                          <a:spcPts val="0"/>
                        </a:spcAft>
                      </a:pPr>
                      <a:r>
                        <a:rPr lang="es-MX" sz="1800" b="1" kern="1200" dirty="0" smtClean="0">
                          <a:solidFill>
                            <a:schemeClr val="tx1"/>
                          </a:solidFill>
                          <a:latin typeface="Arial"/>
                          <a:ea typeface="Times New Roman"/>
                          <a:cs typeface="Times New Roman"/>
                        </a:rPr>
                        <a:t>2,5</a:t>
                      </a:r>
                      <a:endParaRPr lang="es-ES" sz="1800" b="1" kern="1200" dirty="0">
                        <a:solidFill>
                          <a:schemeClr val="tx1"/>
                        </a:solidFill>
                        <a:latin typeface="Arial"/>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MX" sz="1800" b="1" dirty="0" smtClean="0">
                          <a:latin typeface="Arial"/>
                          <a:ea typeface="Times New Roman"/>
                          <a:cs typeface="Times New Roman"/>
                        </a:rPr>
                        <a:t>3,3</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spcAft>
                          <a:spcPts val="0"/>
                        </a:spcAft>
                      </a:pPr>
                      <a:r>
                        <a:rPr lang="es-MX" sz="1800" b="1" dirty="0" smtClean="0">
                          <a:latin typeface="Arial"/>
                          <a:ea typeface="Times New Roman"/>
                          <a:cs typeface="Times New Roman"/>
                        </a:rPr>
                        <a:t>3,3</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spcAft>
                          <a:spcPts val="0"/>
                        </a:spcAft>
                      </a:pPr>
                      <a:r>
                        <a:rPr lang="es-MX" sz="1800" b="1" dirty="0" smtClean="0">
                          <a:latin typeface="Arial"/>
                          <a:ea typeface="Times New Roman"/>
                          <a:cs typeface="Times New Roman"/>
                        </a:rPr>
                        <a:t>2,7</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576064">
                <a:tc>
                  <a:txBody>
                    <a:bodyPr/>
                    <a:lstStyle/>
                    <a:p>
                      <a:pPr algn="ctr">
                        <a:spcAft>
                          <a:spcPts val="0"/>
                        </a:spcAft>
                      </a:pPr>
                      <a:r>
                        <a:rPr lang="es-MX" sz="2400" b="1" dirty="0" smtClean="0">
                          <a:solidFill>
                            <a:srgbClr val="FFFFFF"/>
                          </a:solidFill>
                          <a:latin typeface="Times New Roman"/>
                          <a:ea typeface="Times New Roman"/>
                          <a:cs typeface="Arial"/>
                        </a:rPr>
                        <a:t>2012-13</a:t>
                      </a:r>
                      <a:endParaRPr lang="es-ES" sz="24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66FF"/>
                    </a:solidFill>
                  </a:tcPr>
                </a:tc>
                <a:tc>
                  <a:txBody>
                    <a:bodyPr/>
                    <a:lstStyle/>
                    <a:p>
                      <a:pPr algn="ctr">
                        <a:spcAft>
                          <a:spcPts val="0"/>
                        </a:spcAft>
                      </a:pPr>
                      <a:r>
                        <a:rPr lang="es-MX" sz="1800" b="1" dirty="0" smtClean="0">
                          <a:latin typeface="Arial"/>
                          <a:ea typeface="Times New Roman"/>
                          <a:cs typeface="Times New Roman"/>
                        </a:rPr>
                        <a:t>2</a:t>
                      </a:r>
                      <a:endParaRPr lang="es-ES" sz="18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s-MX" sz="1800" b="1" dirty="0" smtClean="0">
                          <a:latin typeface="Arial"/>
                          <a:ea typeface="Times New Roman"/>
                          <a:cs typeface="Times New Roman"/>
                        </a:rPr>
                        <a:t>2,6</a:t>
                      </a:r>
                      <a:endParaRPr lang="es-ES" sz="18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a:spcAft>
                          <a:spcPts val="0"/>
                        </a:spcAft>
                      </a:pPr>
                      <a:r>
                        <a:rPr lang="es-MX" sz="1800" b="1" dirty="0" smtClean="0">
                          <a:latin typeface="Arial"/>
                          <a:ea typeface="Times New Roman"/>
                          <a:cs typeface="Times New Roman"/>
                        </a:rPr>
                        <a:t>3</a:t>
                      </a:r>
                      <a:endParaRPr lang="es-ES" sz="18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c>
                  <a:txBody>
                    <a:bodyPr/>
                    <a:lstStyle/>
                    <a:p>
                      <a:pPr algn="ctr">
                        <a:spcAft>
                          <a:spcPts val="0"/>
                        </a:spcAft>
                      </a:pPr>
                      <a:r>
                        <a:rPr lang="es-MX" sz="1800" b="1" dirty="0" smtClean="0">
                          <a:latin typeface="Arial"/>
                          <a:ea typeface="Times New Roman"/>
                          <a:cs typeface="Times New Roman"/>
                        </a:rPr>
                        <a:t>2,4</a:t>
                      </a:r>
                      <a:endParaRPr lang="es-ES" sz="18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755574" y="1484783"/>
          <a:ext cx="7776865" cy="3240362"/>
        </p:xfrm>
        <a:graphic>
          <a:graphicData uri="http://schemas.openxmlformats.org/drawingml/2006/table">
            <a:tbl>
              <a:tblPr>
                <a:effectLst>
                  <a:outerShdw blurRad="50800" dist="38100" algn="l" rotWithShape="0">
                    <a:schemeClr val="tx2">
                      <a:lumMod val="40000"/>
                      <a:lumOff val="60000"/>
                      <a:alpha val="40000"/>
                    </a:schemeClr>
                  </a:outerShdw>
                </a:effectLst>
              </a:tblPr>
              <a:tblGrid>
                <a:gridCol w="2005085"/>
                <a:gridCol w="1800671"/>
                <a:gridCol w="1872280"/>
                <a:gridCol w="2098829"/>
              </a:tblGrid>
              <a:tr h="1848528">
                <a:tc>
                  <a:txBody>
                    <a:bodyPr/>
                    <a:lstStyle/>
                    <a:p>
                      <a:pPr algn="ctr">
                        <a:spcAft>
                          <a:spcPts val="0"/>
                        </a:spcAft>
                      </a:pPr>
                      <a:r>
                        <a:rPr lang="es-ES" sz="1800" b="1" dirty="0">
                          <a:solidFill>
                            <a:srgbClr val="FFFFFF"/>
                          </a:solidFill>
                          <a:latin typeface="Arial"/>
                          <a:ea typeface="Times New Roman"/>
                          <a:cs typeface="Times New Roman"/>
                        </a:rPr>
                        <a:t>IMPORTANCIA RECURSOS</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a:spcAft>
                          <a:spcPts val="0"/>
                        </a:spcAft>
                      </a:pPr>
                      <a:r>
                        <a:rPr lang="es-MX" sz="1800" b="1" dirty="0">
                          <a:solidFill>
                            <a:srgbClr val="FFFFFF"/>
                          </a:solidFill>
                          <a:latin typeface="Arial"/>
                          <a:ea typeface="Times New Roman"/>
                          <a:cs typeface="Times New Roman"/>
                        </a:rPr>
                        <a:t>RECURSOS MATERIALES</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a:spcAft>
                          <a:spcPts val="0"/>
                        </a:spcAft>
                      </a:pPr>
                      <a:r>
                        <a:rPr lang="es-MX" sz="1800" b="1" dirty="0">
                          <a:solidFill>
                            <a:srgbClr val="FFFFFF"/>
                          </a:solidFill>
                          <a:latin typeface="Arial"/>
                          <a:ea typeface="Times New Roman"/>
                          <a:cs typeface="Times New Roman"/>
                        </a:rPr>
                        <a:t>RECURSOS HUMANOS</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a:spcAft>
                          <a:spcPts val="0"/>
                        </a:spcAft>
                      </a:pPr>
                      <a:r>
                        <a:rPr lang="es-MX" sz="1800" b="1" dirty="0">
                          <a:solidFill>
                            <a:srgbClr val="FFFFFF"/>
                          </a:solidFill>
                          <a:latin typeface="Arial"/>
                          <a:ea typeface="Times New Roman"/>
                          <a:cs typeface="Times New Roman"/>
                        </a:rPr>
                        <a:t>RECURSOS INFORMACIÓN</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r>
              <a:tr h="695917">
                <a:tc>
                  <a:txBody>
                    <a:bodyPr/>
                    <a:lstStyle/>
                    <a:p>
                      <a:pPr algn="ctr">
                        <a:spcAft>
                          <a:spcPts val="0"/>
                        </a:spcAft>
                      </a:pPr>
                      <a:r>
                        <a:rPr lang="es-MX" sz="1800" b="1" dirty="0" smtClean="0">
                          <a:solidFill>
                            <a:srgbClr val="FFFFFF"/>
                          </a:solidFill>
                          <a:latin typeface="Times New Roman"/>
                          <a:ea typeface="Times New Roman"/>
                          <a:cs typeface="Arial"/>
                        </a:rPr>
                        <a:t>2002/03 (sobre 4)</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fontAlgn="b"/>
                      <a:r>
                        <a:rPr lang="es-ES" sz="2400" b="1" i="0" u="none" strike="noStrike" dirty="0" smtClean="0">
                          <a:solidFill>
                            <a:srgbClr val="000000"/>
                          </a:solidFill>
                          <a:latin typeface="Calibri"/>
                        </a:rPr>
                        <a:t>2</a:t>
                      </a:r>
                      <a:endParaRPr lang="es-ES" sz="2400" b="1"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b"/>
                      <a:r>
                        <a:rPr lang="es-ES" sz="2400" b="1" i="0" u="none" strike="noStrike" dirty="0" smtClean="0">
                          <a:solidFill>
                            <a:srgbClr val="000000"/>
                          </a:solidFill>
                          <a:latin typeface="Calibri"/>
                        </a:rPr>
                        <a:t>2,4</a:t>
                      </a:r>
                      <a:endParaRPr lang="es-ES" sz="2400" b="1"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7C80"/>
                    </a:solidFill>
                  </a:tcPr>
                </a:tc>
                <a:tc>
                  <a:txBody>
                    <a:bodyPr/>
                    <a:lstStyle/>
                    <a:p>
                      <a:pPr algn="ctr" fontAlgn="b"/>
                      <a:r>
                        <a:rPr lang="es-ES" sz="2400" b="1" i="0" u="none" strike="noStrike" dirty="0" smtClean="0">
                          <a:solidFill>
                            <a:srgbClr val="000000"/>
                          </a:solidFill>
                          <a:latin typeface="Calibri"/>
                        </a:rPr>
                        <a:t>2,8</a:t>
                      </a:r>
                      <a:endParaRPr lang="es-ES" sz="2400" b="1" i="0" u="none" strike="noStrike" dirty="0">
                        <a:solidFill>
                          <a:srgbClr val="000000"/>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r>
              <a:tr h="695917">
                <a:tc>
                  <a:txBody>
                    <a:bodyPr/>
                    <a:lstStyle/>
                    <a:p>
                      <a:pPr algn="ctr">
                        <a:spcAft>
                          <a:spcPts val="0"/>
                        </a:spcAft>
                      </a:pPr>
                      <a:r>
                        <a:rPr lang="es-MX" sz="1800" b="1" dirty="0" smtClean="0">
                          <a:solidFill>
                            <a:srgbClr val="FFFFFF"/>
                          </a:solidFill>
                          <a:latin typeface="Times New Roman"/>
                          <a:ea typeface="Times New Roman"/>
                          <a:cs typeface="Arial"/>
                        </a:rPr>
                        <a:t>2012/13 (sobre 3)</a:t>
                      </a:r>
                      <a:endParaRPr lang="es-ES" sz="18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FF"/>
                    </a:solidFill>
                  </a:tcPr>
                </a:tc>
                <a:tc>
                  <a:txBody>
                    <a:bodyPr/>
                    <a:lstStyle/>
                    <a:p>
                      <a:pPr algn="ctr">
                        <a:spcAft>
                          <a:spcPts val="0"/>
                        </a:spcAft>
                      </a:pPr>
                      <a:r>
                        <a:rPr lang="es-MX" sz="2400" b="1" dirty="0" smtClean="0">
                          <a:latin typeface="Arial"/>
                          <a:ea typeface="Times New Roman"/>
                          <a:cs typeface="Times New Roman"/>
                        </a:rPr>
                        <a:t>1,4</a:t>
                      </a:r>
                      <a:endParaRPr lang="es-ES" sz="2400" b="1"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s-MX" sz="2400" b="1" dirty="0" smtClean="0">
                          <a:latin typeface="Arial"/>
                          <a:ea typeface="Times New Roman"/>
                          <a:cs typeface="Times New Roman"/>
                        </a:rPr>
                        <a:t>2,4</a:t>
                      </a:r>
                      <a:endParaRPr lang="es-ES" sz="2400" b="1"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2400" b="1" dirty="0" smtClean="0">
                          <a:latin typeface="Arial"/>
                          <a:ea typeface="Times New Roman"/>
                          <a:cs typeface="Times New Roman"/>
                        </a:rPr>
                        <a:t>2,2</a:t>
                      </a:r>
                      <a:endParaRPr lang="es-ES" sz="2400" b="1"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5050"/>
                    </a:solid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47664" y="260648"/>
            <a:ext cx="5904656" cy="1323439"/>
          </a:xfrm>
          <a:prstGeom prst="rect">
            <a:avLst/>
          </a:prstGeom>
          <a:noFill/>
        </p:spPr>
        <p:txBody>
          <a:bodyPr wrap="square" rtlCol="0">
            <a:spAutoFit/>
          </a:bodyPr>
          <a:lstStyle/>
          <a:p>
            <a:pPr algn="ctr"/>
            <a:r>
              <a:rPr lang="es-ES" sz="2000" b="1" dirty="0" smtClean="0">
                <a:solidFill>
                  <a:schemeClr val="bg1"/>
                </a:solidFill>
              </a:rPr>
              <a:t>Información que proviene del exterior de la empresa: 43,9%</a:t>
            </a:r>
          </a:p>
          <a:p>
            <a:pPr algn="ctr"/>
            <a:endParaRPr lang="es-ES" sz="2000" b="1" dirty="0" smtClean="0">
              <a:solidFill>
                <a:schemeClr val="bg1"/>
              </a:solidFill>
            </a:endParaRPr>
          </a:p>
          <a:p>
            <a:pPr algn="ctr"/>
            <a:r>
              <a:rPr lang="es-ES" sz="2000" b="1" dirty="0" smtClean="0">
                <a:solidFill>
                  <a:schemeClr val="bg1"/>
                </a:solidFill>
              </a:rPr>
              <a:t>¿De dónde proviene? Sobre 10.</a:t>
            </a:r>
            <a:endParaRPr lang="es-ES" sz="2000" b="1" dirty="0">
              <a:solidFill>
                <a:schemeClr val="bg1"/>
              </a:solidFill>
            </a:endParaRPr>
          </a:p>
        </p:txBody>
      </p:sp>
      <p:graphicFrame>
        <p:nvGraphicFramePr>
          <p:cNvPr id="3" name="2 Gráfico"/>
          <p:cNvGraphicFramePr/>
          <p:nvPr/>
        </p:nvGraphicFramePr>
        <p:xfrm>
          <a:off x="683568" y="1397000"/>
          <a:ext cx="7776864" cy="50563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259632" y="260648"/>
            <a:ext cx="6768752" cy="1015663"/>
          </a:xfrm>
          <a:prstGeom prst="rect">
            <a:avLst/>
          </a:prstGeom>
          <a:noFill/>
        </p:spPr>
        <p:txBody>
          <a:bodyPr wrap="square" rtlCol="0">
            <a:spAutoFit/>
          </a:bodyPr>
          <a:lstStyle/>
          <a:p>
            <a:pPr algn="ctr"/>
            <a:r>
              <a:rPr lang="es-ES" sz="2000" b="1" dirty="0" smtClean="0">
                <a:solidFill>
                  <a:schemeClr val="bg1"/>
                </a:solidFill>
              </a:rPr>
              <a:t>Información que se envía al exterior de la empresa: 41%</a:t>
            </a:r>
          </a:p>
          <a:p>
            <a:pPr algn="ctr"/>
            <a:endParaRPr lang="es-ES" sz="2000" b="1" dirty="0" smtClean="0">
              <a:solidFill>
                <a:schemeClr val="bg1"/>
              </a:solidFill>
            </a:endParaRPr>
          </a:p>
          <a:p>
            <a:pPr algn="ctr"/>
            <a:r>
              <a:rPr lang="es-ES" sz="2000" b="1" dirty="0" smtClean="0">
                <a:solidFill>
                  <a:schemeClr val="bg1"/>
                </a:solidFill>
              </a:rPr>
              <a:t>¿A dónde va? Sobre 10.</a:t>
            </a:r>
            <a:endParaRPr lang="es-ES" sz="2000" b="1" dirty="0">
              <a:solidFill>
                <a:schemeClr val="bg1"/>
              </a:solidFill>
            </a:endParaRPr>
          </a:p>
        </p:txBody>
      </p:sp>
      <p:graphicFrame>
        <p:nvGraphicFramePr>
          <p:cNvPr id="3" name="2 Gráfico"/>
          <p:cNvGraphicFramePr/>
          <p:nvPr/>
        </p:nvGraphicFramePr>
        <p:xfrm>
          <a:off x="683568" y="1397000"/>
          <a:ext cx="7776864" cy="505633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Gráfico"/>
          <p:cNvGraphicFramePr/>
          <p:nvPr/>
        </p:nvGraphicFramePr>
        <p:xfrm>
          <a:off x="827584" y="764704"/>
          <a:ext cx="7656512" cy="5949280"/>
        </p:xfrm>
        <a:graphic>
          <a:graphicData uri="http://schemas.openxmlformats.org/drawingml/2006/chart">
            <c:chart xmlns:c="http://schemas.openxmlformats.org/drawingml/2006/chart" xmlns:r="http://schemas.openxmlformats.org/officeDocument/2006/relationships" r:id="rId2"/>
          </a:graphicData>
        </a:graphic>
      </p:graphicFrame>
      <p:sp>
        <p:nvSpPr>
          <p:cNvPr id="6" name="5 Rectángulo"/>
          <p:cNvSpPr/>
          <p:nvPr/>
        </p:nvSpPr>
        <p:spPr>
          <a:xfrm>
            <a:off x="827584" y="0"/>
            <a:ext cx="7488832" cy="707886"/>
          </a:xfrm>
          <a:prstGeom prst="rect">
            <a:avLst/>
          </a:prstGeom>
        </p:spPr>
        <p:txBody>
          <a:bodyPr wrap="square">
            <a:spAutoFit/>
          </a:bodyPr>
          <a:lstStyle/>
          <a:p>
            <a:pPr algn="ctr"/>
            <a:r>
              <a:rPr lang="es-ES" sz="2000" b="1" dirty="0" smtClean="0">
                <a:solidFill>
                  <a:schemeClr val="bg1"/>
                </a:solidFill>
              </a:rPr>
              <a:t>COMPARACIÓN TRANSMISIÓN INFORMACIÓN INTERNA-EXTERNA
EMPRESA ESPAÑOLA 2012-13</a:t>
            </a:r>
            <a:endParaRPr lang="es-ES" sz="2000" b="1" dirty="0">
              <a:solidFill>
                <a:schemeClr val="bg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7938" name="Object 49"/>
          <p:cNvGraphicFramePr>
            <a:graphicFrameLocks noChangeAspect="1"/>
          </p:cNvGraphicFramePr>
          <p:nvPr/>
        </p:nvGraphicFramePr>
        <p:xfrm>
          <a:off x="1258888" y="692150"/>
          <a:ext cx="6437312" cy="5483225"/>
        </p:xfrm>
        <a:graphic>
          <a:graphicData uri="http://schemas.openxmlformats.org/presentationml/2006/ole">
            <mc:AlternateContent xmlns:mc="http://schemas.openxmlformats.org/markup-compatibility/2006">
              <mc:Choice xmlns:v="urn:schemas-microsoft-com:vml" Requires="v">
                <p:oleObj spid="_x0000_s167939" name="Worksheet" r:id="rId4" imgW="4838670" imgH="4114800" progId="Excel.Sheet.8">
                  <p:embed/>
                </p:oleObj>
              </mc:Choice>
              <mc:Fallback>
                <p:oleObj name="Worksheet" r:id="rId4" imgW="4838670" imgH="4114800" progId="Excel.Sheet.8">
                  <p:embed/>
                  <p:pic>
                    <p:nvPicPr>
                      <p:cNvPr id="0" name="Object 4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692150"/>
                        <a:ext cx="6437312" cy="5483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
          <p:cNvGraphicFramePr>
            <a:graphicFrameLocks/>
          </p:cNvGraphicFramePr>
          <p:nvPr/>
        </p:nvGraphicFramePr>
        <p:xfrm>
          <a:off x="683568" y="0"/>
          <a:ext cx="7920880" cy="60932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graphicFrame>
        <p:nvGraphicFramePr>
          <p:cNvPr id="130049" name="Object 1"/>
          <p:cNvGraphicFramePr>
            <a:graphicFrameLocks noChangeAspect="1"/>
          </p:cNvGraphicFramePr>
          <p:nvPr/>
        </p:nvGraphicFramePr>
        <p:xfrm>
          <a:off x="587557" y="548680"/>
          <a:ext cx="7584843" cy="5688632"/>
        </p:xfrm>
        <a:graphic>
          <a:graphicData uri="http://schemas.openxmlformats.org/presentationml/2006/ole">
            <mc:AlternateContent xmlns:mc="http://schemas.openxmlformats.org/markup-compatibility/2006">
              <mc:Choice xmlns:v="urn:schemas-microsoft-com:vml" Requires="v">
                <p:oleObj spid="_x0000_s130050" name="Diapositiva" r:id="rId3" imgW="4477518" imgH="3357306" progId="PowerPoint.Slide.8">
                  <p:embed/>
                </p:oleObj>
              </mc:Choice>
              <mc:Fallback>
                <p:oleObj name="Diapositiva" r:id="rId3" imgW="4477518" imgH="3357306" progId="PowerPoint.Slide.8">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557" y="548680"/>
                        <a:ext cx="7584843" cy="56886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 name="Group 18"/>
          <p:cNvGrpSpPr>
            <a:grpSpLocks/>
          </p:cNvGrpSpPr>
          <p:nvPr/>
        </p:nvGrpSpPr>
        <p:grpSpPr bwMode="auto">
          <a:xfrm>
            <a:off x="4716016" y="1916832"/>
            <a:ext cx="2133600" cy="4419600"/>
            <a:chOff x="1872" y="528"/>
            <a:chExt cx="1344" cy="2784"/>
          </a:xfrm>
        </p:grpSpPr>
        <p:grpSp>
          <p:nvGrpSpPr>
            <p:cNvPr id="5" name="Group 19"/>
            <p:cNvGrpSpPr>
              <a:grpSpLocks/>
            </p:cNvGrpSpPr>
            <p:nvPr/>
          </p:nvGrpSpPr>
          <p:grpSpPr bwMode="auto">
            <a:xfrm>
              <a:off x="1872" y="528"/>
              <a:ext cx="1344" cy="912"/>
              <a:chOff x="1872" y="528"/>
              <a:chExt cx="1344" cy="912"/>
            </a:xfrm>
          </p:grpSpPr>
          <p:grpSp>
            <p:nvGrpSpPr>
              <p:cNvPr id="17" name="Group 20"/>
              <p:cNvGrpSpPr>
                <a:grpSpLocks/>
              </p:cNvGrpSpPr>
              <p:nvPr/>
            </p:nvGrpSpPr>
            <p:grpSpPr bwMode="auto">
              <a:xfrm rot="10800000">
                <a:off x="1872" y="528"/>
                <a:ext cx="1344" cy="912"/>
                <a:chOff x="2470" y="2233"/>
                <a:chExt cx="993" cy="751"/>
              </a:xfrm>
            </p:grpSpPr>
            <p:sp>
              <p:nvSpPr>
                <p:cNvPr id="19" name="Freeform 21"/>
                <p:cNvSpPr>
                  <a:spLocks/>
                </p:cNvSpPr>
                <p:nvPr/>
              </p:nvSpPr>
              <p:spPr bwMode="auto">
                <a:xfrm>
                  <a:off x="3233" y="2234"/>
                  <a:ext cx="230" cy="749"/>
                </a:xfrm>
                <a:custGeom>
                  <a:avLst/>
                  <a:gdLst/>
                  <a:ahLst/>
                  <a:cxnLst>
                    <a:cxn ang="0">
                      <a:pos x="0" y="205"/>
                    </a:cxn>
                    <a:cxn ang="0">
                      <a:pos x="137" y="749"/>
                    </a:cxn>
                    <a:cxn ang="0">
                      <a:pos x="230" y="470"/>
                    </a:cxn>
                    <a:cxn ang="0">
                      <a:pos x="67" y="0"/>
                    </a:cxn>
                    <a:cxn ang="0">
                      <a:pos x="0" y="205"/>
                    </a:cxn>
                  </a:cxnLst>
                  <a:rect l="0" t="0" r="r" b="b"/>
                  <a:pathLst>
                    <a:path w="230" h="749">
                      <a:moveTo>
                        <a:pt x="0" y="205"/>
                      </a:moveTo>
                      <a:lnTo>
                        <a:pt x="137" y="749"/>
                      </a:lnTo>
                      <a:lnTo>
                        <a:pt x="230" y="470"/>
                      </a:lnTo>
                      <a:lnTo>
                        <a:pt x="67" y="0"/>
                      </a:lnTo>
                      <a:lnTo>
                        <a:pt x="0" y="205"/>
                      </a:lnTo>
                      <a:close/>
                    </a:path>
                  </a:pathLst>
                </a:custGeom>
                <a:gradFill rotWithShape="0">
                  <a:gsLst>
                    <a:gs pos="0">
                      <a:srgbClr val="03D4A8"/>
                    </a:gs>
                    <a:gs pos="25000">
                      <a:srgbClr val="21D6E0"/>
                    </a:gs>
                    <a:gs pos="75000">
                      <a:srgbClr val="0087E6"/>
                    </a:gs>
                    <a:gs pos="100000">
                      <a:srgbClr val="005CBF"/>
                    </a:gs>
                  </a:gsLst>
                  <a:lin ang="5400000" scaled="1"/>
                </a:gradFill>
                <a:ln w="6350">
                  <a:solidFill>
                    <a:schemeClr val="tx1"/>
                  </a:solidFill>
                  <a:prstDash val="solid"/>
                  <a:round/>
                  <a:headEnd/>
                  <a:tailEnd/>
                </a:ln>
              </p:spPr>
              <p:txBody>
                <a:bodyPr/>
                <a:lstStyle/>
                <a:p>
                  <a:endParaRPr lang="es-ES" dirty="0"/>
                </a:p>
              </p:txBody>
            </p:sp>
            <p:sp>
              <p:nvSpPr>
                <p:cNvPr id="20" name="Freeform 22"/>
                <p:cNvSpPr>
                  <a:spLocks/>
                </p:cNvSpPr>
                <p:nvPr/>
              </p:nvSpPr>
              <p:spPr bwMode="auto">
                <a:xfrm>
                  <a:off x="2604" y="2233"/>
                  <a:ext cx="696" cy="206"/>
                </a:xfrm>
                <a:custGeom>
                  <a:avLst/>
                  <a:gdLst/>
                  <a:ahLst/>
                  <a:cxnLst>
                    <a:cxn ang="0">
                      <a:pos x="0" y="206"/>
                    </a:cxn>
                    <a:cxn ang="0">
                      <a:pos x="629" y="206"/>
                    </a:cxn>
                    <a:cxn ang="0">
                      <a:pos x="696" y="0"/>
                    </a:cxn>
                    <a:cxn ang="0">
                      <a:pos x="176" y="0"/>
                    </a:cxn>
                    <a:cxn ang="0">
                      <a:pos x="0" y="206"/>
                    </a:cxn>
                  </a:cxnLst>
                  <a:rect l="0" t="0" r="r" b="b"/>
                  <a:pathLst>
                    <a:path w="696" h="206">
                      <a:moveTo>
                        <a:pt x="0" y="206"/>
                      </a:moveTo>
                      <a:lnTo>
                        <a:pt x="629" y="206"/>
                      </a:lnTo>
                      <a:lnTo>
                        <a:pt x="696" y="0"/>
                      </a:lnTo>
                      <a:lnTo>
                        <a:pt x="176" y="0"/>
                      </a:lnTo>
                      <a:lnTo>
                        <a:pt x="0" y="206"/>
                      </a:lnTo>
                      <a:close/>
                    </a:path>
                  </a:pathLst>
                </a:custGeom>
                <a:gradFill rotWithShape="0">
                  <a:gsLst>
                    <a:gs pos="0">
                      <a:srgbClr val="03D4A8"/>
                    </a:gs>
                    <a:gs pos="25000">
                      <a:srgbClr val="21D6E0"/>
                    </a:gs>
                    <a:gs pos="75000">
                      <a:srgbClr val="0087E6"/>
                    </a:gs>
                    <a:gs pos="100000">
                      <a:srgbClr val="005CBF"/>
                    </a:gs>
                  </a:gsLst>
                  <a:lin ang="5400000" scaled="1"/>
                </a:gradFill>
                <a:ln w="6350">
                  <a:solidFill>
                    <a:schemeClr val="tx1"/>
                  </a:solidFill>
                  <a:prstDash val="solid"/>
                  <a:round/>
                  <a:headEnd/>
                  <a:tailEnd/>
                </a:ln>
              </p:spPr>
              <p:txBody>
                <a:bodyPr/>
                <a:lstStyle/>
                <a:p>
                  <a:endParaRPr lang="es-ES" dirty="0"/>
                </a:p>
              </p:txBody>
            </p:sp>
            <p:sp>
              <p:nvSpPr>
                <p:cNvPr id="21" name="Freeform 23"/>
                <p:cNvSpPr>
                  <a:spLocks/>
                </p:cNvSpPr>
                <p:nvPr/>
              </p:nvSpPr>
              <p:spPr bwMode="auto">
                <a:xfrm>
                  <a:off x="2470" y="2439"/>
                  <a:ext cx="899" cy="545"/>
                </a:xfrm>
                <a:custGeom>
                  <a:avLst/>
                  <a:gdLst/>
                  <a:ahLst/>
                  <a:cxnLst>
                    <a:cxn ang="0">
                      <a:pos x="0" y="545"/>
                    </a:cxn>
                    <a:cxn ang="0">
                      <a:pos x="899" y="545"/>
                    </a:cxn>
                    <a:cxn ang="0">
                      <a:pos x="762" y="0"/>
                    </a:cxn>
                    <a:cxn ang="0">
                      <a:pos x="134" y="0"/>
                    </a:cxn>
                    <a:cxn ang="0">
                      <a:pos x="0" y="545"/>
                    </a:cxn>
                  </a:cxnLst>
                  <a:rect l="0" t="0" r="r" b="b"/>
                  <a:pathLst>
                    <a:path w="899" h="545">
                      <a:moveTo>
                        <a:pt x="0" y="545"/>
                      </a:moveTo>
                      <a:lnTo>
                        <a:pt x="899" y="545"/>
                      </a:lnTo>
                      <a:lnTo>
                        <a:pt x="762" y="0"/>
                      </a:lnTo>
                      <a:lnTo>
                        <a:pt x="134" y="0"/>
                      </a:lnTo>
                      <a:lnTo>
                        <a:pt x="0" y="545"/>
                      </a:lnTo>
                      <a:close/>
                    </a:path>
                  </a:pathLst>
                </a:custGeom>
                <a:gradFill rotWithShape="0">
                  <a:gsLst>
                    <a:gs pos="0">
                      <a:srgbClr val="03D4A8"/>
                    </a:gs>
                    <a:gs pos="25000">
                      <a:srgbClr val="21D6E0"/>
                    </a:gs>
                    <a:gs pos="75000">
                      <a:srgbClr val="0087E6"/>
                    </a:gs>
                    <a:gs pos="100000">
                      <a:srgbClr val="005CBF"/>
                    </a:gs>
                  </a:gsLst>
                  <a:lin ang="5400000" scaled="1"/>
                </a:gradFill>
                <a:ln w="6350">
                  <a:solidFill>
                    <a:schemeClr val="tx1"/>
                  </a:solidFill>
                  <a:prstDash val="solid"/>
                  <a:round/>
                  <a:headEnd/>
                  <a:tailEnd/>
                </a:ln>
              </p:spPr>
              <p:txBody>
                <a:bodyPr/>
                <a:lstStyle/>
                <a:p>
                  <a:endParaRPr lang="es-ES" dirty="0"/>
                </a:p>
              </p:txBody>
            </p:sp>
          </p:grpSp>
          <p:sp>
            <p:nvSpPr>
              <p:cNvPr id="18" name="Text Box 24"/>
              <p:cNvSpPr txBox="1">
                <a:spLocks noChangeArrowheads="1"/>
              </p:cNvSpPr>
              <p:nvPr/>
            </p:nvSpPr>
            <p:spPr bwMode="auto">
              <a:xfrm>
                <a:off x="2400" y="672"/>
                <a:ext cx="528" cy="204"/>
              </a:xfrm>
              <a:prstGeom prst="rect">
                <a:avLst/>
              </a:prstGeom>
              <a:noFill/>
              <a:ln w="6350">
                <a:noFill/>
                <a:miter lim="800000"/>
                <a:headEnd/>
                <a:tailEnd/>
              </a:ln>
              <a:effectLst/>
            </p:spPr>
            <p:txBody>
              <a:bodyPr>
                <a:spAutoFit/>
              </a:bodyPr>
              <a:lstStyle/>
              <a:p>
                <a:pPr algn="ctr" eaLnBrk="1" hangingPunct="1">
                  <a:spcBef>
                    <a:spcPct val="50000"/>
                  </a:spcBef>
                </a:pPr>
                <a:r>
                  <a:rPr lang="es-ES_tradnl" sz="1500" b="1" dirty="0" smtClean="0">
                    <a:solidFill>
                      <a:schemeClr val="bg1"/>
                    </a:solidFill>
                  </a:rPr>
                  <a:t>37,6%</a:t>
                </a:r>
                <a:endParaRPr lang="es-ES_tradnl" sz="1500" b="1" dirty="0">
                  <a:solidFill>
                    <a:schemeClr val="bg1"/>
                  </a:solidFill>
                </a:endParaRPr>
              </a:p>
            </p:txBody>
          </p:sp>
        </p:grpSp>
        <p:grpSp>
          <p:nvGrpSpPr>
            <p:cNvPr id="6" name="Group 25"/>
            <p:cNvGrpSpPr>
              <a:grpSpLocks/>
            </p:cNvGrpSpPr>
            <p:nvPr/>
          </p:nvGrpSpPr>
          <p:grpSpPr bwMode="auto">
            <a:xfrm>
              <a:off x="2040" y="1488"/>
              <a:ext cx="1008" cy="960"/>
              <a:chOff x="2040" y="1488"/>
              <a:chExt cx="1008" cy="960"/>
            </a:xfrm>
          </p:grpSpPr>
          <p:grpSp>
            <p:nvGrpSpPr>
              <p:cNvPr id="12" name="Group 26"/>
              <p:cNvGrpSpPr>
                <a:grpSpLocks/>
              </p:cNvGrpSpPr>
              <p:nvPr/>
            </p:nvGrpSpPr>
            <p:grpSpPr bwMode="auto">
              <a:xfrm rot="10800000">
                <a:off x="2040" y="1488"/>
                <a:ext cx="1008" cy="960"/>
                <a:chOff x="2627" y="1691"/>
                <a:chExt cx="647" cy="654"/>
              </a:xfrm>
            </p:grpSpPr>
            <p:sp>
              <p:nvSpPr>
                <p:cNvPr id="14" name="Freeform 27"/>
                <p:cNvSpPr>
                  <a:spLocks/>
                </p:cNvSpPr>
                <p:nvPr/>
              </p:nvSpPr>
              <p:spPr bwMode="auto">
                <a:xfrm>
                  <a:off x="3077" y="1694"/>
                  <a:ext cx="197" cy="651"/>
                </a:xfrm>
                <a:custGeom>
                  <a:avLst/>
                  <a:gdLst/>
                  <a:ahLst/>
                  <a:cxnLst>
                    <a:cxn ang="0">
                      <a:pos x="135" y="651"/>
                    </a:cxn>
                    <a:cxn ang="0">
                      <a:pos x="197" y="465"/>
                    </a:cxn>
                    <a:cxn ang="0">
                      <a:pos x="34" y="0"/>
                    </a:cxn>
                    <a:cxn ang="0">
                      <a:pos x="0" y="97"/>
                    </a:cxn>
                    <a:cxn ang="0">
                      <a:pos x="135" y="651"/>
                    </a:cxn>
                  </a:cxnLst>
                  <a:rect l="0" t="0" r="r" b="b"/>
                  <a:pathLst>
                    <a:path w="197" h="651">
                      <a:moveTo>
                        <a:pt x="135" y="651"/>
                      </a:moveTo>
                      <a:lnTo>
                        <a:pt x="197" y="465"/>
                      </a:lnTo>
                      <a:lnTo>
                        <a:pt x="34" y="0"/>
                      </a:lnTo>
                      <a:lnTo>
                        <a:pt x="0" y="97"/>
                      </a:lnTo>
                      <a:lnTo>
                        <a:pt x="135" y="651"/>
                      </a:lnTo>
                      <a:close/>
                    </a:path>
                  </a:pathLst>
                </a:custGeom>
                <a:gradFill rotWithShape="0">
                  <a:gsLst>
                    <a:gs pos="0">
                      <a:srgbClr val="03D4A8"/>
                    </a:gs>
                    <a:gs pos="25000">
                      <a:srgbClr val="21D6E0"/>
                    </a:gs>
                    <a:gs pos="75000">
                      <a:srgbClr val="0087E6"/>
                    </a:gs>
                    <a:gs pos="100000">
                      <a:srgbClr val="005CBF"/>
                    </a:gs>
                  </a:gsLst>
                  <a:lin ang="5400000" scaled="1"/>
                </a:gradFill>
                <a:ln w="6350">
                  <a:solidFill>
                    <a:srgbClr val="330099"/>
                  </a:solidFill>
                  <a:prstDash val="solid"/>
                  <a:round/>
                  <a:headEnd/>
                  <a:tailEnd/>
                </a:ln>
              </p:spPr>
              <p:txBody>
                <a:bodyPr/>
                <a:lstStyle/>
                <a:p>
                  <a:endParaRPr lang="es-ES" dirty="0"/>
                </a:p>
              </p:txBody>
            </p:sp>
            <p:sp>
              <p:nvSpPr>
                <p:cNvPr id="15" name="Freeform 28"/>
                <p:cNvSpPr>
                  <a:spLocks/>
                </p:cNvSpPr>
                <p:nvPr/>
              </p:nvSpPr>
              <p:spPr bwMode="auto">
                <a:xfrm>
                  <a:off x="2764" y="1691"/>
                  <a:ext cx="347" cy="99"/>
                </a:xfrm>
                <a:custGeom>
                  <a:avLst/>
                  <a:gdLst/>
                  <a:ahLst/>
                  <a:cxnLst>
                    <a:cxn ang="0">
                      <a:pos x="0" y="99"/>
                    </a:cxn>
                    <a:cxn ang="0">
                      <a:pos x="313" y="99"/>
                    </a:cxn>
                    <a:cxn ang="0">
                      <a:pos x="347" y="0"/>
                    </a:cxn>
                    <a:cxn ang="0">
                      <a:pos x="108" y="0"/>
                    </a:cxn>
                    <a:cxn ang="0">
                      <a:pos x="0" y="99"/>
                    </a:cxn>
                  </a:cxnLst>
                  <a:rect l="0" t="0" r="r" b="b"/>
                  <a:pathLst>
                    <a:path w="347" h="99">
                      <a:moveTo>
                        <a:pt x="0" y="99"/>
                      </a:moveTo>
                      <a:lnTo>
                        <a:pt x="313" y="99"/>
                      </a:lnTo>
                      <a:lnTo>
                        <a:pt x="347" y="0"/>
                      </a:lnTo>
                      <a:lnTo>
                        <a:pt x="108" y="0"/>
                      </a:lnTo>
                      <a:lnTo>
                        <a:pt x="0" y="99"/>
                      </a:lnTo>
                      <a:close/>
                    </a:path>
                  </a:pathLst>
                </a:custGeom>
                <a:gradFill rotWithShape="0">
                  <a:gsLst>
                    <a:gs pos="0">
                      <a:srgbClr val="03D4A8"/>
                    </a:gs>
                    <a:gs pos="25000">
                      <a:srgbClr val="21D6E0"/>
                    </a:gs>
                    <a:gs pos="75000">
                      <a:srgbClr val="0087E6"/>
                    </a:gs>
                    <a:gs pos="100000">
                      <a:srgbClr val="005CBF"/>
                    </a:gs>
                  </a:gsLst>
                  <a:lin ang="5400000" scaled="1"/>
                </a:gradFill>
                <a:ln w="6350">
                  <a:solidFill>
                    <a:srgbClr val="330099"/>
                  </a:solidFill>
                  <a:prstDash val="solid"/>
                  <a:round/>
                  <a:headEnd/>
                  <a:tailEnd/>
                </a:ln>
              </p:spPr>
              <p:txBody>
                <a:bodyPr/>
                <a:lstStyle/>
                <a:p>
                  <a:endParaRPr lang="es-ES" dirty="0"/>
                </a:p>
              </p:txBody>
            </p:sp>
            <p:sp>
              <p:nvSpPr>
                <p:cNvPr id="16" name="Freeform 29"/>
                <p:cNvSpPr>
                  <a:spLocks/>
                </p:cNvSpPr>
                <p:nvPr/>
              </p:nvSpPr>
              <p:spPr bwMode="auto">
                <a:xfrm>
                  <a:off x="2627" y="1790"/>
                  <a:ext cx="586" cy="555"/>
                </a:xfrm>
                <a:custGeom>
                  <a:avLst/>
                  <a:gdLst/>
                  <a:ahLst/>
                  <a:cxnLst>
                    <a:cxn ang="0">
                      <a:pos x="0" y="555"/>
                    </a:cxn>
                    <a:cxn ang="0">
                      <a:pos x="586" y="555"/>
                    </a:cxn>
                    <a:cxn ang="0">
                      <a:pos x="450" y="0"/>
                    </a:cxn>
                    <a:cxn ang="0">
                      <a:pos x="136" y="0"/>
                    </a:cxn>
                    <a:cxn ang="0">
                      <a:pos x="0" y="555"/>
                    </a:cxn>
                  </a:cxnLst>
                  <a:rect l="0" t="0" r="r" b="b"/>
                  <a:pathLst>
                    <a:path w="586" h="555">
                      <a:moveTo>
                        <a:pt x="0" y="555"/>
                      </a:moveTo>
                      <a:lnTo>
                        <a:pt x="586" y="555"/>
                      </a:lnTo>
                      <a:lnTo>
                        <a:pt x="450" y="0"/>
                      </a:lnTo>
                      <a:lnTo>
                        <a:pt x="136" y="0"/>
                      </a:lnTo>
                      <a:lnTo>
                        <a:pt x="0" y="555"/>
                      </a:lnTo>
                      <a:close/>
                    </a:path>
                  </a:pathLst>
                </a:custGeom>
                <a:gradFill rotWithShape="0">
                  <a:gsLst>
                    <a:gs pos="0">
                      <a:srgbClr val="03D4A8"/>
                    </a:gs>
                    <a:gs pos="25000">
                      <a:srgbClr val="21D6E0"/>
                    </a:gs>
                    <a:gs pos="75000">
                      <a:srgbClr val="0087E6"/>
                    </a:gs>
                    <a:gs pos="100000">
                      <a:srgbClr val="005CBF"/>
                    </a:gs>
                  </a:gsLst>
                  <a:lin ang="5400000" scaled="1"/>
                </a:gradFill>
                <a:ln w="6350">
                  <a:solidFill>
                    <a:srgbClr val="330099"/>
                  </a:solidFill>
                  <a:prstDash val="solid"/>
                  <a:round/>
                  <a:headEnd/>
                  <a:tailEnd/>
                </a:ln>
              </p:spPr>
              <p:txBody>
                <a:bodyPr/>
                <a:lstStyle/>
                <a:p>
                  <a:endParaRPr lang="es-ES" dirty="0"/>
                </a:p>
              </p:txBody>
            </p:sp>
          </p:grpSp>
          <p:sp>
            <p:nvSpPr>
              <p:cNvPr id="13" name="Text Box 30"/>
              <p:cNvSpPr txBox="1">
                <a:spLocks noChangeArrowheads="1"/>
              </p:cNvSpPr>
              <p:nvPr/>
            </p:nvSpPr>
            <p:spPr bwMode="auto">
              <a:xfrm>
                <a:off x="2352" y="1632"/>
                <a:ext cx="528" cy="204"/>
              </a:xfrm>
              <a:prstGeom prst="rect">
                <a:avLst/>
              </a:prstGeom>
              <a:noFill/>
              <a:ln w="6350">
                <a:noFill/>
                <a:miter lim="800000"/>
                <a:headEnd/>
                <a:tailEnd/>
              </a:ln>
              <a:effectLst/>
            </p:spPr>
            <p:txBody>
              <a:bodyPr>
                <a:spAutoFit/>
              </a:bodyPr>
              <a:lstStyle/>
              <a:p>
                <a:pPr algn="ctr" eaLnBrk="1" hangingPunct="1">
                  <a:spcBef>
                    <a:spcPct val="50000"/>
                  </a:spcBef>
                </a:pPr>
                <a:r>
                  <a:rPr lang="es-ES_tradnl" sz="1500" b="1" dirty="0" smtClean="0">
                    <a:solidFill>
                      <a:schemeClr val="bg1"/>
                    </a:solidFill>
                  </a:rPr>
                  <a:t>35%</a:t>
                </a:r>
                <a:endParaRPr lang="es-ES_tradnl" sz="1500" b="1" dirty="0">
                  <a:solidFill>
                    <a:schemeClr val="bg1"/>
                  </a:solidFill>
                </a:endParaRPr>
              </a:p>
            </p:txBody>
          </p:sp>
        </p:grpSp>
        <p:grpSp>
          <p:nvGrpSpPr>
            <p:cNvPr id="7" name="Group 31"/>
            <p:cNvGrpSpPr>
              <a:grpSpLocks/>
            </p:cNvGrpSpPr>
            <p:nvPr/>
          </p:nvGrpSpPr>
          <p:grpSpPr bwMode="auto">
            <a:xfrm>
              <a:off x="2224" y="2496"/>
              <a:ext cx="656" cy="816"/>
              <a:chOff x="2224" y="2496"/>
              <a:chExt cx="656" cy="816"/>
            </a:xfrm>
          </p:grpSpPr>
          <p:grpSp>
            <p:nvGrpSpPr>
              <p:cNvPr id="8" name="Group 32"/>
              <p:cNvGrpSpPr>
                <a:grpSpLocks/>
              </p:cNvGrpSpPr>
              <p:nvPr/>
            </p:nvGrpSpPr>
            <p:grpSpPr bwMode="auto">
              <a:xfrm rot="10800000">
                <a:off x="2224" y="2496"/>
                <a:ext cx="639" cy="816"/>
                <a:chOff x="2783" y="1152"/>
                <a:chExt cx="303" cy="553"/>
              </a:xfrm>
            </p:grpSpPr>
            <p:sp>
              <p:nvSpPr>
                <p:cNvPr id="10" name="Freeform 33"/>
                <p:cNvSpPr>
                  <a:spLocks/>
                </p:cNvSpPr>
                <p:nvPr/>
              </p:nvSpPr>
              <p:spPr bwMode="auto">
                <a:xfrm>
                  <a:off x="2919" y="1152"/>
                  <a:ext cx="167" cy="553"/>
                </a:xfrm>
                <a:custGeom>
                  <a:avLst/>
                  <a:gdLst/>
                  <a:ahLst/>
                  <a:cxnLst>
                    <a:cxn ang="0">
                      <a:pos x="136" y="553"/>
                    </a:cxn>
                    <a:cxn ang="0">
                      <a:pos x="167" y="467"/>
                    </a:cxn>
                    <a:cxn ang="0">
                      <a:pos x="0" y="0"/>
                    </a:cxn>
                    <a:cxn ang="0">
                      <a:pos x="136" y="553"/>
                    </a:cxn>
                  </a:cxnLst>
                  <a:rect l="0" t="0" r="r" b="b"/>
                  <a:pathLst>
                    <a:path w="167" h="553">
                      <a:moveTo>
                        <a:pt x="136" y="553"/>
                      </a:moveTo>
                      <a:lnTo>
                        <a:pt x="167" y="467"/>
                      </a:lnTo>
                      <a:lnTo>
                        <a:pt x="0" y="0"/>
                      </a:lnTo>
                      <a:lnTo>
                        <a:pt x="136" y="553"/>
                      </a:lnTo>
                      <a:close/>
                    </a:path>
                  </a:pathLst>
                </a:custGeom>
                <a:gradFill rotWithShape="0">
                  <a:gsLst>
                    <a:gs pos="0">
                      <a:srgbClr val="03D4A8"/>
                    </a:gs>
                    <a:gs pos="25000">
                      <a:srgbClr val="21D6E0"/>
                    </a:gs>
                    <a:gs pos="75000">
                      <a:srgbClr val="0087E6"/>
                    </a:gs>
                    <a:gs pos="100000">
                      <a:srgbClr val="005CBF"/>
                    </a:gs>
                  </a:gsLst>
                  <a:lin ang="5400000" scaled="1"/>
                </a:gradFill>
                <a:ln w="6350">
                  <a:solidFill>
                    <a:srgbClr val="330099"/>
                  </a:solidFill>
                  <a:prstDash val="solid"/>
                  <a:round/>
                  <a:headEnd/>
                  <a:tailEnd/>
                </a:ln>
              </p:spPr>
              <p:txBody>
                <a:bodyPr/>
                <a:lstStyle/>
                <a:p>
                  <a:endParaRPr lang="es-ES" dirty="0"/>
                </a:p>
              </p:txBody>
            </p:sp>
            <p:sp>
              <p:nvSpPr>
                <p:cNvPr id="11" name="Freeform 34"/>
                <p:cNvSpPr>
                  <a:spLocks/>
                </p:cNvSpPr>
                <p:nvPr/>
              </p:nvSpPr>
              <p:spPr bwMode="auto">
                <a:xfrm>
                  <a:off x="2783" y="1152"/>
                  <a:ext cx="272" cy="553"/>
                </a:xfrm>
                <a:custGeom>
                  <a:avLst/>
                  <a:gdLst/>
                  <a:ahLst/>
                  <a:cxnLst>
                    <a:cxn ang="0">
                      <a:pos x="0" y="553"/>
                    </a:cxn>
                    <a:cxn ang="0">
                      <a:pos x="272" y="553"/>
                    </a:cxn>
                    <a:cxn ang="0">
                      <a:pos x="136" y="0"/>
                    </a:cxn>
                    <a:cxn ang="0">
                      <a:pos x="0" y="553"/>
                    </a:cxn>
                  </a:cxnLst>
                  <a:rect l="0" t="0" r="r" b="b"/>
                  <a:pathLst>
                    <a:path w="272" h="553">
                      <a:moveTo>
                        <a:pt x="0" y="553"/>
                      </a:moveTo>
                      <a:lnTo>
                        <a:pt x="272" y="553"/>
                      </a:lnTo>
                      <a:lnTo>
                        <a:pt x="136" y="0"/>
                      </a:lnTo>
                      <a:lnTo>
                        <a:pt x="0" y="553"/>
                      </a:lnTo>
                      <a:close/>
                    </a:path>
                  </a:pathLst>
                </a:custGeom>
                <a:gradFill rotWithShape="0">
                  <a:gsLst>
                    <a:gs pos="0">
                      <a:srgbClr val="03D4A8"/>
                    </a:gs>
                    <a:gs pos="25000">
                      <a:srgbClr val="21D6E0"/>
                    </a:gs>
                    <a:gs pos="75000">
                      <a:srgbClr val="0087E6"/>
                    </a:gs>
                    <a:gs pos="100000">
                      <a:srgbClr val="005CBF"/>
                    </a:gs>
                  </a:gsLst>
                  <a:lin ang="5400000" scaled="1"/>
                </a:gradFill>
                <a:ln w="6350">
                  <a:solidFill>
                    <a:srgbClr val="330099"/>
                  </a:solidFill>
                  <a:prstDash val="solid"/>
                  <a:round/>
                  <a:headEnd/>
                  <a:tailEnd/>
                </a:ln>
              </p:spPr>
              <p:txBody>
                <a:bodyPr/>
                <a:lstStyle/>
                <a:p>
                  <a:endParaRPr lang="es-ES" dirty="0"/>
                </a:p>
              </p:txBody>
            </p:sp>
          </p:grpSp>
          <p:sp>
            <p:nvSpPr>
              <p:cNvPr id="9" name="Text Box 35"/>
              <p:cNvSpPr txBox="1">
                <a:spLocks noChangeArrowheads="1"/>
              </p:cNvSpPr>
              <p:nvPr/>
            </p:nvSpPr>
            <p:spPr bwMode="auto">
              <a:xfrm>
                <a:off x="2352" y="2544"/>
                <a:ext cx="528" cy="204"/>
              </a:xfrm>
              <a:prstGeom prst="rect">
                <a:avLst/>
              </a:prstGeom>
              <a:noFill/>
              <a:ln w="6350">
                <a:noFill/>
                <a:miter lim="800000"/>
                <a:headEnd/>
                <a:tailEnd/>
              </a:ln>
              <a:effectLst/>
            </p:spPr>
            <p:txBody>
              <a:bodyPr>
                <a:spAutoFit/>
              </a:bodyPr>
              <a:lstStyle/>
              <a:p>
                <a:pPr algn="ctr" eaLnBrk="1" hangingPunct="1">
                  <a:spcBef>
                    <a:spcPct val="50000"/>
                  </a:spcBef>
                </a:pPr>
                <a:r>
                  <a:rPr lang="es-ES_tradnl" sz="1500" b="1" dirty="0" smtClean="0">
                    <a:solidFill>
                      <a:schemeClr val="bg1"/>
                    </a:solidFill>
                  </a:rPr>
                  <a:t>27,4%</a:t>
                </a:r>
                <a:endParaRPr lang="es-ES_tradnl" sz="1500" b="1" dirty="0">
                  <a:solidFill>
                    <a:schemeClr val="bg1"/>
                  </a:solidFill>
                </a:endParaRPr>
              </a:p>
            </p:txBody>
          </p:sp>
        </p:grpSp>
      </p:grpSp>
      <p:grpSp>
        <p:nvGrpSpPr>
          <p:cNvPr id="22" name="Group 3"/>
          <p:cNvGrpSpPr>
            <a:grpSpLocks/>
          </p:cNvGrpSpPr>
          <p:nvPr/>
        </p:nvGrpSpPr>
        <p:grpSpPr bwMode="auto">
          <a:xfrm>
            <a:off x="2051720" y="1916832"/>
            <a:ext cx="2133600" cy="4419600"/>
            <a:chOff x="1872" y="528"/>
            <a:chExt cx="1344" cy="2784"/>
          </a:xfrm>
        </p:grpSpPr>
        <p:grpSp>
          <p:nvGrpSpPr>
            <p:cNvPr id="23" name="Group 4"/>
            <p:cNvGrpSpPr>
              <a:grpSpLocks/>
            </p:cNvGrpSpPr>
            <p:nvPr/>
          </p:nvGrpSpPr>
          <p:grpSpPr bwMode="auto">
            <a:xfrm rot="10800000">
              <a:off x="1872" y="528"/>
              <a:ext cx="1344" cy="912"/>
              <a:chOff x="2470" y="2233"/>
              <a:chExt cx="993" cy="751"/>
            </a:xfrm>
          </p:grpSpPr>
          <p:sp>
            <p:nvSpPr>
              <p:cNvPr id="34" name="Freeform 5"/>
              <p:cNvSpPr>
                <a:spLocks/>
              </p:cNvSpPr>
              <p:nvPr/>
            </p:nvSpPr>
            <p:spPr bwMode="auto">
              <a:xfrm>
                <a:off x="3233" y="2234"/>
                <a:ext cx="230" cy="749"/>
              </a:xfrm>
              <a:custGeom>
                <a:avLst/>
                <a:gdLst/>
                <a:ahLst/>
                <a:cxnLst>
                  <a:cxn ang="0">
                    <a:pos x="0" y="205"/>
                  </a:cxn>
                  <a:cxn ang="0">
                    <a:pos x="137" y="749"/>
                  </a:cxn>
                  <a:cxn ang="0">
                    <a:pos x="230" y="470"/>
                  </a:cxn>
                  <a:cxn ang="0">
                    <a:pos x="67" y="0"/>
                  </a:cxn>
                  <a:cxn ang="0">
                    <a:pos x="0" y="205"/>
                  </a:cxn>
                </a:cxnLst>
                <a:rect l="0" t="0" r="r" b="b"/>
                <a:pathLst>
                  <a:path w="230" h="749">
                    <a:moveTo>
                      <a:pt x="0" y="205"/>
                    </a:moveTo>
                    <a:lnTo>
                      <a:pt x="137" y="749"/>
                    </a:lnTo>
                    <a:lnTo>
                      <a:pt x="230" y="470"/>
                    </a:lnTo>
                    <a:lnTo>
                      <a:pt x="67" y="0"/>
                    </a:lnTo>
                    <a:lnTo>
                      <a:pt x="0" y="205"/>
                    </a:lnTo>
                    <a:close/>
                  </a:path>
                </a:pathLst>
              </a:custGeom>
              <a:gradFill rotWithShape="0">
                <a:gsLst>
                  <a:gs pos="0">
                    <a:srgbClr val="FFF200"/>
                  </a:gs>
                  <a:gs pos="45000">
                    <a:srgbClr val="FF7A00"/>
                  </a:gs>
                  <a:gs pos="70000">
                    <a:srgbClr val="FF0300"/>
                  </a:gs>
                  <a:gs pos="100000">
                    <a:srgbClr val="4D0808"/>
                  </a:gs>
                </a:gsLst>
                <a:lin ang="5400000" scaled="1"/>
              </a:gradFill>
              <a:ln w="6350">
                <a:solidFill>
                  <a:schemeClr val="tx1"/>
                </a:solidFill>
                <a:prstDash val="solid"/>
                <a:round/>
                <a:headEnd/>
                <a:tailEnd/>
              </a:ln>
            </p:spPr>
            <p:txBody>
              <a:bodyPr/>
              <a:lstStyle/>
              <a:p>
                <a:endParaRPr lang="es-ES" dirty="0"/>
              </a:p>
            </p:txBody>
          </p:sp>
          <p:sp>
            <p:nvSpPr>
              <p:cNvPr id="35" name="Freeform 6"/>
              <p:cNvSpPr>
                <a:spLocks/>
              </p:cNvSpPr>
              <p:nvPr/>
            </p:nvSpPr>
            <p:spPr bwMode="auto">
              <a:xfrm>
                <a:off x="2604" y="2233"/>
                <a:ext cx="696" cy="206"/>
              </a:xfrm>
              <a:custGeom>
                <a:avLst/>
                <a:gdLst/>
                <a:ahLst/>
                <a:cxnLst>
                  <a:cxn ang="0">
                    <a:pos x="0" y="206"/>
                  </a:cxn>
                  <a:cxn ang="0">
                    <a:pos x="629" y="206"/>
                  </a:cxn>
                  <a:cxn ang="0">
                    <a:pos x="696" y="0"/>
                  </a:cxn>
                  <a:cxn ang="0">
                    <a:pos x="176" y="0"/>
                  </a:cxn>
                  <a:cxn ang="0">
                    <a:pos x="0" y="206"/>
                  </a:cxn>
                </a:cxnLst>
                <a:rect l="0" t="0" r="r" b="b"/>
                <a:pathLst>
                  <a:path w="696" h="206">
                    <a:moveTo>
                      <a:pt x="0" y="206"/>
                    </a:moveTo>
                    <a:lnTo>
                      <a:pt x="629" y="206"/>
                    </a:lnTo>
                    <a:lnTo>
                      <a:pt x="696" y="0"/>
                    </a:lnTo>
                    <a:lnTo>
                      <a:pt x="176" y="0"/>
                    </a:lnTo>
                    <a:lnTo>
                      <a:pt x="0" y="206"/>
                    </a:lnTo>
                    <a:close/>
                  </a:path>
                </a:pathLst>
              </a:custGeom>
              <a:gradFill rotWithShape="0">
                <a:gsLst>
                  <a:gs pos="0">
                    <a:srgbClr val="FFF200"/>
                  </a:gs>
                  <a:gs pos="45000">
                    <a:srgbClr val="FF7A00"/>
                  </a:gs>
                  <a:gs pos="70000">
                    <a:srgbClr val="FF0300"/>
                  </a:gs>
                  <a:gs pos="100000">
                    <a:srgbClr val="4D0808"/>
                  </a:gs>
                </a:gsLst>
                <a:lin ang="5400000" scaled="1"/>
              </a:gradFill>
              <a:ln w="6350">
                <a:solidFill>
                  <a:schemeClr val="tx1"/>
                </a:solidFill>
                <a:prstDash val="solid"/>
                <a:round/>
                <a:headEnd/>
                <a:tailEnd/>
              </a:ln>
            </p:spPr>
            <p:txBody>
              <a:bodyPr/>
              <a:lstStyle/>
              <a:p>
                <a:endParaRPr lang="es-ES" dirty="0"/>
              </a:p>
            </p:txBody>
          </p:sp>
          <p:sp>
            <p:nvSpPr>
              <p:cNvPr id="36" name="Freeform 7"/>
              <p:cNvSpPr>
                <a:spLocks/>
              </p:cNvSpPr>
              <p:nvPr/>
            </p:nvSpPr>
            <p:spPr bwMode="auto">
              <a:xfrm>
                <a:off x="2470" y="2439"/>
                <a:ext cx="899" cy="545"/>
              </a:xfrm>
              <a:custGeom>
                <a:avLst/>
                <a:gdLst/>
                <a:ahLst/>
                <a:cxnLst>
                  <a:cxn ang="0">
                    <a:pos x="0" y="545"/>
                  </a:cxn>
                  <a:cxn ang="0">
                    <a:pos x="899" y="545"/>
                  </a:cxn>
                  <a:cxn ang="0">
                    <a:pos x="762" y="0"/>
                  </a:cxn>
                  <a:cxn ang="0">
                    <a:pos x="134" y="0"/>
                  </a:cxn>
                  <a:cxn ang="0">
                    <a:pos x="0" y="545"/>
                  </a:cxn>
                </a:cxnLst>
                <a:rect l="0" t="0" r="r" b="b"/>
                <a:pathLst>
                  <a:path w="899" h="545">
                    <a:moveTo>
                      <a:pt x="0" y="545"/>
                    </a:moveTo>
                    <a:lnTo>
                      <a:pt x="899" y="545"/>
                    </a:lnTo>
                    <a:lnTo>
                      <a:pt x="762" y="0"/>
                    </a:lnTo>
                    <a:lnTo>
                      <a:pt x="134" y="0"/>
                    </a:lnTo>
                    <a:lnTo>
                      <a:pt x="0" y="545"/>
                    </a:lnTo>
                    <a:close/>
                  </a:path>
                </a:pathLst>
              </a:custGeom>
              <a:gradFill rotWithShape="0">
                <a:gsLst>
                  <a:gs pos="0">
                    <a:srgbClr val="FFF200"/>
                  </a:gs>
                  <a:gs pos="45000">
                    <a:srgbClr val="FF7A00"/>
                  </a:gs>
                  <a:gs pos="70000">
                    <a:srgbClr val="FF0300"/>
                  </a:gs>
                  <a:gs pos="100000">
                    <a:srgbClr val="4D0808"/>
                  </a:gs>
                </a:gsLst>
                <a:lin ang="5400000" scaled="1"/>
              </a:gradFill>
              <a:ln w="6350">
                <a:solidFill>
                  <a:schemeClr val="tx1"/>
                </a:solidFill>
                <a:prstDash val="solid"/>
                <a:round/>
                <a:headEnd/>
                <a:tailEnd/>
              </a:ln>
            </p:spPr>
            <p:txBody>
              <a:bodyPr/>
              <a:lstStyle/>
              <a:p>
                <a:endParaRPr lang="es-ES" dirty="0"/>
              </a:p>
            </p:txBody>
          </p:sp>
        </p:grpSp>
        <p:grpSp>
          <p:nvGrpSpPr>
            <p:cNvPr id="24" name="Group 8"/>
            <p:cNvGrpSpPr>
              <a:grpSpLocks/>
            </p:cNvGrpSpPr>
            <p:nvPr/>
          </p:nvGrpSpPr>
          <p:grpSpPr bwMode="auto">
            <a:xfrm rot="10800000">
              <a:off x="2040" y="1488"/>
              <a:ext cx="1008" cy="960"/>
              <a:chOff x="2627" y="1691"/>
              <a:chExt cx="647" cy="654"/>
            </a:xfrm>
          </p:grpSpPr>
          <p:sp>
            <p:nvSpPr>
              <p:cNvPr id="31" name="Freeform 9"/>
              <p:cNvSpPr>
                <a:spLocks/>
              </p:cNvSpPr>
              <p:nvPr/>
            </p:nvSpPr>
            <p:spPr bwMode="auto">
              <a:xfrm>
                <a:off x="3077" y="1694"/>
                <a:ext cx="197" cy="651"/>
              </a:xfrm>
              <a:custGeom>
                <a:avLst/>
                <a:gdLst/>
                <a:ahLst/>
                <a:cxnLst>
                  <a:cxn ang="0">
                    <a:pos x="135" y="651"/>
                  </a:cxn>
                  <a:cxn ang="0">
                    <a:pos x="197" y="465"/>
                  </a:cxn>
                  <a:cxn ang="0">
                    <a:pos x="34" y="0"/>
                  </a:cxn>
                  <a:cxn ang="0">
                    <a:pos x="0" y="97"/>
                  </a:cxn>
                  <a:cxn ang="0">
                    <a:pos x="135" y="651"/>
                  </a:cxn>
                </a:cxnLst>
                <a:rect l="0" t="0" r="r" b="b"/>
                <a:pathLst>
                  <a:path w="197" h="651">
                    <a:moveTo>
                      <a:pt x="135" y="651"/>
                    </a:moveTo>
                    <a:lnTo>
                      <a:pt x="197" y="465"/>
                    </a:lnTo>
                    <a:lnTo>
                      <a:pt x="34" y="0"/>
                    </a:lnTo>
                    <a:lnTo>
                      <a:pt x="0" y="97"/>
                    </a:lnTo>
                    <a:lnTo>
                      <a:pt x="135" y="651"/>
                    </a:lnTo>
                    <a:close/>
                  </a:path>
                </a:pathLst>
              </a:custGeom>
              <a:gradFill rotWithShape="0">
                <a:gsLst>
                  <a:gs pos="0">
                    <a:srgbClr val="FFF200"/>
                  </a:gs>
                  <a:gs pos="45000">
                    <a:srgbClr val="FF7A00"/>
                  </a:gs>
                  <a:gs pos="70000">
                    <a:srgbClr val="FF0300"/>
                  </a:gs>
                  <a:gs pos="100000">
                    <a:srgbClr val="4D0808"/>
                  </a:gs>
                </a:gsLst>
                <a:lin ang="5400000" scaled="1"/>
              </a:gradFill>
              <a:ln w="6350">
                <a:solidFill>
                  <a:srgbClr val="330099"/>
                </a:solidFill>
                <a:prstDash val="solid"/>
                <a:round/>
                <a:headEnd/>
                <a:tailEnd/>
              </a:ln>
            </p:spPr>
            <p:txBody>
              <a:bodyPr/>
              <a:lstStyle/>
              <a:p>
                <a:endParaRPr lang="es-ES" dirty="0"/>
              </a:p>
            </p:txBody>
          </p:sp>
          <p:sp>
            <p:nvSpPr>
              <p:cNvPr id="32" name="Freeform 10"/>
              <p:cNvSpPr>
                <a:spLocks/>
              </p:cNvSpPr>
              <p:nvPr/>
            </p:nvSpPr>
            <p:spPr bwMode="auto">
              <a:xfrm>
                <a:off x="2764" y="1691"/>
                <a:ext cx="347" cy="99"/>
              </a:xfrm>
              <a:custGeom>
                <a:avLst/>
                <a:gdLst/>
                <a:ahLst/>
                <a:cxnLst>
                  <a:cxn ang="0">
                    <a:pos x="0" y="99"/>
                  </a:cxn>
                  <a:cxn ang="0">
                    <a:pos x="313" y="99"/>
                  </a:cxn>
                  <a:cxn ang="0">
                    <a:pos x="347" y="0"/>
                  </a:cxn>
                  <a:cxn ang="0">
                    <a:pos x="108" y="0"/>
                  </a:cxn>
                  <a:cxn ang="0">
                    <a:pos x="0" y="99"/>
                  </a:cxn>
                </a:cxnLst>
                <a:rect l="0" t="0" r="r" b="b"/>
                <a:pathLst>
                  <a:path w="347" h="99">
                    <a:moveTo>
                      <a:pt x="0" y="99"/>
                    </a:moveTo>
                    <a:lnTo>
                      <a:pt x="313" y="99"/>
                    </a:lnTo>
                    <a:lnTo>
                      <a:pt x="347" y="0"/>
                    </a:lnTo>
                    <a:lnTo>
                      <a:pt x="108" y="0"/>
                    </a:lnTo>
                    <a:lnTo>
                      <a:pt x="0" y="99"/>
                    </a:lnTo>
                    <a:close/>
                  </a:path>
                </a:pathLst>
              </a:custGeom>
              <a:gradFill rotWithShape="0">
                <a:gsLst>
                  <a:gs pos="0">
                    <a:srgbClr val="FFF200"/>
                  </a:gs>
                  <a:gs pos="45000">
                    <a:srgbClr val="FF7A00"/>
                  </a:gs>
                  <a:gs pos="70000">
                    <a:srgbClr val="FF0300"/>
                  </a:gs>
                  <a:gs pos="100000">
                    <a:srgbClr val="4D0808"/>
                  </a:gs>
                </a:gsLst>
                <a:lin ang="5400000" scaled="1"/>
              </a:gradFill>
              <a:ln w="6350">
                <a:solidFill>
                  <a:srgbClr val="330099"/>
                </a:solidFill>
                <a:prstDash val="solid"/>
                <a:round/>
                <a:headEnd/>
                <a:tailEnd/>
              </a:ln>
            </p:spPr>
            <p:txBody>
              <a:bodyPr/>
              <a:lstStyle/>
              <a:p>
                <a:endParaRPr lang="es-ES" dirty="0"/>
              </a:p>
            </p:txBody>
          </p:sp>
          <p:sp>
            <p:nvSpPr>
              <p:cNvPr id="33" name="Freeform 11"/>
              <p:cNvSpPr>
                <a:spLocks/>
              </p:cNvSpPr>
              <p:nvPr/>
            </p:nvSpPr>
            <p:spPr bwMode="auto">
              <a:xfrm>
                <a:off x="2627" y="1790"/>
                <a:ext cx="586" cy="555"/>
              </a:xfrm>
              <a:custGeom>
                <a:avLst/>
                <a:gdLst/>
                <a:ahLst/>
                <a:cxnLst>
                  <a:cxn ang="0">
                    <a:pos x="0" y="555"/>
                  </a:cxn>
                  <a:cxn ang="0">
                    <a:pos x="586" y="555"/>
                  </a:cxn>
                  <a:cxn ang="0">
                    <a:pos x="450" y="0"/>
                  </a:cxn>
                  <a:cxn ang="0">
                    <a:pos x="136" y="0"/>
                  </a:cxn>
                  <a:cxn ang="0">
                    <a:pos x="0" y="555"/>
                  </a:cxn>
                </a:cxnLst>
                <a:rect l="0" t="0" r="r" b="b"/>
                <a:pathLst>
                  <a:path w="586" h="555">
                    <a:moveTo>
                      <a:pt x="0" y="555"/>
                    </a:moveTo>
                    <a:lnTo>
                      <a:pt x="586" y="555"/>
                    </a:lnTo>
                    <a:lnTo>
                      <a:pt x="450" y="0"/>
                    </a:lnTo>
                    <a:lnTo>
                      <a:pt x="136" y="0"/>
                    </a:lnTo>
                    <a:lnTo>
                      <a:pt x="0" y="555"/>
                    </a:lnTo>
                    <a:close/>
                  </a:path>
                </a:pathLst>
              </a:custGeom>
              <a:gradFill rotWithShape="0">
                <a:gsLst>
                  <a:gs pos="0">
                    <a:srgbClr val="FFF200"/>
                  </a:gs>
                  <a:gs pos="45000">
                    <a:srgbClr val="FF7A00"/>
                  </a:gs>
                  <a:gs pos="70000">
                    <a:srgbClr val="FF0300"/>
                  </a:gs>
                  <a:gs pos="100000">
                    <a:srgbClr val="4D0808"/>
                  </a:gs>
                </a:gsLst>
                <a:lin ang="5400000" scaled="1"/>
              </a:gradFill>
              <a:ln w="6350">
                <a:solidFill>
                  <a:srgbClr val="330099"/>
                </a:solidFill>
                <a:prstDash val="solid"/>
                <a:round/>
                <a:headEnd/>
                <a:tailEnd/>
              </a:ln>
            </p:spPr>
            <p:txBody>
              <a:bodyPr/>
              <a:lstStyle/>
              <a:p>
                <a:endParaRPr lang="es-ES" dirty="0"/>
              </a:p>
            </p:txBody>
          </p:sp>
        </p:grpSp>
        <p:grpSp>
          <p:nvGrpSpPr>
            <p:cNvPr id="25" name="Group 12"/>
            <p:cNvGrpSpPr>
              <a:grpSpLocks/>
            </p:cNvGrpSpPr>
            <p:nvPr/>
          </p:nvGrpSpPr>
          <p:grpSpPr bwMode="auto">
            <a:xfrm rot="10800000">
              <a:off x="2224" y="2496"/>
              <a:ext cx="639" cy="816"/>
              <a:chOff x="2783" y="1152"/>
              <a:chExt cx="303" cy="553"/>
            </a:xfrm>
          </p:grpSpPr>
          <p:sp>
            <p:nvSpPr>
              <p:cNvPr id="29" name="Freeform 13"/>
              <p:cNvSpPr>
                <a:spLocks/>
              </p:cNvSpPr>
              <p:nvPr/>
            </p:nvSpPr>
            <p:spPr bwMode="auto">
              <a:xfrm>
                <a:off x="2919" y="1152"/>
                <a:ext cx="167" cy="553"/>
              </a:xfrm>
              <a:custGeom>
                <a:avLst/>
                <a:gdLst/>
                <a:ahLst/>
                <a:cxnLst>
                  <a:cxn ang="0">
                    <a:pos x="136" y="553"/>
                  </a:cxn>
                  <a:cxn ang="0">
                    <a:pos x="167" y="467"/>
                  </a:cxn>
                  <a:cxn ang="0">
                    <a:pos x="0" y="0"/>
                  </a:cxn>
                  <a:cxn ang="0">
                    <a:pos x="136" y="553"/>
                  </a:cxn>
                </a:cxnLst>
                <a:rect l="0" t="0" r="r" b="b"/>
                <a:pathLst>
                  <a:path w="167" h="553">
                    <a:moveTo>
                      <a:pt x="136" y="553"/>
                    </a:moveTo>
                    <a:lnTo>
                      <a:pt x="167" y="467"/>
                    </a:lnTo>
                    <a:lnTo>
                      <a:pt x="0" y="0"/>
                    </a:lnTo>
                    <a:lnTo>
                      <a:pt x="136" y="553"/>
                    </a:lnTo>
                    <a:close/>
                  </a:path>
                </a:pathLst>
              </a:custGeom>
              <a:gradFill rotWithShape="0">
                <a:gsLst>
                  <a:gs pos="0">
                    <a:srgbClr val="FFF200"/>
                  </a:gs>
                  <a:gs pos="45000">
                    <a:srgbClr val="FF7A00"/>
                  </a:gs>
                  <a:gs pos="70000">
                    <a:srgbClr val="FF0300"/>
                  </a:gs>
                  <a:gs pos="100000">
                    <a:srgbClr val="4D0808"/>
                  </a:gs>
                </a:gsLst>
                <a:lin ang="5400000" scaled="1"/>
              </a:gradFill>
              <a:ln w="6350">
                <a:solidFill>
                  <a:srgbClr val="330099"/>
                </a:solidFill>
                <a:prstDash val="solid"/>
                <a:round/>
                <a:headEnd/>
                <a:tailEnd/>
              </a:ln>
            </p:spPr>
            <p:txBody>
              <a:bodyPr/>
              <a:lstStyle/>
              <a:p>
                <a:endParaRPr lang="es-ES" dirty="0"/>
              </a:p>
            </p:txBody>
          </p:sp>
          <p:sp>
            <p:nvSpPr>
              <p:cNvPr id="30" name="Freeform 14"/>
              <p:cNvSpPr>
                <a:spLocks/>
              </p:cNvSpPr>
              <p:nvPr/>
            </p:nvSpPr>
            <p:spPr bwMode="auto">
              <a:xfrm>
                <a:off x="2783" y="1152"/>
                <a:ext cx="272" cy="553"/>
              </a:xfrm>
              <a:custGeom>
                <a:avLst/>
                <a:gdLst/>
                <a:ahLst/>
                <a:cxnLst>
                  <a:cxn ang="0">
                    <a:pos x="0" y="553"/>
                  </a:cxn>
                  <a:cxn ang="0">
                    <a:pos x="272" y="553"/>
                  </a:cxn>
                  <a:cxn ang="0">
                    <a:pos x="136" y="0"/>
                  </a:cxn>
                  <a:cxn ang="0">
                    <a:pos x="0" y="553"/>
                  </a:cxn>
                </a:cxnLst>
                <a:rect l="0" t="0" r="r" b="b"/>
                <a:pathLst>
                  <a:path w="272" h="553">
                    <a:moveTo>
                      <a:pt x="0" y="553"/>
                    </a:moveTo>
                    <a:lnTo>
                      <a:pt x="272" y="553"/>
                    </a:lnTo>
                    <a:lnTo>
                      <a:pt x="136" y="0"/>
                    </a:lnTo>
                    <a:lnTo>
                      <a:pt x="0" y="553"/>
                    </a:lnTo>
                    <a:close/>
                  </a:path>
                </a:pathLst>
              </a:custGeom>
              <a:gradFill rotWithShape="0">
                <a:gsLst>
                  <a:gs pos="0">
                    <a:srgbClr val="FFF200"/>
                  </a:gs>
                  <a:gs pos="45000">
                    <a:srgbClr val="FF7A00"/>
                  </a:gs>
                  <a:gs pos="70000">
                    <a:srgbClr val="FF0300"/>
                  </a:gs>
                  <a:gs pos="100000">
                    <a:srgbClr val="4D0808"/>
                  </a:gs>
                </a:gsLst>
                <a:lin ang="5400000" scaled="1"/>
              </a:gradFill>
              <a:ln w="6350">
                <a:solidFill>
                  <a:srgbClr val="330099"/>
                </a:solidFill>
                <a:prstDash val="solid"/>
                <a:round/>
                <a:headEnd/>
                <a:tailEnd/>
              </a:ln>
            </p:spPr>
            <p:txBody>
              <a:bodyPr/>
              <a:lstStyle/>
              <a:p>
                <a:endParaRPr lang="es-ES" dirty="0"/>
              </a:p>
            </p:txBody>
          </p:sp>
        </p:grpSp>
        <p:sp>
          <p:nvSpPr>
            <p:cNvPr id="26" name="Text Box 15"/>
            <p:cNvSpPr txBox="1">
              <a:spLocks noChangeArrowheads="1"/>
            </p:cNvSpPr>
            <p:nvPr/>
          </p:nvSpPr>
          <p:spPr bwMode="auto">
            <a:xfrm>
              <a:off x="2400" y="672"/>
              <a:ext cx="528" cy="202"/>
            </a:xfrm>
            <a:prstGeom prst="rect">
              <a:avLst/>
            </a:prstGeom>
            <a:noFill/>
            <a:ln w="6350">
              <a:noFill/>
              <a:miter lim="800000"/>
              <a:headEnd/>
              <a:tailEnd/>
            </a:ln>
            <a:effectLst/>
          </p:spPr>
          <p:txBody>
            <a:bodyPr>
              <a:spAutoFit/>
            </a:bodyPr>
            <a:lstStyle/>
            <a:p>
              <a:pPr algn="ctr" eaLnBrk="1" hangingPunct="1">
                <a:spcBef>
                  <a:spcPct val="50000"/>
                </a:spcBef>
              </a:pPr>
              <a:r>
                <a:rPr lang="es-ES_tradnl" sz="1500" b="1" dirty="0">
                  <a:solidFill>
                    <a:schemeClr val="bg1"/>
                  </a:solidFill>
                </a:rPr>
                <a:t>40,02%</a:t>
              </a:r>
            </a:p>
          </p:txBody>
        </p:sp>
        <p:sp>
          <p:nvSpPr>
            <p:cNvPr id="27" name="Text Box 16"/>
            <p:cNvSpPr txBox="1">
              <a:spLocks noChangeArrowheads="1"/>
            </p:cNvSpPr>
            <p:nvPr/>
          </p:nvSpPr>
          <p:spPr bwMode="auto">
            <a:xfrm>
              <a:off x="2352" y="1632"/>
              <a:ext cx="528" cy="202"/>
            </a:xfrm>
            <a:prstGeom prst="rect">
              <a:avLst/>
            </a:prstGeom>
            <a:noFill/>
            <a:ln w="6350">
              <a:noFill/>
              <a:miter lim="800000"/>
              <a:headEnd/>
              <a:tailEnd/>
            </a:ln>
            <a:effectLst/>
          </p:spPr>
          <p:txBody>
            <a:bodyPr>
              <a:spAutoFit/>
            </a:bodyPr>
            <a:lstStyle/>
            <a:p>
              <a:pPr algn="ctr" eaLnBrk="1" hangingPunct="1">
                <a:spcBef>
                  <a:spcPct val="50000"/>
                </a:spcBef>
              </a:pPr>
              <a:r>
                <a:rPr lang="es-ES_tradnl" sz="1500" b="1" dirty="0">
                  <a:solidFill>
                    <a:schemeClr val="bg1"/>
                  </a:solidFill>
                </a:rPr>
                <a:t>33,51%</a:t>
              </a:r>
            </a:p>
          </p:txBody>
        </p:sp>
        <p:sp>
          <p:nvSpPr>
            <p:cNvPr id="28" name="Text Box 17"/>
            <p:cNvSpPr txBox="1">
              <a:spLocks noChangeArrowheads="1"/>
            </p:cNvSpPr>
            <p:nvPr/>
          </p:nvSpPr>
          <p:spPr bwMode="auto">
            <a:xfrm>
              <a:off x="2352" y="2544"/>
              <a:ext cx="528" cy="202"/>
            </a:xfrm>
            <a:prstGeom prst="rect">
              <a:avLst/>
            </a:prstGeom>
            <a:noFill/>
            <a:ln w="6350">
              <a:noFill/>
              <a:miter lim="800000"/>
              <a:headEnd/>
              <a:tailEnd/>
            </a:ln>
            <a:effectLst/>
          </p:spPr>
          <p:txBody>
            <a:bodyPr>
              <a:spAutoFit/>
            </a:bodyPr>
            <a:lstStyle/>
            <a:p>
              <a:pPr algn="ctr" eaLnBrk="1" hangingPunct="1">
                <a:spcBef>
                  <a:spcPct val="50000"/>
                </a:spcBef>
              </a:pPr>
              <a:r>
                <a:rPr lang="es-ES_tradnl" sz="1500" b="1" dirty="0">
                  <a:solidFill>
                    <a:schemeClr val="bg1"/>
                  </a:solidFill>
                </a:rPr>
                <a:t>26,47%</a:t>
              </a:r>
            </a:p>
          </p:txBody>
        </p: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683568" y="476672"/>
            <a:ext cx="6912768" cy="646331"/>
          </a:xfrm>
          <a:prstGeom prst="rect">
            <a:avLst/>
          </a:prstGeom>
          <a:noFill/>
        </p:spPr>
        <p:txBody>
          <a:bodyPr wrap="square" rtlCol="0">
            <a:spAutoFit/>
          </a:bodyPr>
          <a:lstStyle/>
          <a:p>
            <a:r>
              <a:rPr lang="es-ES" b="1" dirty="0" smtClean="0">
                <a:solidFill>
                  <a:schemeClr val="bg1"/>
                </a:solidFill>
              </a:rPr>
              <a:t>¿Tiene funciones informáticas subcontratadas mediante Outsourcing? Sí: 51,1%  (En Grandes empresas 76,3%)</a:t>
            </a:r>
            <a:endParaRPr lang="es-ES" b="1" dirty="0">
              <a:solidFill>
                <a:schemeClr val="bg1"/>
              </a:solidFill>
            </a:endParaRPr>
          </a:p>
        </p:txBody>
      </p:sp>
      <p:graphicFrame>
        <p:nvGraphicFramePr>
          <p:cNvPr id="4" name="3 Gráfico"/>
          <p:cNvGraphicFramePr/>
          <p:nvPr/>
        </p:nvGraphicFramePr>
        <p:xfrm>
          <a:off x="1524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Gráfico"/>
          <p:cNvGraphicFramePr/>
          <p:nvPr/>
        </p:nvGraphicFramePr>
        <p:xfrm>
          <a:off x="827584" y="548680"/>
          <a:ext cx="7920880" cy="604867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0" y="0"/>
            <a:ext cx="9144000" cy="6858000"/>
          </a:xfrm>
          <a:prstGeom prst="rect">
            <a:avLst/>
          </a:prstGeom>
          <a:gradFill rotWithShape="0">
            <a:gsLst>
              <a:gs pos="0">
                <a:srgbClr val="005CBF"/>
              </a:gs>
              <a:gs pos="25000">
                <a:srgbClr val="0087E6"/>
              </a:gs>
              <a:gs pos="75000">
                <a:srgbClr val="21D6E0"/>
              </a:gs>
              <a:gs pos="100000">
                <a:srgbClr val="03D4A8"/>
              </a:gs>
            </a:gsLst>
            <a:lin ang="0" scaled="1"/>
          </a:gradFill>
          <a:ln w="9525">
            <a:noFill/>
            <a:miter lim="800000"/>
            <a:headEnd/>
            <a:tailEnd/>
          </a:ln>
        </p:spPr>
        <p:txBody>
          <a:bodyPr wrap="none" anchor="ctr"/>
          <a:lstStyle/>
          <a:p>
            <a:endParaRPr lang="es-ES" dirty="0"/>
          </a:p>
        </p:txBody>
      </p:sp>
      <p:sp>
        <p:nvSpPr>
          <p:cNvPr id="53251" name="Text Box 3"/>
          <p:cNvSpPr txBox="1">
            <a:spLocks noChangeArrowheads="1"/>
          </p:cNvSpPr>
          <p:nvPr/>
        </p:nvSpPr>
        <p:spPr bwMode="auto">
          <a:xfrm>
            <a:off x="1219200" y="304800"/>
            <a:ext cx="6858000" cy="455613"/>
          </a:xfrm>
          <a:prstGeom prst="rect">
            <a:avLst/>
          </a:prstGeom>
          <a:noFill/>
          <a:ln w="9525">
            <a:noFill/>
            <a:miter lim="800000"/>
            <a:headEnd/>
            <a:tailEnd/>
          </a:ln>
        </p:spPr>
        <p:txBody>
          <a:bodyPr>
            <a:spAutoFit/>
          </a:bodyPr>
          <a:lstStyle/>
          <a:p>
            <a:pP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sp>
        <p:nvSpPr>
          <p:cNvPr id="53252" name="AutoShape 4"/>
          <p:cNvSpPr>
            <a:spLocks noChangeArrowheads="1"/>
          </p:cNvSpPr>
          <p:nvPr/>
        </p:nvSpPr>
        <p:spPr bwMode="auto">
          <a:xfrm>
            <a:off x="2886075" y="1123950"/>
            <a:ext cx="3562350" cy="1200150"/>
          </a:xfrm>
          <a:prstGeom prst="flowChartMultidocument">
            <a:avLst/>
          </a:prstGeom>
          <a:gradFill rotWithShape="0">
            <a:gsLst>
              <a:gs pos="0">
                <a:srgbClr val="4D0808"/>
              </a:gs>
              <a:gs pos="30000">
                <a:srgbClr val="FF0300"/>
              </a:gs>
              <a:gs pos="55000">
                <a:srgbClr val="FF7A00"/>
              </a:gs>
              <a:gs pos="100000">
                <a:srgbClr val="FFF2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ESPAÑOLAS</a:t>
            </a:r>
            <a:endParaRPr lang="es-ES" sz="2800" i="0" dirty="0">
              <a:solidFill>
                <a:schemeClr val="bg1"/>
              </a:solidFill>
            </a:endParaRPr>
          </a:p>
          <a:p>
            <a:endParaRPr lang="es-ES" dirty="0"/>
          </a:p>
        </p:txBody>
      </p:sp>
      <p:sp>
        <p:nvSpPr>
          <p:cNvPr id="278534" name="AutoShape 6"/>
          <p:cNvSpPr>
            <a:spLocks noChangeArrowheads="1"/>
          </p:cNvSpPr>
          <p:nvPr/>
        </p:nvSpPr>
        <p:spPr bwMode="auto">
          <a:xfrm>
            <a:off x="2886075" y="2463800"/>
            <a:ext cx="3562350" cy="1200150"/>
          </a:xfrm>
          <a:prstGeom prst="flowChartMultidocument">
            <a:avLst/>
          </a:prstGeom>
          <a:gradFill rotWithShape="0">
            <a:gsLst>
              <a:gs pos="0">
                <a:srgbClr val="FFBF00"/>
              </a:gs>
              <a:gs pos="10001">
                <a:srgbClr val="F27300"/>
              </a:gs>
              <a:gs pos="25000">
                <a:srgbClr val="8F0040"/>
              </a:gs>
              <a:gs pos="50000">
                <a:srgbClr val="400040"/>
              </a:gs>
              <a:gs pos="80000">
                <a:srgbClr val="000040"/>
              </a:gs>
              <a:gs pos="100000">
                <a:srgbClr val="0000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GRANDES</a:t>
            </a:r>
            <a:endParaRPr lang="es-ES" sz="2800" i="0" dirty="0">
              <a:solidFill>
                <a:schemeClr val="bg1"/>
              </a:solidFill>
            </a:endParaRPr>
          </a:p>
          <a:p>
            <a:endParaRPr lang="es-ES" dirty="0"/>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78534"/>
                                        </p:tgtEl>
                                        <p:attrNameLst>
                                          <p:attrName>style.visibility</p:attrName>
                                        </p:attrNameLst>
                                      </p:cBhvr>
                                      <p:to>
                                        <p:strVal val="visible"/>
                                      </p:to>
                                    </p:set>
                                    <p:animEffect transition="in" filter="randombar(horizontal)">
                                      <p:cBhvr>
                                        <p:cTn id="7" dur="500"/>
                                        <p:tgtEl>
                                          <p:spTgt spid="278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4" grpId="0" animBg="1"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nvGraphicFramePr>
        <p:xfrm>
          <a:off x="0" y="476672"/>
          <a:ext cx="9144000" cy="5976664"/>
        </p:xfrm>
        <a:graphic>
          <a:graphicData uri="http://schemas.openxmlformats.org/drawingml/2006/chart">
            <c:chart xmlns:c="http://schemas.openxmlformats.org/drawingml/2006/chart" xmlns:r="http://schemas.openxmlformats.org/officeDocument/2006/relationships" r:id="rId2"/>
          </a:graphicData>
        </a:graphic>
      </p:graphicFrame>
      <p:sp>
        <p:nvSpPr>
          <p:cNvPr id="5" name="4 CuadroTexto"/>
          <p:cNvSpPr txBox="1"/>
          <p:nvPr/>
        </p:nvSpPr>
        <p:spPr>
          <a:xfrm>
            <a:off x="1979712" y="0"/>
            <a:ext cx="5472608" cy="1015663"/>
          </a:xfrm>
          <a:prstGeom prst="rect">
            <a:avLst/>
          </a:prstGeom>
          <a:noFill/>
        </p:spPr>
        <p:txBody>
          <a:bodyPr wrap="square" rtlCol="0">
            <a:spAutoFit/>
          </a:bodyPr>
          <a:lstStyle/>
          <a:p>
            <a:pPr algn="ctr"/>
            <a:r>
              <a:rPr lang="es-ES" sz="2000" b="1" dirty="0" smtClean="0">
                <a:solidFill>
                  <a:schemeClr val="bg1"/>
                </a:solidFill>
              </a:rPr>
              <a:t>PERCEPCIÓN CONOCIMIENTOS INFORMÁTICOS EMPLEADOS DE LA EMPRESA</a:t>
            </a:r>
          </a:p>
          <a:p>
            <a:pPr algn="ctr"/>
            <a:r>
              <a:rPr lang="es-ES" sz="2000" b="1" dirty="0" smtClean="0">
                <a:solidFill>
                  <a:schemeClr val="bg1"/>
                </a:solidFill>
              </a:rPr>
              <a:t>2012-13 y 2002-03</a:t>
            </a:r>
            <a:endParaRPr lang="es-ES" sz="2000" b="1" dirty="0">
              <a:solidFill>
                <a:schemeClr val="bg1"/>
              </a:solidFill>
            </a:endParaRPr>
          </a:p>
        </p:txBody>
      </p:sp>
      <p:sp>
        <p:nvSpPr>
          <p:cNvPr id="6" name="5 Flecha curvada hacia la derecha"/>
          <p:cNvSpPr/>
          <p:nvPr/>
        </p:nvSpPr>
        <p:spPr>
          <a:xfrm>
            <a:off x="3707904" y="908720"/>
            <a:ext cx="648072" cy="792088"/>
          </a:xfrm>
          <a:prstGeom prst="curvedRightArrow">
            <a:avLst>
              <a:gd name="adj1" fmla="val 2500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chemeClr val="tx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0"/>
            <a:ext cx="8208912" cy="400110"/>
          </a:xfrm>
          <a:prstGeom prst="rect">
            <a:avLst/>
          </a:prstGeom>
          <a:noFill/>
        </p:spPr>
        <p:txBody>
          <a:bodyPr wrap="square" rtlCol="0">
            <a:spAutoFit/>
          </a:bodyPr>
          <a:lstStyle/>
          <a:p>
            <a:pPr algn="ctr"/>
            <a:r>
              <a:rPr lang="es-ES" sz="2000" b="1" dirty="0" smtClean="0">
                <a:solidFill>
                  <a:schemeClr val="bg1"/>
                </a:solidFill>
              </a:rPr>
              <a:t>¿En qué materias deberíamos formar a los alumnos universitarios en TIC?</a:t>
            </a:r>
            <a:endParaRPr lang="es-ES" sz="2000" b="1" dirty="0">
              <a:solidFill>
                <a:schemeClr val="bg1"/>
              </a:solidFill>
            </a:endParaRPr>
          </a:p>
        </p:txBody>
      </p:sp>
      <p:graphicFrame>
        <p:nvGraphicFramePr>
          <p:cNvPr id="3" name="2 Gráfico"/>
          <p:cNvGraphicFramePr/>
          <p:nvPr/>
        </p:nvGraphicFramePr>
        <p:xfrm>
          <a:off x="179512" y="476672"/>
          <a:ext cx="8784976" cy="62646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Text Box 5"/>
          <p:cNvSpPr txBox="1">
            <a:spLocks noChangeArrowheads="1"/>
          </p:cNvSpPr>
          <p:nvPr/>
        </p:nvSpPr>
        <p:spPr bwMode="auto">
          <a:xfrm>
            <a:off x="533400" y="1219200"/>
            <a:ext cx="8153400" cy="350838"/>
          </a:xfrm>
          <a:prstGeom prst="rect">
            <a:avLst/>
          </a:prstGeom>
          <a:noFill/>
          <a:ln w="9525">
            <a:noFill/>
            <a:miter lim="800000"/>
            <a:headEnd/>
            <a:tailEnd/>
          </a:ln>
        </p:spPr>
        <p:txBody>
          <a:bodyPr>
            <a:spAutoFit/>
          </a:bodyPr>
          <a:lstStyle/>
          <a:p>
            <a:pPr>
              <a:lnSpc>
                <a:spcPct val="85000"/>
              </a:lnSpc>
              <a:spcBef>
                <a:spcPct val="50000"/>
              </a:spcBef>
            </a:pPr>
            <a:endParaRPr lang="es-ES" sz="2000" i="0" dirty="0"/>
          </a:p>
        </p:txBody>
      </p:sp>
      <p:sp>
        <p:nvSpPr>
          <p:cNvPr id="243718" name="Text Box 6"/>
          <p:cNvSpPr txBox="1">
            <a:spLocks noChangeArrowheads="1"/>
          </p:cNvSpPr>
          <p:nvPr/>
        </p:nvSpPr>
        <p:spPr bwMode="auto">
          <a:xfrm>
            <a:off x="381000" y="1314450"/>
            <a:ext cx="8382000" cy="877163"/>
          </a:xfrm>
          <a:prstGeom prst="rect">
            <a:avLst/>
          </a:prstGeom>
          <a:noFill/>
          <a:ln w="9525">
            <a:noFill/>
            <a:miter lim="800000"/>
            <a:headEnd/>
            <a:tailEnd/>
          </a:ln>
        </p:spPr>
        <p:txBody>
          <a:bodyPr>
            <a:spAutoFit/>
          </a:bodyPr>
          <a:lstStyle/>
          <a:p>
            <a:pPr algn="ctr">
              <a:lnSpc>
                <a:spcPct val="85000"/>
              </a:lnSpc>
            </a:pPr>
            <a:r>
              <a:rPr lang="es-MX" sz="2000" dirty="0" smtClean="0">
                <a:solidFill>
                  <a:schemeClr val="bg1"/>
                </a:solidFill>
              </a:rPr>
              <a:t>CONCLUSIONES</a:t>
            </a:r>
          </a:p>
          <a:p>
            <a:pPr algn="ctr">
              <a:lnSpc>
                <a:spcPct val="85000"/>
              </a:lnSpc>
            </a:pPr>
            <a:endParaRPr lang="es-MX" sz="2000" dirty="0" smtClean="0">
              <a:solidFill>
                <a:schemeClr val="bg1"/>
              </a:solidFill>
            </a:endParaRPr>
          </a:p>
          <a:p>
            <a:pPr algn="ctr">
              <a:lnSpc>
                <a:spcPct val="85000"/>
              </a:lnSpc>
            </a:pPr>
            <a:r>
              <a:rPr lang="es-MX" sz="2000" dirty="0" smtClean="0">
                <a:solidFill>
                  <a:schemeClr val="bg1"/>
                </a:solidFill>
              </a:rPr>
              <a:t>Empresa </a:t>
            </a:r>
            <a:r>
              <a:rPr lang="es-MX" sz="2000" dirty="0">
                <a:solidFill>
                  <a:schemeClr val="bg1"/>
                </a:solidFill>
              </a:rPr>
              <a:t>española tipo desde la perspectiva de los Sistemas de Información</a:t>
            </a:r>
            <a:r>
              <a:rPr lang="es-ES" sz="2000" dirty="0">
                <a:solidFill>
                  <a:schemeClr val="bg1"/>
                </a:solidFill>
              </a:rPr>
              <a:t> </a:t>
            </a:r>
            <a:endParaRPr lang="es-MX" sz="2000" dirty="0">
              <a:solidFill>
                <a:schemeClr val="bg1"/>
              </a:solidFill>
            </a:endParaRPr>
          </a:p>
        </p:txBody>
      </p:sp>
      <p:sp>
        <p:nvSpPr>
          <p:cNvPr id="65541" name="Rectangle 8"/>
          <p:cNvSpPr>
            <a:spLocks noChangeArrowheads="1"/>
          </p:cNvSpPr>
          <p:nvPr/>
        </p:nvSpPr>
        <p:spPr bwMode="auto">
          <a:xfrm>
            <a:off x="2286000" y="1714500"/>
            <a:ext cx="9144000" cy="0"/>
          </a:xfrm>
          <a:prstGeom prst="rect">
            <a:avLst/>
          </a:prstGeom>
          <a:noFill/>
          <a:ln w="9525">
            <a:noFill/>
            <a:miter lim="800000"/>
            <a:headEnd/>
            <a:tailEnd/>
          </a:ln>
        </p:spPr>
        <p:txBody>
          <a:bodyPr>
            <a:spAutoFit/>
          </a:bodyPr>
          <a:lstStyle/>
          <a:p>
            <a:endParaRPr lang="es-ES" dirty="0"/>
          </a:p>
        </p:txBody>
      </p:sp>
      <p:sp>
        <p:nvSpPr>
          <p:cNvPr id="65542" name="Rectangle 9"/>
          <p:cNvSpPr>
            <a:spLocks noChangeArrowheads="1"/>
          </p:cNvSpPr>
          <p:nvPr/>
        </p:nvSpPr>
        <p:spPr bwMode="auto">
          <a:xfrm>
            <a:off x="2286000" y="1714500"/>
            <a:ext cx="9144000" cy="0"/>
          </a:xfrm>
          <a:prstGeom prst="rect">
            <a:avLst/>
          </a:prstGeom>
          <a:noFill/>
          <a:ln w="9525">
            <a:noFill/>
            <a:miter lim="800000"/>
            <a:headEnd/>
            <a:tailEnd/>
          </a:ln>
        </p:spPr>
        <p:txBody>
          <a:bodyPr>
            <a:spAutoFit/>
          </a:bodyPr>
          <a:lstStyle/>
          <a:p>
            <a:endParaRPr lang="es-ES" dirty="0"/>
          </a:p>
        </p:txBody>
      </p:sp>
      <p:sp>
        <p:nvSpPr>
          <p:cNvPr id="65543" name="Rectangle 10"/>
          <p:cNvSpPr>
            <a:spLocks noChangeArrowheads="1"/>
          </p:cNvSpPr>
          <p:nvPr/>
        </p:nvSpPr>
        <p:spPr bwMode="auto">
          <a:xfrm>
            <a:off x="2286000" y="1714500"/>
            <a:ext cx="9144000" cy="0"/>
          </a:xfrm>
          <a:prstGeom prst="rect">
            <a:avLst/>
          </a:prstGeom>
          <a:noFill/>
          <a:ln w="9525">
            <a:noFill/>
            <a:miter lim="800000"/>
            <a:headEnd/>
            <a:tailEnd/>
          </a:ln>
        </p:spPr>
        <p:txBody>
          <a:bodyPr>
            <a:spAutoFit/>
          </a:bodyPr>
          <a:lstStyle/>
          <a:p>
            <a:endParaRPr lang="es-ES" dirty="0"/>
          </a:p>
        </p:txBody>
      </p:sp>
      <p:sp>
        <p:nvSpPr>
          <p:cNvPr id="65544" name="Rectangle 11"/>
          <p:cNvSpPr>
            <a:spLocks noChangeArrowheads="1"/>
          </p:cNvSpPr>
          <p:nvPr/>
        </p:nvSpPr>
        <p:spPr bwMode="auto">
          <a:xfrm>
            <a:off x="2286000" y="1714500"/>
            <a:ext cx="9144000" cy="0"/>
          </a:xfrm>
          <a:prstGeom prst="rect">
            <a:avLst/>
          </a:prstGeom>
          <a:noFill/>
          <a:ln w="9525">
            <a:noFill/>
            <a:miter lim="800000"/>
            <a:headEnd/>
            <a:tailEnd/>
          </a:ln>
        </p:spPr>
        <p:txBody>
          <a:bodyPr>
            <a:spAutoFit/>
          </a:bodyPr>
          <a:lstStyle/>
          <a:p>
            <a:endParaRPr lang="es-ES" dirty="0"/>
          </a:p>
        </p:txBody>
      </p:sp>
      <p:sp>
        <p:nvSpPr>
          <p:cNvPr id="65545" name="Rectangle 14"/>
          <p:cNvSpPr>
            <a:spLocks noChangeArrowheads="1"/>
          </p:cNvSpPr>
          <p:nvPr/>
        </p:nvSpPr>
        <p:spPr bwMode="auto">
          <a:xfrm>
            <a:off x="2057400" y="1747838"/>
            <a:ext cx="9144000" cy="0"/>
          </a:xfrm>
          <a:prstGeom prst="rect">
            <a:avLst/>
          </a:prstGeom>
          <a:noFill/>
          <a:ln w="9525">
            <a:noFill/>
            <a:miter lim="800000"/>
            <a:headEnd/>
            <a:tailEnd/>
          </a:ln>
        </p:spPr>
        <p:txBody>
          <a:bodyPr>
            <a:spAutoFit/>
          </a:bodyPr>
          <a:lstStyle/>
          <a:p>
            <a:endParaRPr lang="es-ES" dirty="0"/>
          </a:p>
        </p:txBody>
      </p:sp>
      <p:sp>
        <p:nvSpPr>
          <p:cNvPr id="65546" name="Rectangle 16"/>
          <p:cNvSpPr>
            <a:spLocks noChangeArrowheads="1"/>
          </p:cNvSpPr>
          <p:nvPr/>
        </p:nvSpPr>
        <p:spPr bwMode="auto">
          <a:xfrm>
            <a:off x="2157413" y="1814513"/>
            <a:ext cx="9144000" cy="0"/>
          </a:xfrm>
          <a:prstGeom prst="rect">
            <a:avLst/>
          </a:prstGeom>
          <a:noFill/>
          <a:ln w="9525">
            <a:noFill/>
            <a:miter lim="800000"/>
            <a:headEnd/>
            <a:tailEnd/>
          </a:ln>
        </p:spPr>
        <p:txBody>
          <a:bodyPr>
            <a:spAutoFit/>
          </a:bodyPr>
          <a:lstStyle/>
          <a:p>
            <a:endParaRPr lang="es-ES" dirty="0"/>
          </a:p>
        </p:txBody>
      </p:sp>
      <p:sp>
        <p:nvSpPr>
          <p:cNvPr id="243757" name="Text Box 45"/>
          <p:cNvSpPr txBox="1">
            <a:spLocks noChangeArrowheads="1"/>
          </p:cNvSpPr>
          <p:nvPr/>
        </p:nvSpPr>
        <p:spPr bwMode="auto">
          <a:xfrm>
            <a:off x="533400" y="3200400"/>
            <a:ext cx="7772400" cy="1631216"/>
          </a:xfrm>
          <a:prstGeom prst="rect">
            <a:avLst/>
          </a:prstGeom>
          <a:noFill/>
          <a:ln w="9525">
            <a:noFill/>
            <a:miter lim="800000"/>
            <a:headEnd/>
            <a:tailEnd/>
          </a:ln>
        </p:spPr>
        <p:txBody>
          <a:bodyPr>
            <a:spAutoFit/>
          </a:bodyPr>
          <a:lstStyle/>
          <a:p>
            <a:pPr algn="ctr">
              <a:lnSpc>
                <a:spcPct val="100000"/>
              </a:lnSpc>
              <a:spcBef>
                <a:spcPct val="50000"/>
              </a:spcBef>
            </a:pPr>
            <a:r>
              <a:rPr lang="es-MX" sz="2000" i="0" dirty="0" smtClean="0">
                <a:solidFill>
                  <a:srgbClr val="0070C0"/>
                </a:solidFill>
              </a:rPr>
              <a:t>En proceso de evolución hacía los registros obtenidos en las Grandes Empresas. Mejora paulatina no acelerada respecto a los datos de hace 10 años. La </a:t>
            </a:r>
            <a:r>
              <a:rPr lang="es-MX" sz="2000" i="0" dirty="0">
                <a:solidFill>
                  <a:srgbClr val="0070C0"/>
                </a:solidFill>
              </a:rPr>
              <a:t>informatización </a:t>
            </a:r>
            <a:r>
              <a:rPr lang="es-MX" sz="2000" i="0" dirty="0" smtClean="0">
                <a:solidFill>
                  <a:srgbClr val="0070C0"/>
                </a:solidFill>
              </a:rPr>
              <a:t>es uno </a:t>
            </a:r>
            <a:r>
              <a:rPr lang="es-MX" sz="2000" i="0" dirty="0">
                <a:solidFill>
                  <a:srgbClr val="0070C0"/>
                </a:solidFill>
              </a:rPr>
              <a:t>de los principales factores de cohesión de las </a:t>
            </a:r>
            <a:r>
              <a:rPr lang="es-MX" sz="2000" i="0" dirty="0" smtClean="0">
                <a:solidFill>
                  <a:srgbClr val="0070C0"/>
                </a:solidFill>
              </a:rPr>
              <a:t>organizaciones. Falta informatizar la parte no transaccional u operativa, es decir, la estratégica y táctica.</a:t>
            </a:r>
            <a:endParaRPr lang="es-ES" sz="2000" i="0" dirty="0">
              <a:solidFill>
                <a:srgbClr val="0070C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243718"/>
                                        </p:tgtEl>
                                        <p:attrNameLst>
                                          <p:attrName>style.visibility</p:attrName>
                                        </p:attrNameLst>
                                      </p:cBhvr>
                                      <p:to>
                                        <p:strVal val="visible"/>
                                      </p:to>
                                    </p:set>
                                    <p:anim calcmode="lin" valueType="num">
                                      <p:cBhvr>
                                        <p:cTn id="7" dur="500" fill="hold"/>
                                        <p:tgtEl>
                                          <p:spTgt spid="243718"/>
                                        </p:tgtEl>
                                        <p:attrNameLst>
                                          <p:attrName>ppt_x</p:attrName>
                                        </p:attrNameLst>
                                      </p:cBhvr>
                                      <p:tavLst>
                                        <p:tav tm="0">
                                          <p:val>
                                            <p:strVal val="#ppt_x-#ppt_w/2"/>
                                          </p:val>
                                        </p:tav>
                                        <p:tav tm="100000">
                                          <p:val>
                                            <p:strVal val="#ppt_x"/>
                                          </p:val>
                                        </p:tav>
                                      </p:tavLst>
                                    </p:anim>
                                    <p:anim calcmode="lin" valueType="num">
                                      <p:cBhvr>
                                        <p:cTn id="8" dur="500" fill="hold"/>
                                        <p:tgtEl>
                                          <p:spTgt spid="243718"/>
                                        </p:tgtEl>
                                        <p:attrNameLst>
                                          <p:attrName>ppt_y</p:attrName>
                                        </p:attrNameLst>
                                      </p:cBhvr>
                                      <p:tavLst>
                                        <p:tav tm="0">
                                          <p:val>
                                            <p:strVal val="#ppt_y"/>
                                          </p:val>
                                        </p:tav>
                                        <p:tav tm="100000">
                                          <p:val>
                                            <p:strVal val="#ppt_y"/>
                                          </p:val>
                                        </p:tav>
                                      </p:tavLst>
                                    </p:anim>
                                    <p:anim calcmode="lin" valueType="num">
                                      <p:cBhvr>
                                        <p:cTn id="9" dur="500" fill="hold"/>
                                        <p:tgtEl>
                                          <p:spTgt spid="243718"/>
                                        </p:tgtEl>
                                        <p:attrNameLst>
                                          <p:attrName>ppt_w</p:attrName>
                                        </p:attrNameLst>
                                      </p:cBhvr>
                                      <p:tavLst>
                                        <p:tav tm="0">
                                          <p:val>
                                            <p:fltVal val="0"/>
                                          </p:val>
                                        </p:tav>
                                        <p:tav tm="100000">
                                          <p:val>
                                            <p:strVal val="#ppt_w"/>
                                          </p:val>
                                        </p:tav>
                                      </p:tavLst>
                                    </p:anim>
                                    <p:anim calcmode="lin" valueType="num">
                                      <p:cBhvr>
                                        <p:cTn id="10" dur="500" fill="hold"/>
                                        <p:tgtEl>
                                          <p:spTgt spid="243718"/>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43757"/>
                                        </p:tgtEl>
                                        <p:attrNameLst>
                                          <p:attrName>style.visibility</p:attrName>
                                        </p:attrNameLst>
                                      </p:cBhvr>
                                      <p:to>
                                        <p:strVal val="visible"/>
                                      </p:to>
                                    </p:set>
                                    <p:animEffect transition="in" filter="dissolve">
                                      <p:cBhvr>
                                        <p:cTn id="15" dur="500"/>
                                        <p:tgtEl>
                                          <p:spTgt spid="243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8" grpId="0" autoUpdateAnimBg="0"/>
      <p:bldP spid="24375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ChangeArrowheads="1"/>
          </p:cNvSpPr>
          <p:nvPr/>
        </p:nvSpPr>
        <p:spPr bwMode="auto">
          <a:xfrm>
            <a:off x="0" y="0"/>
            <a:ext cx="9144000" cy="6858000"/>
          </a:xfrm>
          <a:prstGeom prst="rect">
            <a:avLst/>
          </a:prstGeom>
          <a:gradFill rotWithShape="0">
            <a:gsLst>
              <a:gs pos="0">
                <a:srgbClr val="03D4A8"/>
              </a:gs>
              <a:gs pos="25000">
                <a:srgbClr val="21D6E0"/>
              </a:gs>
              <a:gs pos="75000">
                <a:srgbClr val="0087E6"/>
              </a:gs>
              <a:gs pos="100000">
                <a:srgbClr val="005CBF"/>
              </a:gs>
            </a:gsLst>
            <a:lin ang="0" scaled="1"/>
          </a:gradFill>
          <a:ln w="9525">
            <a:noFill/>
            <a:miter lim="800000"/>
            <a:headEnd/>
            <a:tailEnd/>
          </a:ln>
        </p:spPr>
        <p:txBody>
          <a:bodyPr wrap="none" anchor="ctr"/>
          <a:lstStyle/>
          <a:p>
            <a:endParaRPr lang="es-ES" dirty="0"/>
          </a:p>
        </p:txBody>
      </p:sp>
      <p:sp>
        <p:nvSpPr>
          <p:cNvPr id="2052" name="Text Box 3"/>
          <p:cNvSpPr txBox="1">
            <a:spLocks noChangeArrowheads="1"/>
          </p:cNvSpPr>
          <p:nvPr/>
        </p:nvSpPr>
        <p:spPr bwMode="auto">
          <a:xfrm>
            <a:off x="1295400" y="304800"/>
            <a:ext cx="6858000" cy="461793"/>
          </a:xfrm>
          <a:prstGeom prst="rect">
            <a:avLst/>
          </a:prstGeom>
          <a:noFill/>
          <a:ln w="9525">
            <a:noFill/>
            <a:miter lim="800000"/>
            <a:headEnd/>
            <a:tailEnd/>
          </a:ln>
        </p:spPr>
        <p:txBody>
          <a:bodyPr>
            <a:spAutoFit/>
          </a:bodyPr>
          <a:lstStyle/>
          <a:p>
            <a:pPr algn="ct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graphicFrame>
        <p:nvGraphicFramePr>
          <p:cNvPr id="2050" name="Object 6"/>
          <p:cNvGraphicFramePr>
            <a:graphicFrameLocks noChangeAspect="1"/>
          </p:cNvGraphicFramePr>
          <p:nvPr/>
        </p:nvGraphicFramePr>
        <p:xfrm>
          <a:off x="1259632" y="764704"/>
          <a:ext cx="7173913" cy="5653088"/>
        </p:xfrm>
        <a:graphic>
          <a:graphicData uri="http://schemas.openxmlformats.org/presentationml/2006/ole">
            <mc:AlternateContent xmlns:mc="http://schemas.openxmlformats.org/markup-compatibility/2006">
              <mc:Choice xmlns:v="urn:schemas-microsoft-com:vml" Requires="v">
                <p:oleObj spid="_x0000_s87043" name="Document" r:id="rId4" imgW="7719069" imgH="5811574" progId="Word.Document.8">
                  <p:embed/>
                </p:oleObj>
              </mc:Choice>
              <mc:Fallback>
                <p:oleObj name="Document" r:id="rId4" imgW="7719069" imgH="5811574" progId="Word.Documen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764704"/>
                        <a:ext cx="7173913" cy="5653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0" y="0"/>
            <a:ext cx="9144000" cy="6858000"/>
          </a:xfrm>
          <a:prstGeom prst="rect">
            <a:avLst/>
          </a:prstGeom>
          <a:gradFill rotWithShape="0">
            <a:gsLst>
              <a:gs pos="0">
                <a:srgbClr val="005CBF"/>
              </a:gs>
              <a:gs pos="25000">
                <a:srgbClr val="0087E6"/>
              </a:gs>
              <a:gs pos="75000">
                <a:srgbClr val="21D6E0"/>
              </a:gs>
              <a:gs pos="100000">
                <a:srgbClr val="03D4A8"/>
              </a:gs>
            </a:gsLst>
            <a:lin ang="0" scaled="1"/>
          </a:gradFill>
          <a:ln w="9525">
            <a:noFill/>
            <a:miter lim="800000"/>
            <a:headEnd/>
            <a:tailEnd/>
          </a:ln>
        </p:spPr>
        <p:txBody>
          <a:bodyPr wrap="none" anchor="ctr"/>
          <a:lstStyle/>
          <a:p>
            <a:endParaRPr lang="es-ES" dirty="0"/>
          </a:p>
        </p:txBody>
      </p:sp>
      <p:sp>
        <p:nvSpPr>
          <p:cNvPr id="54275" name="Text Box 3"/>
          <p:cNvSpPr txBox="1">
            <a:spLocks noChangeArrowheads="1"/>
          </p:cNvSpPr>
          <p:nvPr/>
        </p:nvSpPr>
        <p:spPr bwMode="auto">
          <a:xfrm>
            <a:off x="1219200" y="304800"/>
            <a:ext cx="6858000" cy="455613"/>
          </a:xfrm>
          <a:prstGeom prst="rect">
            <a:avLst/>
          </a:prstGeom>
          <a:noFill/>
          <a:ln w="9525">
            <a:noFill/>
            <a:miter lim="800000"/>
            <a:headEnd/>
            <a:tailEnd/>
          </a:ln>
        </p:spPr>
        <p:txBody>
          <a:bodyPr>
            <a:spAutoFit/>
          </a:bodyPr>
          <a:lstStyle/>
          <a:p>
            <a:pP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sp>
        <p:nvSpPr>
          <p:cNvPr id="54276" name="AutoShape 4"/>
          <p:cNvSpPr>
            <a:spLocks noChangeArrowheads="1"/>
          </p:cNvSpPr>
          <p:nvPr/>
        </p:nvSpPr>
        <p:spPr bwMode="auto">
          <a:xfrm>
            <a:off x="2886075" y="1123950"/>
            <a:ext cx="3562350" cy="1200150"/>
          </a:xfrm>
          <a:prstGeom prst="flowChartMultidocument">
            <a:avLst/>
          </a:prstGeom>
          <a:gradFill rotWithShape="0">
            <a:gsLst>
              <a:gs pos="0">
                <a:srgbClr val="4D0808"/>
              </a:gs>
              <a:gs pos="30000">
                <a:srgbClr val="FF0300"/>
              </a:gs>
              <a:gs pos="55000">
                <a:srgbClr val="FF7A00"/>
              </a:gs>
              <a:gs pos="100000">
                <a:srgbClr val="FFF2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ESPAÑOLAS</a:t>
            </a:r>
            <a:endParaRPr lang="es-ES" sz="2800" i="0" dirty="0">
              <a:solidFill>
                <a:schemeClr val="bg1"/>
              </a:solidFill>
            </a:endParaRPr>
          </a:p>
          <a:p>
            <a:endParaRPr lang="es-ES" dirty="0"/>
          </a:p>
        </p:txBody>
      </p:sp>
      <p:sp>
        <p:nvSpPr>
          <p:cNvPr id="279557" name="AutoShape 5"/>
          <p:cNvSpPr>
            <a:spLocks noChangeArrowheads="1"/>
          </p:cNvSpPr>
          <p:nvPr/>
        </p:nvSpPr>
        <p:spPr bwMode="auto">
          <a:xfrm>
            <a:off x="2886075" y="3803650"/>
            <a:ext cx="3562350" cy="1200150"/>
          </a:xfrm>
          <a:prstGeom prst="flowChartMultidocument">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FINANCIERAS</a:t>
            </a:r>
            <a:endParaRPr lang="es-ES" sz="2800" i="0" dirty="0">
              <a:solidFill>
                <a:schemeClr val="bg1"/>
              </a:solidFill>
            </a:endParaRPr>
          </a:p>
          <a:p>
            <a:endParaRPr lang="es-ES" dirty="0"/>
          </a:p>
        </p:txBody>
      </p:sp>
      <p:sp>
        <p:nvSpPr>
          <p:cNvPr id="54278" name="AutoShape 6"/>
          <p:cNvSpPr>
            <a:spLocks noChangeArrowheads="1"/>
          </p:cNvSpPr>
          <p:nvPr/>
        </p:nvSpPr>
        <p:spPr bwMode="auto">
          <a:xfrm>
            <a:off x="2886075" y="2463800"/>
            <a:ext cx="3562350" cy="1200150"/>
          </a:xfrm>
          <a:prstGeom prst="flowChartMultidocument">
            <a:avLst/>
          </a:prstGeom>
          <a:gradFill rotWithShape="0">
            <a:gsLst>
              <a:gs pos="0">
                <a:srgbClr val="FFBF00"/>
              </a:gs>
              <a:gs pos="10001">
                <a:srgbClr val="F27300"/>
              </a:gs>
              <a:gs pos="25000">
                <a:srgbClr val="8F0040"/>
              </a:gs>
              <a:gs pos="50000">
                <a:srgbClr val="400040"/>
              </a:gs>
              <a:gs pos="80000">
                <a:srgbClr val="000040"/>
              </a:gs>
              <a:gs pos="100000">
                <a:srgbClr val="0000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GRANDES</a:t>
            </a:r>
            <a:endParaRPr lang="es-ES" sz="2800" i="0" dirty="0">
              <a:solidFill>
                <a:schemeClr val="bg1"/>
              </a:solidFill>
            </a:endParaRPr>
          </a:p>
          <a:p>
            <a:endParaRPr lang="es-ES" dirty="0"/>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79557"/>
                                        </p:tgtEl>
                                        <p:attrNameLst>
                                          <p:attrName>style.visibility</p:attrName>
                                        </p:attrNameLst>
                                      </p:cBhvr>
                                      <p:to>
                                        <p:strVal val="visible"/>
                                      </p:to>
                                    </p:set>
                                    <p:animEffect transition="in" filter="randombar(horizontal)">
                                      <p:cBhvr>
                                        <p:cTn id="7" dur="500"/>
                                        <p:tgtEl>
                                          <p:spTgt spid="279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7"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ChangeArrowheads="1"/>
          </p:cNvSpPr>
          <p:nvPr/>
        </p:nvSpPr>
        <p:spPr bwMode="auto">
          <a:xfrm>
            <a:off x="0" y="0"/>
            <a:ext cx="9144000" cy="6858000"/>
          </a:xfrm>
          <a:prstGeom prst="rect">
            <a:avLst/>
          </a:prstGeom>
          <a:gradFill rotWithShape="0">
            <a:gsLst>
              <a:gs pos="0">
                <a:srgbClr val="03D4A8"/>
              </a:gs>
              <a:gs pos="25000">
                <a:srgbClr val="21D6E0"/>
              </a:gs>
              <a:gs pos="75000">
                <a:srgbClr val="0087E6"/>
              </a:gs>
              <a:gs pos="100000">
                <a:srgbClr val="005CBF"/>
              </a:gs>
            </a:gsLst>
            <a:lin ang="0" scaled="1"/>
          </a:gradFill>
          <a:ln w="9525">
            <a:noFill/>
            <a:miter lim="800000"/>
            <a:headEnd/>
            <a:tailEnd/>
          </a:ln>
        </p:spPr>
        <p:txBody>
          <a:bodyPr wrap="none" anchor="ctr"/>
          <a:lstStyle/>
          <a:p>
            <a:endParaRPr lang="es-ES" dirty="0"/>
          </a:p>
        </p:txBody>
      </p:sp>
      <p:sp>
        <p:nvSpPr>
          <p:cNvPr id="2052" name="Text Box 3"/>
          <p:cNvSpPr txBox="1">
            <a:spLocks noChangeArrowheads="1"/>
          </p:cNvSpPr>
          <p:nvPr/>
        </p:nvSpPr>
        <p:spPr bwMode="auto">
          <a:xfrm>
            <a:off x="1295400" y="304800"/>
            <a:ext cx="6858000" cy="461793"/>
          </a:xfrm>
          <a:prstGeom prst="rect">
            <a:avLst/>
          </a:prstGeom>
          <a:noFill/>
          <a:ln w="9525">
            <a:noFill/>
            <a:miter lim="800000"/>
            <a:headEnd/>
            <a:tailEnd/>
          </a:ln>
        </p:spPr>
        <p:txBody>
          <a:bodyPr>
            <a:spAutoFit/>
          </a:bodyPr>
          <a:lstStyle/>
          <a:p>
            <a:pPr algn="ct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graphicFrame>
        <p:nvGraphicFramePr>
          <p:cNvPr id="2050" name="Object 6"/>
          <p:cNvGraphicFramePr>
            <a:graphicFrameLocks noChangeAspect="1"/>
          </p:cNvGraphicFramePr>
          <p:nvPr/>
        </p:nvGraphicFramePr>
        <p:xfrm>
          <a:off x="1546467" y="1052736"/>
          <a:ext cx="7597533" cy="5336753"/>
        </p:xfrm>
        <a:graphic>
          <a:graphicData uri="http://schemas.openxmlformats.org/presentationml/2006/ole">
            <mc:AlternateContent xmlns:mc="http://schemas.openxmlformats.org/markup-compatibility/2006">
              <mc:Choice xmlns:v="urn:schemas-microsoft-com:vml" Requires="v">
                <p:oleObj spid="_x0000_s88067" name="Document" r:id="rId4" imgW="8405761" imgH="5786044" progId="Word.Document.8">
                  <p:embed/>
                </p:oleObj>
              </mc:Choice>
              <mc:Fallback>
                <p:oleObj name="Document" r:id="rId4" imgW="8405761" imgH="5786044" progId="Word.Documen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6467" y="1052736"/>
                        <a:ext cx="7597533" cy="53367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0" y="0"/>
            <a:ext cx="9144000" cy="6858000"/>
          </a:xfrm>
          <a:prstGeom prst="rect">
            <a:avLst/>
          </a:prstGeom>
          <a:gradFill rotWithShape="0">
            <a:gsLst>
              <a:gs pos="0">
                <a:srgbClr val="005CBF"/>
              </a:gs>
              <a:gs pos="25000">
                <a:srgbClr val="0087E6"/>
              </a:gs>
              <a:gs pos="75000">
                <a:srgbClr val="21D6E0"/>
              </a:gs>
              <a:gs pos="100000">
                <a:srgbClr val="03D4A8"/>
              </a:gs>
            </a:gsLst>
            <a:lin ang="0" scaled="1"/>
          </a:gradFill>
          <a:ln w="9525">
            <a:noFill/>
            <a:miter lim="800000"/>
            <a:headEnd/>
            <a:tailEnd/>
          </a:ln>
        </p:spPr>
        <p:txBody>
          <a:bodyPr wrap="none" anchor="ctr"/>
          <a:lstStyle/>
          <a:p>
            <a:endParaRPr lang="es-ES" dirty="0"/>
          </a:p>
        </p:txBody>
      </p:sp>
      <p:sp>
        <p:nvSpPr>
          <p:cNvPr id="55299" name="Text Box 3"/>
          <p:cNvSpPr txBox="1">
            <a:spLocks noChangeArrowheads="1"/>
          </p:cNvSpPr>
          <p:nvPr/>
        </p:nvSpPr>
        <p:spPr bwMode="auto">
          <a:xfrm>
            <a:off x="1219200" y="304800"/>
            <a:ext cx="6858000" cy="461793"/>
          </a:xfrm>
          <a:prstGeom prst="rect">
            <a:avLst/>
          </a:prstGeom>
          <a:noFill/>
          <a:ln w="9525">
            <a:noFill/>
            <a:miter lim="800000"/>
            <a:headEnd/>
            <a:tailEnd/>
          </a:ln>
        </p:spPr>
        <p:txBody>
          <a:bodyPr>
            <a:spAutoFit/>
          </a:bodyPr>
          <a:lstStyle/>
          <a:p>
            <a:pPr algn="ctr">
              <a:lnSpc>
                <a:spcPct val="85000"/>
              </a:lnSpc>
              <a:spcBef>
                <a:spcPct val="50000"/>
              </a:spcBef>
            </a:pPr>
            <a:r>
              <a:rPr lang="es-MX" sz="2800" i="0" dirty="0">
                <a:solidFill>
                  <a:schemeClr val="bg1"/>
                </a:solidFill>
              </a:rPr>
              <a:t>ITINERARIO DE LA INVESTIGACIÓN</a:t>
            </a:r>
            <a:r>
              <a:rPr lang="es-ES" sz="2800" i="0" dirty="0">
                <a:solidFill>
                  <a:schemeClr val="bg1"/>
                </a:solidFill>
              </a:rPr>
              <a:t> </a:t>
            </a:r>
          </a:p>
        </p:txBody>
      </p:sp>
      <p:sp>
        <p:nvSpPr>
          <p:cNvPr id="55300" name="AutoShape 4"/>
          <p:cNvSpPr>
            <a:spLocks noChangeArrowheads="1"/>
          </p:cNvSpPr>
          <p:nvPr/>
        </p:nvSpPr>
        <p:spPr bwMode="auto">
          <a:xfrm>
            <a:off x="2886075" y="1123950"/>
            <a:ext cx="3562350" cy="1200150"/>
          </a:xfrm>
          <a:prstGeom prst="flowChartMultidocument">
            <a:avLst/>
          </a:prstGeom>
          <a:gradFill rotWithShape="0">
            <a:gsLst>
              <a:gs pos="0">
                <a:srgbClr val="4D0808"/>
              </a:gs>
              <a:gs pos="30000">
                <a:srgbClr val="FF0300"/>
              </a:gs>
              <a:gs pos="55000">
                <a:srgbClr val="FF7A00"/>
              </a:gs>
              <a:gs pos="100000">
                <a:srgbClr val="FFF2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ESPAÑOLAS</a:t>
            </a:r>
            <a:endParaRPr lang="es-ES" sz="2800" i="0" dirty="0">
              <a:solidFill>
                <a:schemeClr val="bg1"/>
              </a:solidFill>
            </a:endParaRPr>
          </a:p>
          <a:p>
            <a:endParaRPr lang="es-ES" dirty="0"/>
          </a:p>
        </p:txBody>
      </p:sp>
      <p:sp>
        <p:nvSpPr>
          <p:cNvPr id="55301" name="AutoShape 5"/>
          <p:cNvSpPr>
            <a:spLocks noChangeArrowheads="1"/>
          </p:cNvSpPr>
          <p:nvPr/>
        </p:nvSpPr>
        <p:spPr bwMode="auto">
          <a:xfrm>
            <a:off x="2886075" y="3803650"/>
            <a:ext cx="3562350" cy="1200150"/>
          </a:xfrm>
          <a:prstGeom prst="flowChartMultidocument">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FINANCIERAS</a:t>
            </a:r>
            <a:endParaRPr lang="es-ES" sz="2800" i="0" dirty="0">
              <a:solidFill>
                <a:schemeClr val="bg1"/>
              </a:solidFill>
            </a:endParaRPr>
          </a:p>
          <a:p>
            <a:endParaRPr lang="es-ES" dirty="0"/>
          </a:p>
        </p:txBody>
      </p:sp>
      <p:sp>
        <p:nvSpPr>
          <p:cNvPr id="55302" name="AutoShape 6"/>
          <p:cNvSpPr>
            <a:spLocks noChangeArrowheads="1"/>
          </p:cNvSpPr>
          <p:nvPr/>
        </p:nvSpPr>
        <p:spPr bwMode="auto">
          <a:xfrm>
            <a:off x="2886075" y="2463800"/>
            <a:ext cx="3562350" cy="1200150"/>
          </a:xfrm>
          <a:prstGeom prst="flowChartMultidocument">
            <a:avLst/>
          </a:prstGeom>
          <a:gradFill rotWithShape="0">
            <a:gsLst>
              <a:gs pos="0">
                <a:srgbClr val="FFBF00"/>
              </a:gs>
              <a:gs pos="10001">
                <a:srgbClr val="F27300"/>
              </a:gs>
              <a:gs pos="25000">
                <a:srgbClr val="8F0040"/>
              </a:gs>
              <a:gs pos="50000">
                <a:srgbClr val="400040"/>
              </a:gs>
              <a:gs pos="80000">
                <a:srgbClr val="000040"/>
              </a:gs>
              <a:gs pos="100000">
                <a:srgbClr val="000000"/>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GRANDES</a:t>
            </a:r>
            <a:endParaRPr lang="es-ES" sz="2800" i="0" dirty="0">
              <a:solidFill>
                <a:schemeClr val="bg1"/>
              </a:solidFill>
            </a:endParaRPr>
          </a:p>
          <a:p>
            <a:endParaRPr lang="es-ES" dirty="0"/>
          </a:p>
        </p:txBody>
      </p:sp>
      <p:sp>
        <p:nvSpPr>
          <p:cNvPr id="280583" name="AutoShape 7"/>
          <p:cNvSpPr>
            <a:spLocks noChangeArrowheads="1"/>
          </p:cNvSpPr>
          <p:nvPr/>
        </p:nvSpPr>
        <p:spPr bwMode="auto">
          <a:xfrm>
            <a:off x="2886075" y="5143500"/>
            <a:ext cx="3562350" cy="1200150"/>
          </a:xfrm>
          <a:prstGeom prst="flowChartMultidocument">
            <a:avLst/>
          </a:prstGeom>
          <a:gradFill rotWithShape="0">
            <a:gsLst>
              <a:gs pos="0">
                <a:srgbClr val="005CBF"/>
              </a:gs>
              <a:gs pos="25000">
                <a:srgbClr val="0087E6"/>
              </a:gs>
              <a:gs pos="75000">
                <a:srgbClr val="21D6E0"/>
              </a:gs>
              <a:gs pos="100000">
                <a:srgbClr val="03D4A8"/>
              </a:gs>
            </a:gsLst>
            <a:lin ang="5400000" scaled="1"/>
          </a:gradFill>
          <a:ln w="9525">
            <a:solidFill>
              <a:schemeClr val="tx1"/>
            </a:solidFill>
            <a:miter lim="800000"/>
            <a:headEnd/>
            <a:tailEnd/>
          </a:ln>
        </p:spPr>
        <p:txBody>
          <a:bodyPr wrap="none" anchor="ctr"/>
          <a:lstStyle/>
          <a:p>
            <a:pPr>
              <a:lnSpc>
                <a:spcPct val="85000"/>
              </a:lnSpc>
              <a:spcBef>
                <a:spcPct val="50000"/>
              </a:spcBef>
            </a:pPr>
            <a:endParaRPr lang="es-ES" sz="2800" i="0" dirty="0">
              <a:solidFill>
                <a:schemeClr val="bg1"/>
              </a:solidFill>
            </a:endParaRPr>
          </a:p>
          <a:p>
            <a:pPr>
              <a:lnSpc>
                <a:spcPct val="85000"/>
              </a:lnSpc>
              <a:spcBef>
                <a:spcPct val="50000"/>
              </a:spcBef>
            </a:pPr>
            <a:r>
              <a:rPr lang="es-ES" sz="2800" i="0" dirty="0" smtClean="0">
                <a:solidFill>
                  <a:schemeClr val="bg1"/>
                </a:solidFill>
              </a:rPr>
              <a:t>HUELVA</a:t>
            </a:r>
            <a:endParaRPr lang="es-ES" sz="2800" i="0" dirty="0">
              <a:solidFill>
                <a:schemeClr val="bg1"/>
              </a:solidFill>
            </a:endParaRPr>
          </a:p>
          <a:p>
            <a:endParaRPr lang="es-ES" dirty="0"/>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80583"/>
                                        </p:tgtEl>
                                        <p:attrNameLst>
                                          <p:attrName>style.visibility</p:attrName>
                                        </p:attrNameLst>
                                      </p:cBhvr>
                                      <p:to>
                                        <p:strVal val="visible"/>
                                      </p:to>
                                    </p:set>
                                    <p:animEffect transition="in" filter="randombar(horizontal)">
                                      <p:cBhvr>
                                        <p:cTn id="7" dur="500"/>
                                        <p:tgtEl>
                                          <p:spTgt spid="280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583" grpId="0" animBg="1" autoUpdateAnimBg="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1082</TotalTime>
  <Words>1093</Words>
  <Application>Microsoft Office PowerPoint</Application>
  <PresentationFormat>Presentación en pantalla (4:3)</PresentationFormat>
  <Paragraphs>240</Paragraphs>
  <Slides>52</Slides>
  <Notes>0</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52</vt:i4>
      </vt:variant>
    </vt:vector>
  </HeadingPairs>
  <TitlesOfParts>
    <vt:vector size="56" baseType="lpstr">
      <vt:lpstr>Tema de Office</vt:lpstr>
      <vt:lpstr>Document</vt:lpstr>
      <vt:lpstr>Worksheet</vt:lpstr>
      <vt:lpstr>Diapositiva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usuario</cp:lastModifiedBy>
  <cp:revision>126</cp:revision>
  <dcterms:created xsi:type="dcterms:W3CDTF">2013-05-25T17:50:41Z</dcterms:created>
  <dcterms:modified xsi:type="dcterms:W3CDTF">2014-01-05T09:23:07Z</dcterms:modified>
</cp:coreProperties>
</file>