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Default Extension="xls" ContentType="application/vnd.ms-exce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54"/>
  </p:notesMasterIdLst>
  <p:handoutMasterIdLst>
    <p:handoutMasterId r:id="rId55"/>
  </p:handoutMasterIdLst>
  <p:sldIdLst>
    <p:sldId id="565" r:id="rId2"/>
    <p:sldId id="568" r:id="rId3"/>
    <p:sldId id="569" r:id="rId4"/>
    <p:sldId id="570" r:id="rId5"/>
    <p:sldId id="571" r:id="rId6"/>
    <p:sldId id="572" r:id="rId7"/>
    <p:sldId id="573" r:id="rId8"/>
    <p:sldId id="575" r:id="rId9"/>
    <p:sldId id="576" r:id="rId10"/>
    <p:sldId id="577" r:id="rId11"/>
    <p:sldId id="578" r:id="rId12"/>
    <p:sldId id="579" r:id="rId13"/>
    <p:sldId id="580" r:id="rId14"/>
    <p:sldId id="581" r:id="rId15"/>
    <p:sldId id="582" r:id="rId16"/>
    <p:sldId id="583" r:id="rId17"/>
    <p:sldId id="584" r:id="rId18"/>
    <p:sldId id="585" r:id="rId19"/>
    <p:sldId id="586" r:id="rId20"/>
    <p:sldId id="587" r:id="rId21"/>
    <p:sldId id="588" r:id="rId22"/>
    <p:sldId id="589" r:id="rId23"/>
    <p:sldId id="590" r:id="rId24"/>
    <p:sldId id="591" r:id="rId25"/>
    <p:sldId id="592" r:id="rId26"/>
    <p:sldId id="593" r:id="rId27"/>
    <p:sldId id="594" r:id="rId28"/>
    <p:sldId id="595" r:id="rId29"/>
    <p:sldId id="596" r:id="rId30"/>
    <p:sldId id="597" r:id="rId31"/>
    <p:sldId id="598" r:id="rId32"/>
    <p:sldId id="599" r:id="rId33"/>
    <p:sldId id="600" r:id="rId34"/>
    <p:sldId id="601" r:id="rId35"/>
    <p:sldId id="602" r:id="rId36"/>
    <p:sldId id="603" r:id="rId37"/>
    <p:sldId id="604" r:id="rId38"/>
    <p:sldId id="302" r:id="rId39"/>
    <p:sldId id="303" r:id="rId40"/>
    <p:sldId id="304" r:id="rId41"/>
    <p:sldId id="566" r:id="rId42"/>
    <p:sldId id="306" r:id="rId43"/>
    <p:sldId id="326" r:id="rId44"/>
    <p:sldId id="327" r:id="rId45"/>
    <p:sldId id="328" r:id="rId46"/>
    <p:sldId id="329" r:id="rId47"/>
    <p:sldId id="330" r:id="rId48"/>
    <p:sldId id="335" r:id="rId49"/>
    <p:sldId id="336" r:id="rId50"/>
    <p:sldId id="338" r:id="rId51"/>
    <p:sldId id="339" r:id="rId52"/>
    <p:sldId id="340" r:id="rId53"/>
  </p:sldIdLst>
  <p:sldSz cx="9144000" cy="6858000" type="screen4x3"/>
  <p:notesSz cx="7099300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71" autoAdjust="0"/>
    <p:restoredTop sz="94660"/>
  </p:normalViewPr>
  <p:slideViewPr>
    <p:cSldViewPr>
      <p:cViewPr varScale="1">
        <p:scale>
          <a:sx n="103" d="100"/>
          <a:sy n="103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52690F1-1261-40E7-89A5-D16AB8175DD8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s-E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s-ES"/>
          </a:p>
        </p:txBody>
      </p:sp>
      <p:sp>
        <p:nvSpPr>
          <p:cNvPr id="91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s-ES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406A8AAC-D94D-4AAC-BFC0-8122B9F05A3B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A8AAC-D94D-4AAC-BFC0-8122B9F05A3B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18</a:t>
            </a:fld>
            <a:endParaRPr lang="es-E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19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20</a:t>
            </a:fld>
            <a:endParaRPr lang="es-E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21</a:t>
            </a:fld>
            <a:endParaRPr lang="es-E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22</a:t>
            </a:fld>
            <a:endParaRPr lang="es-E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23</a:t>
            </a:fld>
            <a:endParaRPr lang="es-E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24</a:t>
            </a:fld>
            <a:endParaRPr lang="es-E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25</a:t>
            </a:fld>
            <a:endParaRPr lang="es-E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26</a:t>
            </a:fld>
            <a:endParaRPr lang="es-E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27</a:t>
            </a:fld>
            <a:endParaRPr lang="es-E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28</a:t>
            </a:fld>
            <a:endParaRPr lang="es-E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29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30</a:t>
            </a:fld>
            <a:endParaRPr lang="es-E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31</a:t>
            </a:fld>
            <a:endParaRPr lang="es-E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32</a:t>
            </a:fld>
            <a:endParaRPr lang="es-E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33</a:t>
            </a:fld>
            <a:endParaRPr lang="es-E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34</a:t>
            </a:fld>
            <a:endParaRPr lang="es-E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35</a:t>
            </a:fld>
            <a:endParaRPr lang="es-E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36</a:t>
            </a:fld>
            <a:endParaRPr lang="es-E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37</a:t>
            </a:fld>
            <a:endParaRPr lang="es-E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A8AAC-D94D-4AAC-BFC0-8122B9F05A3B}" type="slidenum">
              <a:rPr lang="es-ES" smtClean="0"/>
              <a:pPr/>
              <a:t>38</a:t>
            </a:fld>
            <a:endParaRPr lang="es-E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A8AAC-D94D-4AAC-BFC0-8122B9F05A3B}" type="slidenum">
              <a:rPr lang="es-ES" smtClean="0"/>
              <a:pPr/>
              <a:t>39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A8AAC-D94D-4AAC-BFC0-8122B9F05A3B}" type="slidenum">
              <a:rPr lang="es-ES" smtClean="0"/>
              <a:pPr/>
              <a:t>40</a:t>
            </a:fld>
            <a:endParaRPr lang="es-E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A8AAC-D94D-4AAC-BFC0-8122B9F05A3B}" type="slidenum">
              <a:rPr lang="es-ES" smtClean="0"/>
              <a:pPr/>
              <a:t>41</a:t>
            </a:fld>
            <a:endParaRPr lang="es-E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A8AAC-D94D-4AAC-BFC0-8122B9F05A3B}" type="slidenum">
              <a:rPr lang="es-ES" smtClean="0"/>
              <a:pPr/>
              <a:t>42</a:t>
            </a:fld>
            <a:endParaRPr lang="es-E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A8AAC-D94D-4AAC-BFC0-8122B9F05A3B}" type="slidenum">
              <a:rPr lang="es-ES" smtClean="0"/>
              <a:pPr/>
              <a:t>43</a:t>
            </a:fld>
            <a:endParaRPr lang="es-E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A8AAC-D94D-4AAC-BFC0-8122B9F05A3B}" type="slidenum">
              <a:rPr lang="es-ES" smtClean="0"/>
              <a:pPr/>
              <a:t>44</a:t>
            </a:fld>
            <a:endParaRPr lang="es-E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A8AAC-D94D-4AAC-BFC0-8122B9F05A3B}" type="slidenum">
              <a:rPr lang="es-ES" smtClean="0"/>
              <a:pPr/>
              <a:t>45</a:t>
            </a:fld>
            <a:endParaRPr lang="es-E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A8AAC-D94D-4AAC-BFC0-8122B9F05A3B}" type="slidenum">
              <a:rPr lang="es-ES" smtClean="0"/>
              <a:pPr/>
              <a:t>46</a:t>
            </a:fld>
            <a:endParaRPr lang="es-E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A8AAC-D94D-4AAC-BFC0-8122B9F05A3B}" type="slidenum">
              <a:rPr lang="es-ES" smtClean="0"/>
              <a:pPr/>
              <a:t>47</a:t>
            </a:fld>
            <a:endParaRPr lang="es-E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A8AAC-D94D-4AAC-BFC0-8122B9F05A3B}" type="slidenum">
              <a:rPr lang="es-ES" smtClean="0"/>
              <a:pPr/>
              <a:t>48</a:t>
            </a:fld>
            <a:endParaRPr lang="es-E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A8AAC-D94D-4AAC-BFC0-8122B9F05A3B}" type="slidenum">
              <a:rPr lang="es-ES" smtClean="0"/>
              <a:pPr/>
              <a:t>49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A8AAC-D94D-4AAC-BFC0-8122B9F05A3B}" type="slidenum">
              <a:rPr lang="es-ES" smtClean="0"/>
              <a:pPr/>
              <a:t>50</a:t>
            </a:fld>
            <a:endParaRPr lang="es-E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A8AAC-D94D-4AAC-BFC0-8122B9F05A3B}" type="slidenum">
              <a:rPr lang="es-ES" smtClean="0"/>
              <a:pPr/>
              <a:t>51</a:t>
            </a:fld>
            <a:endParaRPr lang="es-E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A8AAC-D94D-4AAC-BFC0-8122B9F05A3B}" type="slidenum">
              <a:rPr lang="es-ES" smtClean="0"/>
              <a:pPr/>
              <a:t>52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F8A28-50BC-4659-8BDD-9FA308DD9395}" type="slidenum">
              <a:rPr lang="es-ES" smtClean="0"/>
              <a:pPr>
                <a:defRPr/>
              </a:pPr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915D-7640-4FDA-83B9-8157A23AD956}" type="datetimeFigureOut">
              <a:rPr lang="es-ES" smtClean="0"/>
              <a:t>25/11/2013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1BFE-3B45-4714-90DF-834CED616A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915D-7640-4FDA-83B9-8157A23AD956}" type="datetimeFigureOut">
              <a:rPr lang="es-ES" smtClean="0"/>
              <a:t>25/11/2013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6A62-0173-48B8-AC7D-653812C11F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915D-7640-4FDA-83B9-8157A23AD956}" type="datetimeFigureOut">
              <a:rPr lang="es-ES" smtClean="0"/>
              <a:t>25/11/2013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FA2E-6D28-40B9-9683-CD9D3D846E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915D-7640-4FDA-83B9-8157A23AD956}" type="datetimeFigureOut">
              <a:rPr lang="es-ES" smtClean="0"/>
              <a:t>25/11/2013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FE4A-B672-4F39-89A2-3E6BE2D791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915D-7640-4FDA-83B9-8157A23AD956}" type="datetimeFigureOut">
              <a:rPr lang="es-ES" smtClean="0"/>
              <a:t>25/11/2013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A680B-2F35-43A2-A923-7B2E368651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915D-7640-4FDA-83B9-8157A23AD956}" type="datetimeFigureOut">
              <a:rPr lang="es-ES" smtClean="0"/>
              <a:t>25/11/2013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D8922-B4A4-4A08-9D52-DFD209249C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915D-7640-4FDA-83B9-8157A23AD956}" type="datetimeFigureOut">
              <a:rPr lang="es-ES" smtClean="0"/>
              <a:t>25/11/2013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F937-636D-422D-9323-BA250AF42A6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915D-7640-4FDA-83B9-8157A23AD956}" type="datetimeFigureOut">
              <a:rPr lang="es-ES" smtClean="0"/>
              <a:t>25/11/2013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6F3-6DE3-4925-9931-10D34E3F39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915D-7640-4FDA-83B9-8157A23AD956}" type="datetimeFigureOut">
              <a:rPr lang="es-ES" smtClean="0"/>
              <a:t>25/11/2013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82B70-65DD-40ED-B198-DFEBD9D5AB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915D-7640-4FDA-83B9-8157A23AD956}" type="datetimeFigureOut">
              <a:rPr lang="es-ES" smtClean="0"/>
              <a:t>25/11/2013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1868-7E9C-4E31-BD23-55366C78D8D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915D-7640-4FDA-83B9-8157A23AD956}" type="datetimeFigureOut">
              <a:rPr lang="es-ES" smtClean="0"/>
              <a:t>25/11/2013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D98E-C3D0-464D-BCC0-F170F50528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3915D-7640-4FDA-83B9-8157A23AD956}" type="datetimeFigureOut">
              <a:rPr lang="es-ES" smtClean="0"/>
              <a:t>25/11/2013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347DD-154E-4FF2-AC34-74C241A94CF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Text Box 73"/>
          <p:cNvSpPr txBox="1">
            <a:spLocks noChangeArrowheads="1"/>
          </p:cNvSpPr>
          <p:nvPr userDrawn="1"/>
        </p:nvSpPr>
        <p:spPr bwMode="auto">
          <a:xfrm>
            <a:off x="7494588" y="-14288"/>
            <a:ext cx="16144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1200"/>
              <a:t>Prof. Tomás Escobar</a:t>
            </a:r>
          </a:p>
        </p:txBody>
      </p:sp>
      <p:sp>
        <p:nvSpPr>
          <p:cNvPr id="8" name="Rectangle 72"/>
          <p:cNvSpPr>
            <a:spLocks noChangeArrowheads="1"/>
          </p:cNvSpPr>
          <p:nvPr userDrawn="1"/>
        </p:nvSpPr>
        <p:spPr bwMode="auto">
          <a:xfrm>
            <a:off x="0" y="0"/>
            <a:ext cx="309721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sz="1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Universidad de Huelva 	 </a:t>
            </a:r>
            <a:br>
              <a:rPr lang="es-ES" sz="1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s-ES" sz="1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MÁSTER OFICIAL EN TURISMO: DIRECCIÓN DE EMPRESAS TURÍSTICAS </a:t>
            </a:r>
            <a:r>
              <a:rPr lang="es-ES" sz="1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s-ES" sz="1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s-ES" sz="1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wmf"/><Relationship Id="rId4" Type="http://schemas.openxmlformats.org/officeDocument/2006/relationships/image" Target="../media/image2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wmf"/><Relationship Id="rId4" Type="http://schemas.openxmlformats.org/officeDocument/2006/relationships/image" Target="../media/image28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gi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37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gi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Hoja_de_c_lculo_de_Microsoft_Office_Excel_97-20031.xls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35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image" Target="../media/image54.wmf"/><Relationship Id="rId9" Type="http://schemas.openxmlformats.org/officeDocument/2006/relationships/oleObject" Target="../embeddings/oleObject7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36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8.wmf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6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 bwMode="auto">
          <a:noFill/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s-ES" sz="2800" b="1" dirty="0" smtClean="0"/>
              <a:t>MÁSTER OFICIAL EN TURISMO: DIRECCIÓN DE EMPRESAS TURÍSTICAS</a:t>
            </a:r>
            <a:r>
              <a:rPr lang="es-ES" sz="2800" dirty="0" smtClean="0"/>
              <a:t> </a:t>
            </a:r>
            <a:r>
              <a:rPr lang="es-ES" sz="2800" b="1" dirty="0">
                <a:solidFill>
                  <a:schemeClr val="tx1"/>
                </a:solidFill>
              </a:rPr>
              <a:t/>
            </a:r>
            <a:br>
              <a:rPr lang="es-ES" sz="2800" b="1" dirty="0">
                <a:solidFill>
                  <a:schemeClr val="tx1"/>
                </a:solidFill>
              </a:rPr>
            </a:br>
            <a:r>
              <a:rPr lang="es-ES" sz="2800" b="1" dirty="0" smtClean="0">
                <a:solidFill>
                  <a:schemeClr val="tx1"/>
                </a:solidFill>
              </a:rPr>
              <a:t>13/14</a:t>
            </a:r>
            <a:endParaRPr lang="es-ES" sz="2800" b="1" dirty="0">
              <a:solidFill>
                <a:schemeClr val="tx1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sz="2000" dirty="0"/>
              <a:t>GESTIÓN DE LOS SISTEMAS DE INFORMACIÓN CONTABLE-FINANCIERO </a:t>
            </a:r>
            <a:r>
              <a:rPr lang="es-ES" sz="2000" dirty="0" smtClean="0"/>
              <a:t>EN EMPRESAS </a:t>
            </a:r>
            <a:r>
              <a:rPr lang="es-ES" sz="2000" dirty="0"/>
              <a:t>TURÍSTICAS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Esquema de Funcionamiento (III)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4438"/>
            <a:ext cx="8229600" cy="452596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Departamentos Operacionales: Generan ingresos por la prestación de servicios.</a:t>
            </a:r>
          </a:p>
        </p:txBody>
      </p:sp>
      <p:pic>
        <p:nvPicPr>
          <p:cNvPr id="27652" name="Picture 4" descr="C:\Documents and Settings\administrador\Datos de programa\Microsoft\Media Catalog\Downloaded Clips\cl3\BD08168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519363"/>
            <a:ext cx="1809750" cy="181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5" descr="C:\Documents and Settings\administrador\Datos de programa\Microsoft\Media Catalog\Downloaded Clips\cl0\PE02398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2513013"/>
            <a:ext cx="1870075" cy="179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6" descr="C:\Documents and Settings\administrador\Datos de programa\Microsoft\Media Catalog\Downloaded Clips\cl4f\j0198276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71800" y="2492375"/>
            <a:ext cx="2362200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7" descr="C:\Documents and Settings\administrador\Datos de programa\Microsoft\Media Catalog\Downloaded Clips\cl87\j0339692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" y="4706938"/>
            <a:ext cx="1600200" cy="154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8" descr="C:\Documents and Settings\administrador\Datos de programa\Microsoft\Media Catalog\Downloaded Clips\cl76\j0295683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00400" y="4597400"/>
            <a:ext cx="2286000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9" descr="C:\Documents and Settings\administrador\Datos de programa\Microsoft\Media Catalog\Downloaded Clips\cl82\j0326022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43600" y="4267200"/>
            <a:ext cx="1851025" cy="184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Esquema de Funcionamiento (IV)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625" y="1143000"/>
            <a:ext cx="8715375" cy="452596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s-ES" smtClean="0"/>
              <a:t>Departamentos Funcionales: Generan costes al prestar servicios a los operacionales.</a:t>
            </a:r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Otros agrupan costes no localizables clara/.</a:t>
            </a:r>
          </a:p>
        </p:txBody>
      </p:sp>
      <p:pic>
        <p:nvPicPr>
          <p:cNvPr id="28676" name="Picture 4" descr="C:\Documents and Settings\administrador\Datos de programa\Microsoft\Media Catalog\Downloaded Clips\cl5b\j0229545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516188"/>
            <a:ext cx="1346200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5" descr="C:\Documents and Settings\administrador\Datos de programa\Microsoft\Media Catalog\Downloaded Clips\cl9a\j038532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71800" y="2362200"/>
            <a:ext cx="2286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6" descr="C:\Documents and Settings\administrador\Datos de programa\Microsoft\Media Catalog\Downloaded Clips\cl88\j034185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62600" y="2514600"/>
            <a:ext cx="3124200" cy="230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Esquema de Funcionamiento (V)</a:t>
            </a:r>
          </a:p>
        </p:txBody>
      </p:sp>
      <p:sp>
        <p:nvSpPr>
          <p:cNvPr id="29699" name="Text Box 8"/>
          <p:cNvSpPr txBox="1">
            <a:spLocks noChangeArrowheads="1"/>
          </p:cNvSpPr>
          <p:nvPr/>
        </p:nvSpPr>
        <p:spPr bwMode="auto">
          <a:xfrm>
            <a:off x="2484438" y="1219200"/>
            <a:ext cx="4160837" cy="485775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Ingresos y Gastos Controlables</a:t>
            </a:r>
          </a:p>
        </p:txBody>
      </p:sp>
      <p:sp>
        <p:nvSpPr>
          <p:cNvPr id="29700" name="Text Box 9"/>
          <p:cNvSpPr txBox="1">
            <a:spLocks noChangeArrowheads="1"/>
          </p:cNvSpPr>
          <p:nvPr/>
        </p:nvSpPr>
        <p:spPr bwMode="auto">
          <a:xfrm>
            <a:off x="685800" y="2943225"/>
            <a:ext cx="3581400" cy="461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GOI Deps. Operacionales</a:t>
            </a:r>
          </a:p>
        </p:txBody>
      </p:sp>
      <p:sp>
        <p:nvSpPr>
          <p:cNvPr id="29701" name="Text Box 10"/>
          <p:cNvSpPr txBox="1">
            <a:spLocks noChangeArrowheads="1"/>
          </p:cNvSpPr>
          <p:nvPr/>
        </p:nvSpPr>
        <p:spPr bwMode="auto">
          <a:xfrm>
            <a:off x="4876800" y="2943225"/>
            <a:ext cx="3581400" cy="461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Gastos Deps. Funcionales</a:t>
            </a:r>
          </a:p>
        </p:txBody>
      </p:sp>
      <p:cxnSp>
        <p:nvCxnSpPr>
          <p:cNvPr id="29702" name="AutoShape 11"/>
          <p:cNvCxnSpPr>
            <a:cxnSpLocks noChangeShapeType="1"/>
            <a:stCxn id="29699" idx="2"/>
            <a:endCxn id="29700" idx="0"/>
          </p:cNvCxnSpPr>
          <p:nvPr/>
        </p:nvCxnSpPr>
        <p:spPr bwMode="auto">
          <a:xfrm rot="5400000">
            <a:off x="2916237" y="1279526"/>
            <a:ext cx="1209675" cy="208915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9703" name="AutoShape 12"/>
          <p:cNvCxnSpPr>
            <a:cxnSpLocks noChangeShapeType="1"/>
            <a:stCxn id="29699" idx="2"/>
            <a:endCxn id="29701" idx="0"/>
          </p:cNvCxnSpPr>
          <p:nvPr/>
        </p:nvCxnSpPr>
        <p:spPr bwMode="auto">
          <a:xfrm rot="16200000" flipH="1">
            <a:off x="5011737" y="1273176"/>
            <a:ext cx="1209675" cy="210185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9704" name="Text Box 13"/>
          <p:cNvSpPr txBox="1">
            <a:spLocks noChangeArrowheads="1"/>
          </p:cNvSpPr>
          <p:nvPr/>
        </p:nvSpPr>
        <p:spPr bwMode="auto">
          <a:xfrm>
            <a:off x="3810000" y="4191000"/>
            <a:ext cx="1524000" cy="485775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GOP</a:t>
            </a:r>
          </a:p>
        </p:txBody>
      </p:sp>
      <p:cxnSp>
        <p:nvCxnSpPr>
          <p:cNvPr id="29705" name="AutoShape 14"/>
          <p:cNvCxnSpPr>
            <a:cxnSpLocks noChangeShapeType="1"/>
            <a:stCxn id="29700" idx="2"/>
            <a:endCxn id="29704" idx="0"/>
          </p:cNvCxnSpPr>
          <p:nvPr/>
        </p:nvCxnSpPr>
        <p:spPr bwMode="auto">
          <a:xfrm rot="16200000" flipH="1">
            <a:off x="3131344" y="2750344"/>
            <a:ext cx="785812" cy="209550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9706" name="AutoShape 15"/>
          <p:cNvCxnSpPr>
            <a:cxnSpLocks noChangeShapeType="1"/>
            <a:stCxn id="29701" idx="2"/>
          </p:cNvCxnSpPr>
          <p:nvPr/>
        </p:nvCxnSpPr>
        <p:spPr bwMode="auto">
          <a:xfrm rot="5400000">
            <a:off x="5393531" y="2583657"/>
            <a:ext cx="452437" cy="209550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9707" name="Text Box 16"/>
          <p:cNvSpPr txBox="1">
            <a:spLocks noChangeArrowheads="1"/>
          </p:cNvSpPr>
          <p:nvPr/>
        </p:nvSpPr>
        <p:spPr bwMode="auto">
          <a:xfrm>
            <a:off x="2781300" y="5029200"/>
            <a:ext cx="3581400" cy="461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Gastos no Controlables</a:t>
            </a:r>
          </a:p>
        </p:txBody>
      </p:sp>
      <p:sp>
        <p:nvSpPr>
          <p:cNvPr id="29708" name="Text Box 17"/>
          <p:cNvSpPr txBox="1">
            <a:spLocks noChangeArrowheads="1"/>
          </p:cNvSpPr>
          <p:nvPr/>
        </p:nvSpPr>
        <p:spPr bwMode="auto">
          <a:xfrm>
            <a:off x="3810000" y="5867400"/>
            <a:ext cx="1524000" cy="485775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NOP</a:t>
            </a:r>
          </a:p>
        </p:txBody>
      </p:sp>
      <p:cxnSp>
        <p:nvCxnSpPr>
          <p:cNvPr id="29709" name="AutoShape 18"/>
          <p:cNvCxnSpPr>
            <a:cxnSpLocks noChangeShapeType="1"/>
            <a:stCxn id="29704" idx="2"/>
            <a:endCxn id="29707" idx="0"/>
          </p:cNvCxnSpPr>
          <p:nvPr/>
        </p:nvCxnSpPr>
        <p:spPr bwMode="auto">
          <a:xfrm rot="5400000">
            <a:off x="4396581" y="4852194"/>
            <a:ext cx="352425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710" name="AutoShape 19"/>
          <p:cNvCxnSpPr>
            <a:cxnSpLocks noChangeShapeType="1"/>
            <a:stCxn id="29707" idx="2"/>
            <a:endCxn id="29708" idx="0"/>
          </p:cNvCxnSpPr>
          <p:nvPr/>
        </p:nvCxnSpPr>
        <p:spPr bwMode="auto">
          <a:xfrm rot="5400000">
            <a:off x="4384675" y="5678488"/>
            <a:ext cx="376237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Departamentos Operacionales</a:t>
            </a:r>
          </a:p>
        </p:txBody>
      </p:sp>
      <p:pic>
        <p:nvPicPr>
          <p:cNvPr id="3072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87700" y="1447800"/>
            <a:ext cx="2984500" cy="4410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105990"/>
            <a:ext cx="4276740" cy="67520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31748" name="Picture 7" descr="C:\Documents and Settings\administrador\Datos de programa\Microsoft\Media Catalog\Downloaded Clips\cl4f\j0198276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557338"/>
            <a:ext cx="2362200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Deps. Opers.: Alimentación (I)</a:t>
            </a:r>
          </a:p>
        </p:txBody>
      </p:sp>
      <p:pic>
        <p:nvPicPr>
          <p:cNvPr id="3277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343025"/>
            <a:ext cx="4533900" cy="48291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32772" name="Picture 8" descr="C:\Documents and Settings\administrador\Datos de programa\Microsoft\Media Catalog\Downloaded Clips\cl0\PE02398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34200" y="1636713"/>
            <a:ext cx="1870075" cy="179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ChangeArrowheads="1"/>
          </p:cNvSpPr>
          <p:nvPr/>
        </p:nvSpPr>
        <p:spPr bwMode="auto">
          <a:xfrm>
            <a:off x="1928813" y="1597025"/>
            <a:ext cx="2057400" cy="3810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33795" name="AutoShape 4"/>
          <p:cNvSpPr>
            <a:spLocks/>
          </p:cNvSpPr>
          <p:nvPr/>
        </p:nvSpPr>
        <p:spPr bwMode="auto">
          <a:xfrm rot="10743807" flipV="1">
            <a:off x="1090613" y="1597025"/>
            <a:ext cx="762000" cy="3886200"/>
          </a:xfrm>
          <a:prstGeom prst="rightBrace">
            <a:avLst>
              <a:gd name="adj1" fmla="val 425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 rot="-5400000">
            <a:off x="-1028699" y="3348037"/>
            <a:ext cx="3352800" cy="460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>
                <a:latin typeface="Arial Narrow" pitchFamily="34" charset="0"/>
              </a:rPr>
              <a:t>Consumo=Ei+Compras-Ef</a:t>
            </a:r>
          </a:p>
        </p:txBody>
      </p:sp>
      <p:sp>
        <p:nvSpPr>
          <p:cNvPr id="33797" name="Line 6"/>
          <p:cNvSpPr>
            <a:spLocks noChangeShapeType="1"/>
          </p:cNvSpPr>
          <p:nvPr/>
        </p:nvSpPr>
        <p:spPr bwMode="auto">
          <a:xfrm>
            <a:off x="1928813" y="2587625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3798" name="Text Box 7"/>
          <p:cNvSpPr txBox="1">
            <a:spLocks noChangeArrowheads="1"/>
          </p:cNvSpPr>
          <p:nvPr/>
        </p:nvSpPr>
        <p:spPr bwMode="auto">
          <a:xfrm>
            <a:off x="2005013" y="1749425"/>
            <a:ext cx="1905000" cy="822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>
                <a:latin typeface="Arial Narrow" pitchFamily="34" charset="0"/>
              </a:rPr>
              <a:t>Comida empleados</a:t>
            </a:r>
          </a:p>
        </p:txBody>
      </p:sp>
      <p:sp>
        <p:nvSpPr>
          <p:cNvPr id="33799" name="Text Box 9"/>
          <p:cNvSpPr txBox="1">
            <a:spLocks noChangeArrowheads="1"/>
          </p:cNvSpPr>
          <p:nvPr/>
        </p:nvSpPr>
        <p:spPr bwMode="auto">
          <a:xfrm>
            <a:off x="6043613" y="1720850"/>
            <a:ext cx="27432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>
                <a:latin typeface="Arial Narrow" pitchFamily="34" charset="0"/>
              </a:rPr>
              <a:t>Gasto de personal</a:t>
            </a:r>
          </a:p>
        </p:txBody>
      </p:sp>
      <p:sp>
        <p:nvSpPr>
          <p:cNvPr id="33800" name="Text Box 10"/>
          <p:cNvSpPr txBox="1">
            <a:spLocks noChangeArrowheads="1"/>
          </p:cNvSpPr>
          <p:nvPr/>
        </p:nvSpPr>
        <p:spPr bwMode="auto">
          <a:xfrm>
            <a:off x="1928813" y="4568825"/>
            <a:ext cx="2057400" cy="8302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>
                <a:latin typeface="Arial Narrow" pitchFamily="34" charset="0"/>
              </a:rPr>
              <a:t>Traspasos a Bebidas</a:t>
            </a:r>
          </a:p>
        </p:txBody>
      </p:sp>
      <p:sp>
        <p:nvSpPr>
          <p:cNvPr id="33801" name="Line 11"/>
          <p:cNvSpPr>
            <a:spLocks noChangeShapeType="1"/>
          </p:cNvSpPr>
          <p:nvPr/>
        </p:nvSpPr>
        <p:spPr bwMode="auto">
          <a:xfrm>
            <a:off x="1928813" y="4645025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3802" name="Text Box 12"/>
          <p:cNvSpPr txBox="1">
            <a:spLocks noChangeArrowheads="1"/>
          </p:cNvSpPr>
          <p:nvPr/>
        </p:nvSpPr>
        <p:spPr bwMode="auto">
          <a:xfrm>
            <a:off x="5967413" y="4721225"/>
            <a:ext cx="2743200" cy="8509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>
                <a:latin typeface="Arial Narrow" pitchFamily="34" charset="0"/>
              </a:rPr>
              <a:t>Coste de Ventas de Bebidas</a:t>
            </a:r>
          </a:p>
        </p:txBody>
      </p:sp>
      <p:sp>
        <p:nvSpPr>
          <p:cNvPr id="33803" name="Text Box 14"/>
          <p:cNvSpPr txBox="1">
            <a:spLocks noChangeArrowheads="1"/>
          </p:cNvSpPr>
          <p:nvPr/>
        </p:nvSpPr>
        <p:spPr bwMode="auto">
          <a:xfrm>
            <a:off x="6500813" y="3121025"/>
            <a:ext cx="2057400" cy="12160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>
                <a:latin typeface="Arial Narrow" pitchFamily="34" charset="0"/>
              </a:rPr>
              <a:t>Traspasos de Bebidas a Alimentación</a:t>
            </a:r>
          </a:p>
        </p:txBody>
      </p:sp>
      <p:sp>
        <p:nvSpPr>
          <p:cNvPr id="33804" name="Text Box 16"/>
          <p:cNvSpPr txBox="1">
            <a:spLocks noChangeArrowheads="1"/>
          </p:cNvSpPr>
          <p:nvPr/>
        </p:nvSpPr>
        <p:spPr bwMode="auto">
          <a:xfrm>
            <a:off x="2081213" y="2968625"/>
            <a:ext cx="1676400" cy="12001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>
                <a:latin typeface="Arial Narrow" pitchFamily="34" charset="0"/>
              </a:rPr>
              <a:t>Coste de las Ventas de Alimentación</a:t>
            </a:r>
          </a:p>
        </p:txBody>
      </p:sp>
      <p:sp>
        <p:nvSpPr>
          <p:cNvPr id="33805" name="AutoShape 17"/>
          <p:cNvSpPr>
            <a:spLocks noChangeArrowheads="1"/>
          </p:cNvSpPr>
          <p:nvPr/>
        </p:nvSpPr>
        <p:spPr bwMode="auto">
          <a:xfrm>
            <a:off x="3681413" y="1825625"/>
            <a:ext cx="2133600" cy="3810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33806" name="AutoShape 18"/>
          <p:cNvSpPr>
            <a:spLocks noChangeArrowheads="1"/>
          </p:cNvSpPr>
          <p:nvPr/>
        </p:nvSpPr>
        <p:spPr bwMode="auto">
          <a:xfrm>
            <a:off x="3681413" y="4949825"/>
            <a:ext cx="2133600" cy="3810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33807" name="AutoShape 19"/>
          <p:cNvSpPr>
            <a:spLocks noChangeArrowheads="1"/>
          </p:cNvSpPr>
          <p:nvPr/>
        </p:nvSpPr>
        <p:spPr bwMode="auto">
          <a:xfrm rot="10790089">
            <a:off x="3757613" y="3463925"/>
            <a:ext cx="3048000" cy="3810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338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Deps. Opers.: Alimentación (II)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2019300"/>
            <a:ext cx="4533900" cy="42291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3481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33700" y="1447800"/>
            <a:ext cx="3543300" cy="219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34820" name="Picture 8" descr="C:\Documents and Settings\administrador\Datos de programa\Microsoft\Media Catalog\Downloaded Clips\cl0\PE02398_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2209800"/>
            <a:ext cx="1870075" cy="17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Deps. Opers.: Alimentación (III)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Deps. Operacionales: Bebidas (I)</a:t>
            </a:r>
          </a:p>
        </p:txBody>
      </p:sp>
      <p:pic>
        <p:nvPicPr>
          <p:cNvPr id="3584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323975"/>
            <a:ext cx="4533900" cy="46196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35844" name="Picture 6" descr="C:\Documents and Settings\administrador\Datos de programa\Microsoft\Media Catalog\Downloaded Clips\cl3\BD08168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2519363"/>
            <a:ext cx="1809750" cy="181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15"/>
          <p:cNvSpPr>
            <a:spLocks noChangeArrowheads="1"/>
          </p:cNvSpPr>
          <p:nvPr/>
        </p:nvSpPr>
        <p:spPr bwMode="auto">
          <a:xfrm>
            <a:off x="4005263" y="4826000"/>
            <a:ext cx="2133600" cy="3810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36867" name="AutoShape 16"/>
          <p:cNvSpPr>
            <a:spLocks noChangeArrowheads="1"/>
          </p:cNvSpPr>
          <p:nvPr/>
        </p:nvSpPr>
        <p:spPr bwMode="auto">
          <a:xfrm rot="10790089">
            <a:off x="3852863" y="2386013"/>
            <a:ext cx="2590800" cy="3810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36868" name="Rectangle 37"/>
          <p:cNvSpPr>
            <a:spLocks noChangeArrowheads="1"/>
          </p:cNvSpPr>
          <p:nvPr/>
        </p:nvSpPr>
        <p:spPr bwMode="auto">
          <a:xfrm>
            <a:off x="2024063" y="1536700"/>
            <a:ext cx="2057400" cy="3810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36869" name="AutoShape 38"/>
          <p:cNvSpPr>
            <a:spLocks/>
          </p:cNvSpPr>
          <p:nvPr/>
        </p:nvSpPr>
        <p:spPr bwMode="auto">
          <a:xfrm rot="10743807" flipV="1">
            <a:off x="1185863" y="1536700"/>
            <a:ext cx="762000" cy="3886200"/>
          </a:xfrm>
          <a:prstGeom prst="rightBrace">
            <a:avLst>
              <a:gd name="adj1" fmla="val 425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36870" name="Text Box 39"/>
          <p:cNvSpPr txBox="1">
            <a:spLocks noChangeArrowheads="1"/>
          </p:cNvSpPr>
          <p:nvPr/>
        </p:nvSpPr>
        <p:spPr bwMode="auto">
          <a:xfrm rot="-5400000">
            <a:off x="-933449" y="3287712"/>
            <a:ext cx="3352800" cy="460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>
                <a:latin typeface="Arial Narrow" pitchFamily="34" charset="0"/>
              </a:rPr>
              <a:t>Consumo=Ei+Compras-Ef</a:t>
            </a:r>
          </a:p>
        </p:txBody>
      </p:sp>
      <p:sp>
        <p:nvSpPr>
          <p:cNvPr id="36871" name="Text Box 40"/>
          <p:cNvSpPr txBox="1">
            <a:spLocks noChangeArrowheads="1"/>
          </p:cNvSpPr>
          <p:nvPr/>
        </p:nvSpPr>
        <p:spPr bwMode="auto">
          <a:xfrm>
            <a:off x="2024063" y="4508500"/>
            <a:ext cx="2057400" cy="8318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>
                <a:latin typeface="Arial Narrow" pitchFamily="34" charset="0"/>
              </a:rPr>
              <a:t>Traspasos a Alimentación</a:t>
            </a:r>
          </a:p>
        </p:txBody>
      </p:sp>
      <p:sp>
        <p:nvSpPr>
          <p:cNvPr id="36872" name="Line 41"/>
          <p:cNvSpPr>
            <a:spLocks noChangeShapeType="1"/>
          </p:cNvSpPr>
          <p:nvPr/>
        </p:nvSpPr>
        <p:spPr bwMode="auto">
          <a:xfrm>
            <a:off x="2024063" y="4584700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73" name="Text Box 42"/>
          <p:cNvSpPr txBox="1">
            <a:spLocks noChangeArrowheads="1"/>
          </p:cNvSpPr>
          <p:nvPr/>
        </p:nvSpPr>
        <p:spPr bwMode="auto">
          <a:xfrm>
            <a:off x="6062663" y="4521200"/>
            <a:ext cx="2743200" cy="8509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>
                <a:latin typeface="Arial Narrow" pitchFamily="34" charset="0"/>
              </a:rPr>
              <a:t>Coste de Ventas de Alimentación</a:t>
            </a:r>
          </a:p>
        </p:txBody>
      </p:sp>
      <p:sp>
        <p:nvSpPr>
          <p:cNvPr id="36874" name="Text Box 44"/>
          <p:cNvSpPr txBox="1">
            <a:spLocks noChangeArrowheads="1"/>
          </p:cNvSpPr>
          <p:nvPr/>
        </p:nvSpPr>
        <p:spPr bwMode="auto">
          <a:xfrm>
            <a:off x="6291263" y="2009775"/>
            <a:ext cx="2057400" cy="12160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>
                <a:latin typeface="Arial Narrow" pitchFamily="34" charset="0"/>
              </a:rPr>
              <a:t>Traspasos de Alimentación a Bebidas</a:t>
            </a:r>
          </a:p>
        </p:txBody>
      </p:sp>
      <p:sp>
        <p:nvSpPr>
          <p:cNvPr id="36875" name="Text Box 46"/>
          <p:cNvSpPr txBox="1">
            <a:spLocks noChangeArrowheads="1"/>
          </p:cNvSpPr>
          <p:nvPr/>
        </p:nvSpPr>
        <p:spPr bwMode="auto">
          <a:xfrm>
            <a:off x="2176463" y="2222500"/>
            <a:ext cx="1676400" cy="12001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>
                <a:latin typeface="Arial Narrow" pitchFamily="34" charset="0"/>
              </a:rPr>
              <a:t>Coste de las Ventas de Bebidas</a:t>
            </a:r>
          </a:p>
        </p:txBody>
      </p:sp>
      <p:sp>
        <p:nvSpPr>
          <p:cNvPr id="368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Deps. Operacionales: Bebidas (II)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722438"/>
            <a:ext cx="8229600" cy="452596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Introducción.</a:t>
            </a:r>
          </a:p>
          <a:p>
            <a:pPr eaLnBrk="1" hangingPunct="1"/>
            <a:r>
              <a:rPr lang="es-ES" smtClean="0"/>
              <a:t>Orígenes, Objetivos y Contenidos.</a:t>
            </a:r>
          </a:p>
          <a:p>
            <a:pPr eaLnBrk="1" hangingPunct="1"/>
            <a:r>
              <a:rPr lang="es-ES" smtClean="0"/>
              <a:t>Esquema de Funcionamiento.</a:t>
            </a:r>
          </a:p>
          <a:p>
            <a:pPr eaLnBrk="1" hangingPunct="1"/>
            <a:r>
              <a:rPr lang="es-ES" smtClean="0"/>
              <a:t>Departamentos Operacionales.</a:t>
            </a:r>
          </a:p>
          <a:p>
            <a:pPr eaLnBrk="1" hangingPunct="1"/>
            <a:r>
              <a:rPr lang="es-ES" smtClean="0"/>
              <a:t>Departamentos Funcionales.</a:t>
            </a:r>
          </a:p>
          <a:p>
            <a:pPr eaLnBrk="1" hangingPunct="1"/>
            <a:r>
              <a:rPr lang="es-ES" smtClean="0"/>
              <a:t>Cuenta de Resultados Analítica.</a:t>
            </a:r>
          </a:p>
          <a:p>
            <a:pPr eaLnBrk="1" hangingPunct="1"/>
            <a:r>
              <a:rPr lang="es-ES" smtClean="0"/>
              <a:t>Análisis de Resultados: Ratios.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USALI</a:t>
            </a:r>
          </a:p>
        </p:txBody>
      </p:sp>
      <p:pic>
        <p:nvPicPr>
          <p:cNvPr id="18435" name="Picture 1028" descr="C:\Documents and Settings\administrador\Datos de programa\Microsoft\Media Catalog\Downloaded Clips\cl5c\j0231786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75" y="1071563"/>
            <a:ext cx="2743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102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752600"/>
            <a:ext cx="4533900" cy="44386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37891" name="Picture 10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00350" y="1295400"/>
            <a:ext cx="3543300" cy="219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37892" name="Picture 1031" descr="C:\Documents and Settings\administrador\Datos de programa\Microsoft\Media Catalog\Downloaded Clips\cl3\BD08168_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0" y="1611313"/>
            <a:ext cx="1809750" cy="181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Deps. Operacionales: Bebidas (III)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Deps. Opers.: Telecomunicaciones</a:t>
            </a:r>
          </a:p>
        </p:txBody>
      </p:sp>
      <p:pic>
        <p:nvPicPr>
          <p:cNvPr id="38915" name="Picture 102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143000"/>
            <a:ext cx="3644900" cy="5334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38916" name="Picture 1030" descr="C:\Documents and Settings\administrador\Datos de programa\Microsoft\Media Catalog\Downloaded Clips\cl82\j032602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0" y="1579563"/>
            <a:ext cx="1851025" cy="184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z="4000" smtClean="0"/>
              <a:t>Dep. Ops.: Alquileres y Otros Ingresos</a:t>
            </a:r>
          </a:p>
        </p:txBody>
      </p:sp>
      <p:pic>
        <p:nvPicPr>
          <p:cNvPr id="3993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716088"/>
            <a:ext cx="6019800" cy="33893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39940" name="Picture 6" descr="C:\Documents and Settings\administrador\Datos de programa\Microsoft\Media Catalog\Downloaded Clips\cl71\j0283808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1196975"/>
            <a:ext cx="1219200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098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Departamentos Funcionales</a:t>
            </a:r>
          </a:p>
        </p:txBody>
      </p:sp>
      <p:pic>
        <p:nvPicPr>
          <p:cNvPr id="40963" name="Picture 409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2003425"/>
            <a:ext cx="3040063" cy="28733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Deps. Funcionales: Administración</a:t>
            </a:r>
          </a:p>
        </p:txBody>
      </p:sp>
      <p:pic>
        <p:nvPicPr>
          <p:cNvPr id="41987" name="Picture 102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62150" y="1219200"/>
            <a:ext cx="4632325" cy="5054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41988" name="Picture 1030" descr="C:\Documents and Settings\administrador\Datos de programa\Microsoft\Media Catalog\Downloaded Clips\cl71\j0283870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96100" y="1600200"/>
            <a:ext cx="16383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Deps. Funcionales: Marketing (I)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838200" y="1574800"/>
            <a:ext cx="2286000" cy="8509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>
                <a:latin typeface="Arial Narrow" pitchFamily="34" charset="0"/>
              </a:rPr>
              <a:t>TOTAL GASTOS ÁREA VENTAS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838200" y="2886075"/>
            <a:ext cx="2286000" cy="15811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>
                <a:latin typeface="Arial Narrow" pitchFamily="34" charset="0"/>
              </a:rPr>
              <a:t>TOTAL GASTOS ÁREA PUBLICIDAD Y PROMOCIÓN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838200" y="4927600"/>
            <a:ext cx="2286000" cy="12160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>
                <a:latin typeface="Arial Narrow" pitchFamily="34" charset="0"/>
              </a:rPr>
              <a:t>TOTAL GASTOS HONORARIOS Y COMISIONES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562600" y="3101975"/>
            <a:ext cx="2438400" cy="12160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>
                <a:latin typeface="Arial Narrow" pitchFamily="34" charset="0"/>
              </a:rPr>
              <a:t>TOTAL GASTOS DEPARTAMENTO MARKETING</a:t>
            </a:r>
          </a:p>
        </p:txBody>
      </p:sp>
      <p:cxnSp>
        <p:nvCxnSpPr>
          <p:cNvPr id="43015" name="AutoShape 7"/>
          <p:cNvCxnSpPr>
            <a:cxnSpLocks noChangeShapeType="1"/>
            <a:stCxn id="43011" idx="3"/>
            <a:endCxn id="43014" idx="1"/>
          </p:cNvCxnSpPr>
          <p:nvPr/>
        </p:nvCxnSpPr>
        <p:spPr bwMode="auto">
          <a:xfrm>
            <a:off x="3138488" y="2000250"/>
            <a:ext cx="2409825" cy="1709738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16" name="AutoShape 8"/>
          <p:cNvCxnSpPr>
            <a:cxnSpLocks noChangeShapeType="1"/>
            <a:stCxn id="43012" idx="3"/>
            <a:endCxn id="43014" idx="1"/>
          </p:cNvCxnSpPr>
          <p:nvPr/>
        </p:nvCxnSpPr>
        <p:spPr bwMode="auto">
          <a:xfrm>
            <a:off x="3138488" y="3676650"/>
            <a:ext cx="2409825" cy="33338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17" name="AutoShape 9"/>
          <p:cNvCxnSpPr>
            <a:cxnSpLocks noChangeShapeType="1"/>
            <a:stCxn id="43013" idx="3"/>
            <a:endCxn id="43014" idx="1"/>
          </p:cNvCxnSpPr>
          <p:nvPr/>
        </p:nvCxnSpPr>
        <p:spPr bwMode="auto">
          <a:xfrm flipV="1">
            <a:off x="3138488" y="3709988"/>
            <a:ext cx="2409825" cy="182562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pic>
        <p:nvPicPr>
          <p:cNvPr id="43018" name="Picture 10" descr="C:\Documents and Settings\administrador\Datos de programa\Microsoft\Media Catalog\Downloaded Clips\cl88\j034185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9288" y="1338263"/>
            <a:ext cx="2057400" cy="151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1209675"/>
            <a:ext cx="5200650" cy="50387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44035" name="Picture 4" descr="C:\Documents and Settings\administrador\Datos de programa\Microsoft\Media Catalog\Downloaded Clips\cl88\j034185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34200" y="3810000"/>
            <a:ext cx="205740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Deps. Funcionales: Marketing (II)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1675" y="1574800"/>
            <a:ext cx="4405313" cy="4826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4505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62275" y="1219200"/>
            <a:ext cx="3219450" cy="219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45060" name="Picture 5" descr="C:\Documents and Settings\administrador\Datos de programa\Microsoft\Media Catalog\Downloaded Clips\cl88\j034185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77000" y="1447800"/>
            <a:ext cx="2286000" cy="168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Deps. Funcionales: Marketing (III)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Deps. Funcionales: Mantenimiento</a:t>
            </a:r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295400"/>
            <a:ext cx="4648200" cy="48577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46084" name="Picture 4" descr="C:\Documents and Settings\administrador\Datos de programa\Microsoft\Media Catalog\Downloaded Clips\cl5b\j0229545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15200" y="2516188"/>
            <a:ext cx="1346200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Deps. Funcionales: Suministros</a:t>
            </a:r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706563"/>
            <a:ext cx="5233988" cy="3551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47108" name="Picture 5" descr="C:\Documents and Settings\administrador\Datos de programa\Microsoft\Media Catalog\Downloaded Clips\cl70\j0280809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24688" y="1285875"/>
            <a:ext cx="1905000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Introducción (I)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260475"/>
            <a:ext cx="8229600" cy="452596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s-ES" smtClean="0"/>
              <a:t>Limitaciones Contabilidad Financiera </a:t>
            </a:r>
          </a:p>
          <a:p>
            <a:pPr eaLnBrk="1" hangingPunct="1">
              <a:buFontTx/>
              <a:buNone/>
            </a:pPr>
            <a:r>
              <a:rPr lang="es-ES" smtClean="0"/>
              <a:t>	para la gestión.</a:t>
            </a:r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Mayor utilidad para la gestión de los sistemas uniformes, como el USALI.</a:t>
            </a:r>
          </a:p>
          <a:p>
            <a:pPr eaLnBrk="1" hangingPunct="1"/>
            <a:endParaRPr lang="es-ES" smtClean="0"/>
          </a:p>
        </p:txBody>
      </p:sp>
      <p:pic>
        <p:nvPicPr>
          <p:cNvPr id="19460" name="Picture 4" descr="C:\Documents and Settings\administrador\Datos de programa\Microsoft\Media Catalog\Downloaded Clips\cl5d\j0233033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4525" y="1989138"/>
            <a:ext cx="325437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 descr="j038795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31913" y="2924175"/>
            <a:ext cx="3429000" cy="174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Esquema Cuenta de Resultados</a:t>
            </a:r>
          </a:p>
        </p:txBody>
      </p:sp>
      <p:pic>
        <p:nvPicPr>
          <p:cNvPr id="48131" name="Picture 4" descr="C:\Documents and Settings\administrador\Datos de programa\Microsoft\Media Catalog\Downloaded Clips\cl5e\j023720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95725" y="1201738"/>
            <a:ext cx="167640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419100" y="2700338"/>
            <a:ext cx="2209800" cy="3032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>
                <a:latin typeface="Arial Narrow" pitchFamily="34" charset="0"/>
              </a:rPr>
              <a:t>GOI ALIMENTACIÓN</a:t>
            </a:r>
          </a:p>
        </p:txBody>
      </p:sp>
      <p:sp>
        <p:nvSpPr>
          <p:cNvPr id="48133" name="Text Box 6"/>
          <p:cNvSpPr txBox="1">
            <a:spLocks noChangeArrowheads="1"/>
          </p:cNvSpPr>
          <p:nvPr/>
        </p:nvSpPr>
        <p:spPr bwMode="auto">
          <a:xfrm>
            <a:off x="419100" y="2071688"/>
            <a:ext cx="2209800" cy="3032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>
                <a:latin typeface="Arial Narrow" pitchFamily="34" charset="0"/>
              </a:rPr>
              <a:t>GOI HABITACIONES</a:t>
            </a:r>
          </a:p>
        </p:txBody>
      </p:sp>
      <p:sp>
        <p:nvSpPr>
          <p:cNvPr id="48134" name="Text Box 7"/>
          <p:cNvSpPr txBox="1">
            <a:spLocks noChangeArrowheads="1"/>
          </p:cNvSpPr>
          <p:nvPr/>
        </p:nvSpPr>
        <p:spPr bwMode="auto">
          <a:xfrm>
            <a:off x="419100" y="3328988"/>
            <a:ext cx="2209800" cy="3032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>
                <a:latin typeface="Arial Narrow" pitchFamily="34" charset="0"/>
              </a:rPr>
              <a:t>GOI BEBIDAS</a:t>
            </a:r>
          </a:p>
        </p:txBody>
      </p:sp>
      <p:sp>
        <p:nvSpPr>
          <p:cNvPr id="48135" name="Text Box 8"/>
          <p:cNvSpPr txBox="1">
            <a:spLocks noChangeArrowheads="1"/>
          </p:cNvSpPr>
          <p:nvPr/>
        </p:nvSpPr>
        <p:spPr bwMode="auto">
          <a:xfrm>
            <a:off x="419100" y="3957638"/>
            <a:ext cx="2209800" cy="3032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>
                <a:latin typeface="Arial Narrow" pitchFamily="34" charset="0"/>
              </a:rPr>
              <a:t>GOI TELECOMUNICACIONES</a:t>
            </a:r>
          </a:p>
        </p:txBody>
      </p:sp>
      <p:sp>
        <p:nvSpPr>
          <p:cNvPr id="48136" name="Text Box 9"/>
          <p:cNvSpPr txBox="1">
            <a:spLocks noChangeArrowheads="1"/>
          </p:cNvSpPr>
          <p:nvPr/>
        </p:nvSpPr>
        <p:spPr bwMode="auto">
          <a:xfrm>
            <a:off x="6705600" y="3900488"/>
            <a:ext cx="2209800" cy="3032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>
                <a:latin typeface="Arial Narrow" pitchFamily="34" charset="0"/>
              </a:rPr>
              <a:t>GASTOS MANTENIMIENTO</a:t>
            </a:r>
          </a:p>
        </p:txBody>
      </p:sp>
      <p:sp>
        <p:nvSpPr>
          <p:cNvPr id="48137" name="Text Box 10"/>
          <p:cNvSpPr txBox="1">
            <a:spLocks noChangeArrowheads="1"/>
          </p:cNvSpPr>
          <p:nvPr/>
        </p:nvSpPr>
        <p:spPr bwMode="auto">
          <a:xfrm>
            <a:off x="419100" y="4586288"/>
            <a:ext cx="2209800" cy="3032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>
                <a:latin typeface="Arial Narrow" pitchFamily="34" charset="0"/>
              </a:rPr>
              <a:t>GOI ALQUILERES Y OTROS</a:t>
            </a:r>
          </a:p>
        </p:txBody>
      </p:sp>
      <p:sp>
        <p:nvSpPr>
          <p:cNvPr id="48138" name="Text Box 11"/>
          <p:cNvSpPr txBox="1">
            <a:spLocks noChangeArrowheads="1"/>
          </p:cNvSpPr>
          <p:nvPr/>
        </p:nvSpPr>
        <p:spPr bwMode="auto">
          <a:xfrm>
            <a:off x="6705600" y="3214688"/>
            <a:ext cx="2209800" cy="3032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>
                <a:latin typeface="Arial Narrow" pitchFamily="34" charset="0"/>
              </a:rPr>
              <a:t>GASTOS MARKETING</a:t>
            </a:r>
          </a:p>
        </p:txBody>
      </p:sp>
      <p:sp>
        <p:nvSpPr>
          <p:cNvPr id="48139" name="Text Box 12"/>
          <p:cNvSpPr txBox="1">
            <a:spLocks noChangeArrowheads="1"/>
          </p:cNvSpPr>
          <p:nvPr/>
        </p:nvSpPr>
        <p:spPr bwMode="auto">
          <a:xfrm>
            <a:off x="6705600" y="2528888"/>
            <a:ext cx="2209800" cy="3032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>
                <a:latin typeface="Arial Narrow" pitchFamily="34" charset="0"/>
              </a:rPr>
              <a:t>GASTOS ADMON. Y GRAL</a:t>
            </a:r>
          </a:p>
        </p:txBody>
      </p:sp>
      <p:sp>
        <p:nvSpPr>
          <p:cNvPr id="48140" name="Text Box 13"/>
          <p:cNvSpPr txBox="1">
            <a:spLocks noChangeArrowheads="1"/>
          </p:cNvSpPr>
          <p:nvPr/>
        </p:nvSpPr>
        <p:spPr bwMode="auto">
          <a:xfrm>
            <a:off x="6705600" y="4586288"/>
            <a:ext cx="2209800" cy="3032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>
                <a:latin typeface="Arial Narrow" pitchFamily="34" charset="0"/>
              </a:rPr>
              <a:t>GASTOS SUMINISTROS</a:t>
            </a:r>
          </a:p>
        </p:txBody>
      </p:sp>
      <p:sp>
        <p:nvSpPr>
          <p:cNvPr id="48141" name="Text Box 14"/>
          <p:cNvSpPr txBox="1">
            <a:spLocks noChangeArrowheads="1"/>
          </p:cNvSpPr>
          <p:nvPr/>
        </p:nvSpPr>
        <p:spPr bwMode="auto">
          <a:xfrm>
            <a:off x="3467100" y="2986088"/>
            <a:ext cx="2209800" cy="3032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>
                <a:latin typeface="Arial Narrow" pitchFamily="34" charset="0"/>
              </a:rPr>
              <a:t>GOI TOTAL HOTEL</a:t>
            </a:r>
          </a:p>
        </p:txBody>
      </p:sp>
      <p:cxnSp>
        <p:nvCxnSpPr>
          <p:cNvPr id="48142" name="AutoShape 15"/>
          <p:cNvCxnSpPr>
            <a:cxnSpLocks noChangeShapeType="1"/>
            <a:stCxn id="48133" idx="3"/>
            <a:endCxn id="48141" idx="1"/>
          </p:cNvCxnSpPr>
          <p:nvPr/>
        </p:nvCxnSpPr>
        <p:spPr bwMode="auto">
          <a:xfrm>
            <a:off x="2643188" y="2224088"/>
            <a:ext cx="809625" cy="91440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43" name="AutoShape 16"/>
          <p:cNvCxnSpPr>
            <a:cxnSpLocks noChangeShapeType="1"/>
            <a:stCxn id="48132" idx="3"/>
            <a:endCxn id="48141" idx="1"/>
          </p:cNvCxnSpPr>
          <p:nvPr/>
        </p:nvCxnSpPr>
        <p:spPr bwMode="auto">
          <a:xfrm>
            <a:off x="2643188" y="2852738"/>
            <a:ext cx="809625" cy="28575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44" name="AutoShape 17"/>
          <p:cNvCxnSpPr>
            <a:cxnSpLocks noChangeShapeType="1"/>
            <a:stCxn id="48134" idx="3"/>
            <a:endCxn id="48141" idx="1"/>
          </p:cNvCxnSpPr>
          <p:nvPr/>
        </p:nvCxnSpPr>
        <p:spPr bwMode="auto">
          <a:xfrm flipV="1">
            <a:off x="2643188" y="3138488"/>
            <a:ext cx="809625" cy="34290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45" name="AutoShape 18"/>
          <p:cNvCxnSpPr>
            <a:cxnSpLocks noChangeShapeType="1"/>
            <a:stCxn id="48135" idx="3"/>
            <a:endCxn id="48141" idx="1"/>
          </p:cNvCxnSpPr>
          <p:nvPr/>
        </p:nvCxnSpPr>
        <p:spPr bwMode="auto">
          <a:xfrm flipV="1">
            <a:off x="2643188" y="3138488"/>
            <a:ext cx="809625" cy="97155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46" name="AutoShape 19"/>
          <p:cNvCxnSpPr>
            <a:cxnSpLocks noChangeShapeType="1"/>
            <a:stCxn id="48137" idx="3"/>
            <a:endCxn id="48141" idx="1"/>
          </p:cNvCxnSpPr>
          <p:nvPr/>
        </p:nvCxnSpPr>
        <p:spPr bwMode="auto">
          <a:xfrm flipV="1">
            <a:off x="2643188" y="3138488"/>
            <a:ext cx="809625" cy="160020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8147" name="Text Box 20"/>
          <p:cNvSpPr txBox="1">
            <a:spLocks noChangeArrowheads="1"/>
          </p:cNvSpPr>
          <p:nvPr/>
        </p:nvSpPr>
        <p:spPr bwMode="auto">
          <a:xfrm>
            <a:off x="3467100" y="3900488"/>
            <a:ext cx="22098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>
                <a:latin typeface="Arial Narrow" pitchFamily="34" charset="0"/>
              </a:rPr>
              <a:t>GASTO TOTAL DEP.FUNCIONALES</a:t>
            </a:r>
          </a:p>
        </p:txBody>
      </p:sp>
      <p:cxnSp>
        <p:nvCxnSpPr>
          <p:cNvPr id="48148" name="AutoShape 21"/>
          <p:cNvCxnSpPr>
            <a:cxnSpLocks noChangeShapeType="1"/>
            <a:stCxn id="48139" idx="1"/>
            <a:endCxn id="48147" idx="3"/>
          </p:cNvCxnSpPr>
          <p:nvPr/>
        </p:nvCxnSpPr>
        <p:spPr bwMode="auto">
          <a:xfrm rot="10800000" flipV="1">
            <a:off x="5691188" y="2681288"/>
            <a:ext cx="1000125" cy="1462087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49" name="AutoShape 22"/>
          <p:cNvCxnSpPr>
            <a:cxnSpLocks noChangeShapeType="1"/>
            <a:stCxn id="48138" idx="1"/>
            <a:endCxn id="48147" idx="3"/>
          </p:cNvCxnSpPr>
          <p:nvPr/>
        </p:nvCxnSpPr>
        <p:spPr bwMode="auto">
          <a:xfrm rot="10800000" flipV="1">
            <a:off x="5691188" y="3367088"/>
            <a:ext cx="1000125" cy="776287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50" name="AutoShape 23"/>
          <p:cNvCxnSpPr>
            <a:cxnSpLocks noChangeShapeType="1"/>
            <a:stCxn id="48136" idx="1"/>
            <a:endCxn id="48147" idx="3"/>
          </p:cNvCxnSpPr>
          <p:nvPr/>
        </p:nvCxnSpPr>
        <p:spPr bwMode="auto">
          <a:xfrm rot="10800000" flipV="1">
            <a:off x="5691188" y="4052888"/>
            <a:ext cx="1000125" cy="90487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51" name="AutoShape 24"/>
          <p:cNvCxnSpPr>
            <a:cxnSpLocks noChangeShapeType="1"/>
            <a:stCxn id="48140" idx="1"/>
            <a:endCxn id="48147" idx="3"/>
          </p:cNvCxnSpPr>
          <p:nvPr/>
        </p:nvCxnSpPr>
        <p:spPr bwMode="auto">
          <a:xfrm rot="10800000">
            <a:off x="5691188" y="4143375"/>
            <a:ext cx="1000125" cy="595313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8152" name="Text Box 25"/>
          <p:cNvSpPr txBox="1">
            <a:spLocks noChangeArrowheads="1"/>
          </p:cNvSpPr>
          <p:nvPr/>
        </p:nvSpPr>
        <p:spPr bwMode="auto">
          <a:xfrm>
            <a:off x="3733800" y="5807075"/>
            <a:ext cx="1676400" cy="3032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>
                <a:latin typeface="Arial Narrow" pitchFamily="34" charset="0"/>
              </a:rPr>
              <a:t>GOP</a:t>
            </a:r>
          </a:p>
        </p:txBody>
      </p:sp>
      <p:cxnSp>
        <p:nvCxnSpPr>
          <p:cNvPr id="48153" name="AutoShape 26"/>
          <p:cNvCxnSpPr>
            <a:cxnSpLocks noChangeShapeType="1"/>
            <a:stCxn id="48147" idx="2"/>
            <a:endCxn id="48152" idx="0"/>
          </p:cNvCxnSpPr>
          <p:nvPr/>
        </p:nvCxnSpPr>
        <p:spPr bwMode="auto">
          <a:xfrm rot="5400000">
            <a:off x="3875881" y="5096669"/>
            <a:ext cx="1392238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8154" name="AutoShape 27"/>
          <p:cNvCxnSpPr>
            <a:cxnSpLocks noChangeShapeType="1"/>
            <a:stCxn id="48141" idx="2"/>
            <a:endCxn id="48147" idx="0"/>
          </p:cNvCxnSpPr>
          <p:nvPr/>
        </p:nvCxnSpPr>
        <p:spPr bwMode="auto">
          <a:xfrm rot="5400000">
            <a:off x="4280694" y="3594894"/>
            <a:ext cx="58261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Cuenta de Resultados Analítica</a:t>
            </a:r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3475" y="1181100"/>
            <a:ext cx="5648325" cy="52959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49156" name="Picture 4" descr="C:\Documents and Settings\administrador\Datos de programa\Microsoft\Media Catalog\Downloaded Clips\cl5e\j0237204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0" y="1366838"/>
            <a:ext cx="22860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Análisis de Resultados: Ratios</a:t>
            </a:r>
          </a:p>
        </p:txBody>
      </p:sp>
      <p:sp>
        <p:nvSpPr>
          <p:cNvPr id="50181" name="Rectangle 11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7313"/>
            <a:ext cx="8229600" cy="4525962"/>
          </a:xfrm>
          <a:prstGeom prst="rect">
            <a:avLst/>
          </a:prstGeom>
          <a:noFill/>
        </p:spPr>
        <p:txBody>
          <a:bodyPr/>
          <a:lstStyle/>
          <a:p>
            <a:pPr eaLnBrk="1" hangingPunct="1"/>
            <a:r>
              <a:rPr lang="es-ES" smtClean="0"/>
              <a:t>Los ratios son cocientes que ayudan a relativizar las magnitudes y permiten compararlas y analizar la eficiencia y tomar medidas para mejorar la gestión.</a:t>
            </a:r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Existen infinidad de ellos, pero los más relevantes son los publicados en las estadísticas oficiales (</a:t>
            </a:r>
            <a:r>
              <a:rPr lang="es-ES" i="1" smtClean="0"/>
              <a:t>benchmarking</a:t>
            </a:r>
            <a:r>
              <a:rPr lang="es-ES" smtClean="0"/>
              <a:t>).</a:t>
            </a:r>
          </a:p>
        </p:txBody>
      </p:sp>
      <p:sp>
        <p:nvSpPr>
          <p:cNvPr id="50179" name="Rectangle 8"/>
          <p:cNvSpPr>
            <a:spLocks noChangeArrowheads="1"/>
          </p:cNvSpPr>
          <p:nvPr/>
        </p:nvSpPr>
        <p:spPr bwMode="auto">
          <a:xfrm>
            <a:off x="3810000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50180" name="Rectangle 10"/>
          <p:cNvSpPr>
            <a:spLocks noChangeArrowheads="1"/>
          </p:cNvSpPr>
          <p:nvPr/>
        </p:nvSpPr>
        <p:spPr bwMode="auto">
          <a:xfrm>
            <a:off x="3033713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pic>
        <p:nvPicPr>
          <p:cNvPr id="9" name="Picture 12" descr="C:\Documents and Settings\administrador\Datos de programa\Microsoft\Media Catalog\Downloaded Clips\cl7f\j031809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34288" y="1901825"/>
            <a:ext cx="1295400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z="3800" smtClean="0"/>
              <a:t>Ratios Generales: Porcentajes Verticales</a:t>
            </a: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3810000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3033713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graphicFrame>
        <p:nvGraphicFramePr>
          <p:cNvPr id="1026" name="Object 0"/>
          <p:cNvGraphicFramePr>
            <a:graphicFrameLocks noChangeAspect="1"/>
          </p:cNvGraphicFramePr>
          <p:nvPr/>
        </p:nvGraphicFramePr>
        <p:xfrm>
          <a:off x="1062038" y="1428750"/>
          <a:ext cx="7010400" cy="4041775"/>
        </p:xfrm>
        <a:graphic>
          <a:graphicData uri="http://schemas.openxmlformats.org/presentationml/2006/ole">
            <p:oleObj spid="_x0000_s332802" name="Gráfico" r:id="rId4" imgW="9191160" imgH="529884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Ratios Generales: Personal</a:t>
            </a:r>
          </a:p>
        </p:txBody>
      </p:sp>
      <p:pic>
        <p:nvPicPr>
          <p:cNvPr id="2053" name="Picture 3" descr="C:\Documents and Settings\administrador\Datos de programa\Microsoft\Media Catalog\Downloaded Clips\cl0\bs01997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1763713"/>
            <a:ext cx="1752600" cy="166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1550988"/>
            <a:ext cx="3429000" cy="86836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3810000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graphicFrame>
        <p:nvGraphicFramePr>
          <p:cNvPr id="2050" name="Object 0"/>
          <p:cNvGraphicFramePr>
            <a:graphicFrameLocks noChangeAspect="1"/>
          </p:cNvGraphicFramePr>
          <p:nvPr/>
        </p:nvGraphicFramePr>
        <p:xfrm>
          <a:off x="1066800" y="2776538"/>
          <a:ext cx="3065463" cy="862012"/>
        </p:xfrm>
        <a:graphic>
          <a:graphicData uri="http://schemas.openxmlformats.org/presentationml/2006/ole">
            <p:oleObj spid="_x0000_s333826" r:id="rId6" imgW="1524000" imgH="431800" progId="Equation.3">
              <p:embed/>
            </p:oleObj>
          </a:graphicData>
        </a:graphic>
      </p:graphicFrame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3033713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graphicFrame>
        <p:nvGraphicFramePr>
          <p:cNvPr id="2051" name="Object 1"/>
          <p:cNvGraphicFramePr>
            <a:graphicFrameLocks noChangeAspect="1"/>
          </p:cNvGraphicFramePr>
          <p:nvPr/>
        </p:nvGraphicFramePr>
        <p:xfrm>
          <a:off x="990600" y="3995738"/>
          <a:ext cx="6188075" cy="862012"/>
        </p:xfrm>
        <a:graphic>
          <a:graphicData uri="http://schemas.openxmlformats.org/presentationml/2006/ole">
            <p:oleObj spid="_x0000_s333827" r:id="rId7" imgW="3073400" imgH="431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z="3800" smtClean="0"/>
              <a:t>Ratios Generales: Ingresos y Resultados</a:t>
            </a:r>
          </a:p>
        </p:txBody>
      </p:sp>
      <p:pic>
        <p:nvPicPr>
          <p:cNvPr id="3081" name="Picture 4" descr="C:\Documents and Settings\administrador\Datos de programa\Microsoft\Media Catalog\Downloaded Clips\cl2\BD07250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38" y="1000125"/>
            <a:ext cx="1563687" cy="181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Rectangle 6"/>
          <p:cNvSpPr>
            <a:spLocks noChangeArrowheads="1"/>
          </p:cNvSpPr>
          <p:nvPr/>
        </p:nvSpPr>
        <p:spPr bwMode="auto">
          <a:xfrm>
            <a:off x="3714750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graphicFrame>
        <p:nvGraphicFramePr>
          <p:cNvPr id="3074" name="Object 0"/>
          <p:cNvGraphicFramePr>
            <a:graphicFrameLocks noChangeAspect="1"/>
          </p:cNvGraphicFramePr>
          <p:nvPr/>
        </p:nvGraphicFramePr>
        <p:xfrm>
          <a:off x="587375" y="1785938"/>
          <a:ext cx="3063875" cy="766762"/>
        </p:xfrm>
        <a:graphic>
          <a:graphicData uri="http://schemas.openxmlformats.org/presentationml/2006/ole">
            <p:oleObj spid="_x0000_s334850" r:id="rId5" imgW="1714500" imgH="431800" progId="Equation.3">
              <p:embed/>
            </p:oleObj>
          </a:graphicData>
        </a:graphic>
      </p:graphicFrame>
      <p:sp>
        <p:nvSpPr>
          <p:cNvPr id="3083" name="Rectangle 8"/>
          <p:cNvSpPr>
            <a:spLocks noChangeArrowheads="1"/>
          </p:cNvSpPr>
          <p:nvPr/>
        </p:nvSpPr>
        <p:spPr bwMode="auto">
          <a:xfrm>
            <a:off x="4157663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graphicFrame>
        <p:nvGraphicFramePr>
          <p:cNvPr id="3075" name="Object 1"/>
          <p:cNvGraphicFramePr>
            <a:graphicFrameLocks noChangeAspect="1"/>
          </p:cNvGraphicFramePr>
          <p:nvPr/>
        </p:nvGraphicFramePr>
        <p:xfrm>
          <a:off x="4816475" y="1785938"/>
          <a:ext cx="1481138" cy="766762"/>
        </p:xfrm>
        <a:graphic>
          <a:graphicData uri="http://schemas.openxmlformats.org/presentationml/2006/ole">
            <p:oleObj spid="_x0000_s334851" r:id="rId6" imgW="825500" imgH="431800" progId="Equation.3">
              <p:embed/>
            </p:oleObj>
          </a:graphicData>
        </a:graphic>
      </p:graphicFrame>
      <p:sp>
        <p:nvSpPr>
          <p:cNvPr id="3084" name="Rectangle 10"/>
          <p:cNvSpPr>
            <a:spLocks noChangeArrowheads="1"/>
          </p:cNvSpPr>
          <p:nvPr/>
        </p:nvSpPr>
        <p:spPr bwMode="auto">
          <a:xfrm>
            <a:off x="3709988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graphicFrame>
        <p:nvGraphicFramePr>
          <p:cNvPr id="3076" name="Object 2"/>
          <p:cNvGraphicFramePr>
            <a:graphicFrameLocks noChangeAspect="1"/>
          </p:cNvGraphicFramePr>
          <p:nvPr/>
        </p:nvGraphicFramePr>
        <p:xfrm>
          <a:off x="582613" y="2928938"/>
          <a:ext cx="3081337" cy="766762"/>
        </p:xfrm>
        <a:graphic>
          <a:graphicData uri="http://schemas.openxmlformats.org/presentationml/2006/ole">
            <p:oleObj spid="_x0000_s334852" r:id="rId7" imgW="1727200" imgH="431800" progId="Equation.3">
              <p:embed/>
            </p:oleObj>
          </a:graphicData>
        </a:graphic>
      </p:graphicFrame>
      <p:sp>
        <p:nvSpPr>
          <p:cNvPr id="3085" name="Rectangle 12"/>
          <p:cNvSpPr>
            <a:spLocks noChangeArrowheads="1"/>
          </p:cNvSpPr>
          <p:nvPr/>
        </p:nvSpPr>
        <p:spPr bwMode="auto">
          <a:xfrm>
            <a:off x="3614738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graphicFrame>
        <p:nvGraphicFramePr>
          <p:cNvPr id="3077" name="Object 3"/>
          <p:cNvGraphicFramePr>
            <a:graphicFrameLocks noChangeAspect="1"/>
          </p:cNvGraphicFramePr>
          <p:nvPr/>
        </p:nvGraphicFramePr>
        <p:xfrm>
          <a:off x="4273550" y="2928938"/>
          <a:ext cx="3422650" cy="766762"/>
        </p:xfrm>
        <a:graphic>
          <a:graphicData uri="http://schemas.openxmlformats.org/presentationml/2006/ole">
            <p:oleObj spid="_x0000_s334853" r:id="rId8" imgW="1917700" imgH="431800" progId="Equation.3">
              <p:embed/>
            </p:oleObj>
          </a:graphicData>
        </a:graphic>
      </p:graphicFrame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867150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graphicFrame>
        <p:nvGraphicFramePr>
          <p:cNvPr id="3078" name="Object 4"/>
          <p:cNvGraphicFramePr>
            <a:graphicFrameLocks noChangeAspect="1"/>
          </p:cNvGraphicFramePr>
          <p:nvPr/>
        </p:nvGraphicFramePr>
        <p:xfrm>
          <a:off x="739775" y="4224338"/>
          <a:ext cx="2519363" cy="766762"/>
        </p:xfrm>
        <a:graphic>
          <a:graphicData uri="http://schemas.openxmlformats.org/presentationml/2006/ole">
            <p:oleObj spid="_x0000_s334854" r:id="rId9" imgW="1409088" imgH="431613" progId="Equation.3">
              <p:embed/>
            </p:oleObj>
          </a:graphicData>
        </a:graphic>
      </p:graphicFrame>
      <p:sp>
        <p:nvSpPr>
          <p:cNvPr id="3087" name="Rectangle 16"/>
          <p:cNvSpPr>
            <a:spLocks noChangeArrowheads="1"/>
          </p:cNvSpPr>
          <p:nvPr/>
        </p:nvSpPr>
        <p:spPr bwMode="auto">
          <a:xfrm>
            <a:off x="3867150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graphicFrame>
        <p:nvGraphicFramePr>
          <p:cNvPr id="3079" name="Object 5"/>
          <p:cNvGraphicFramePr>
            <a:graphicFrameLocks noChangeAspect="1"/>
          </p:cNvGraphicFramePr>
          <p:nvPr/>
        </p:nvGraphicFramePr>
        <p:xfrm>
          <a:off x="4525963" y="4224338"/>
          <a:ext cx="2519362" cy="766762"/>
        </p:xfrm>
        <a:graphic>
          <a:graphicData uri="http://schemas.openxmlformats.org/presentationml/2006/ole">
            <p:oleObj spid="_x0000_s334855" r:id="rId10" imgW="1409088" imgH="431613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Ratios de Habitaciones</a:t>
            </a:r>
          </a:p>
        </p:txBody>
      </p:sp>
      <p:sp>
        <p:nvSpPr>
          <p:cNvPr id="4105" name="Rectangle 5"/>
          <p:cNvSpPr>
            <a:spLocks noChangeArrowheads="1"/>
          </p:cNvSpPr>
          <p:nvPr/>
        </p:nvSpPr>
        <p:spPr bwMode="auto">
          <a:xfrm>
            <a:off x="3714750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4106" name="Rectangle 7"/>
          <p:cNvSpPr>
            <a:spLocks noChangeArrowheads="1"/>
          </p:cNvSpPr>
          <p:nvPr/>
        </p:nvSpPr>
        <p:spPr bwMode="auto">
          <a:xfrm>
            <a:off x="4157663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4107" name="Rectangle 9"/>
          <p:cNvSpPr>
            <a:spLocks noChangeArrowheads="1"/>
          </p:cNvSpPr>
          <p:nvPr/>
        </p:nvSpPr>
        <p:spPr bwMode="auto">
          <a:xfrm>
            <a:off x="3709988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4108" name="Rectangle 11"/>
          <p:cNvSpPr>
            <a:spLocks noChangeArrowheads="1"/>
          </p:cNvSpPr>
          <p:nvPr/>
        </p:nvSpPr>
        <p:spPr bwMode="auto">
          <a:xfrm>
            <a:off x="3614738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3867150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4110" name="Rectangle 15"/>
          <p:cNvSpPr>
            <a:spLocks noChangeArrowheads="1"/>
          </p:cNvSpPr>
          <p:nvPr/>
        </p:nvSpPr>
        <p:spPr bwMode="auto">
          <a:xfrm>
            <a:off x="3867150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4111" name="Rectangle 18"/>
          <p:cNvSpPr>
            <a:spLocks noChangeArrowheads="1"/>
          </p:cNvSpPr>
          <p:nvPr/>
        </p:nvSpPr>
        <p:spPr bwMode="auto">
          <a:xfrm>
            <a:off x="3652838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graphicFrame>
        <p:nvGraphicFramePr>
          <p:cNvPr id="4098" name="Object 0"/>
          <p:cNvGraphicFramePr>
            <a:graphicFrameLocks noChangeAspect="1"/>
          </p:cNvGraphicFramePr>
          <p:nvPr/>
        </p:nvGraphicFramePr>
        <p:xfrm>
          <a:off x="590550" y="1606550"/>
          <a:ext cx="3444875" cy="803275"/>
        </p:xfrm>
        <a:graphic>
          <a:graphicData uri="http://schemas.openxmlformats.org/presentationml/2006/ole">
            <p:oleObj spid="_x0000_s335874" r:id="rId4" imgW="1841500" imgH="431800" progId="Equation.3">
              <p:embed/>
            </p:oleObj>
          </a:graphicData>
        </a:graphic>
      </p:graphicFrame>
      <p:sp>
        <p:nvSpPr>
          <p:cNvPr id="4112" name="Rectangle 20"/>
          <p:cNvSpPr>
            <a:spLocks noChangeArrowheads="1"/>
          </p:cNvSpPr>
          <p:nvPr/>
        </p:nvSpPr>
        <p:spPr bwMode="auto">
          <a:xfrm>
            <a:off x="3852863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graphicFrame>
        <p:nvGraphicFramePr>
          <p:cNvPr id="4099" name="Object 1"/>
          <p:cNvGraphicFramePr>
            <a:graphicFrameLocks noChangeAspect="1"/>
          </p:cNvGraphicFramePr>
          <p:nvPr/>
        </p:nvGraphicFramePr>
        <p:xfrm>
          <a:off x="5041900" y="1571625"/>
          <a:ext cx="2695575" cy="803275"/>
        </p:xfrm>
        <a:graphic>
          <a:graphicData uri="http://schemas.openxmlformats.org/presentationml/2006/ole">
            <p:oleObj spid="_x0000_s335875" r:id="rId5" imgW="1435100" imgH="431800" progId="Equation.3">
              <p:embed/>
            </p:oleObj>
          </a:graphicData>
        </a:graphic>
      </p:graphicFrame>
      <p:sp>
        <p:nvSpPr>
          <p:cNvPr id="4113" name="Rectangle 22"/>
          <p:cNvSpPr>
            <a:spLocks noChangeArrowheads="1"/>
          </p:cNvSpPr>
          <p:nvPr/>
        </p:nvSpPr>
        <p:spPr bwMode="auto">
          <a:xfrm>
            <a:off x="3709988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graphicFrame>
        <p:nvGraphicFramePr>
          <p:cNvPr id="4100" name="Object 2"/>
          <p:cNvGraphicFramePr>
            <a:graphicFrameLocks noChangeAspect="1"/>
          </p:cNvGraphicFramePr>
          <p:nvPr/>
        </p:nvGraphicFramePr>
        <p:xfrm>
          <a:off x="619125" y="2673350"/>
          <a:ext cx="3230563" cy="803275"/>
        </p:xfrm>
        <a:graphic>
          <a:graphicData uri="http://schemas.openxmlformats.org/presentationml/2006/ole">
            <p:oleObj spid="_x0000_s335876" r:id="rId6" imgW="1727200" imgH="431800" progId="Equation.3">
              <p:embed/>
            </p:oleObj>
          </a:graphicData>
        </a:graphic>
      </p:graphicFrame>
      <p:sp>
        <p:nvSpPr>
          <p:cNvPr id="4114" name="Rectangle 24"/>
          <p:cNvSpPr>
            <a:spLocks noChangeArrowheads="1"/>
          </p:cNvSpPr>
          <p:nvPr/>
        </p:nvSpPr>
        <p:spPr bwMode="auto">
          <a:xfrm>
            <a:off x="3910013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graphicFrame>
        <p:nvGraphicFramePr>
          <p:cNvPr id="4101" name="Object 3"/>
          <p:cNvGraphicFramePr>
            <a:graphicFrameLocks noChangeAspect="1"/>
          </p:cNvGraphicFramePr>
          <p:nvPr/>
        </p:nvGraphicFramePr>
        <p:xfrm>
          <a:off x="5099050" y="2714625"/>
          <a:ext cx="2481263" cy="803275"/>
        </p:xfrm>
        <a:graphic>
          <a:graphicData uri="http://schemas.openxmlformats.org/presentationml/2006/ole">
            <p:oleObj spid="_x0000_s335877" r:id="rId7" imgW="1320227" imgH="431613" progId="Equation.3">
              <p:embed/>
            </p:oleObj>
          </a:graphicData>
        </a:graphic>
      </p:graphicFrame>
      <p:sp>
        <p:nvSpPr>
          <p:cNvPr id="4115" name="Rectangle 26"/>
          <p:cNvSpPr>
            <a:spLocks noChangeArrowheads="1"/>
          </p:cNvSpPr>
          <p:nvPr/>
        </p:nvSpPr>
        <p:spPr bwMode="auto">
          <a:xfrm>
            <a:off x="3681413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graphicFrame>
        <p:nvGraphicFramePr>
          <p:cNvPr id="4102" name="Object 4"/>
          <p:cNvGraphicFramePr>
            <a:graphicFrameLocks noChangeAspect="1"/>
          </p:cNvGraphicFramePr>
          <p:nvPr/>
        </p:nvGraphicFramePr>
        <p:xfrm>
          <a:off x="590550" y="3968750"/>
          <a:ext cx="3338513" cy="803275"/>
        </p:xfrm>
        <a:graphic>
          <a:graphicData uri="http://schemas.openxmlformats.org/presentationml/2006/ole">
            <p:oleObj spid="_x0000_s335878" r:id="rId8" imgW="1777229" imgH="431613" progId="Equation.3">
              <p:embed/>
            </p:oleObj>
          </a:graphicData>
        </a:graphic>
      </p:graphicFrame>
      <p:sp>
        <p:nvSpPr>
          <p:cNvPr id="4116" name="Rectangle 28"/>
          <p:cNvSpPr>
            <a:spLocks noChangeArrowheads="1"/>
          </p:cNvSpPr>
          <p:nvPr/>
        </p:nvSpPr>
        <p:spPr bwMode="auto">
          <a:xfrm>
            <a:off x="3652838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/>
        </p:nvGraphicFramePr>
        <p:xfrm>
          <a:off x="4841875" y="3933825"/>
          <a:ext cx="3444875" cy="803275"/>
        </p:xfrm>
        <a:graphic>
          <a:graphicData uri="http://schemas.openxmlformats.org/presentationml/2006/ole">
            <p:oleObj spid="_x0000_s335879" r:id="rId9" imgW="1841500" imgH="431800" progId="Equation.3">
              <p:embed/>
            </p:oleObj>
          </a:graphicData>
        </a:graphic>
      </p:graphicFrame>
      <p:pic>
        <p:nvPicPr>
          <p:cNvPr id="4117" name="Picture 29" descr="C:\Documents and Settings\administrador\Datos de programa\Microsoft\Media Catalog\Downloaded Clips\cl89\j0344057.wm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786688" y="2643188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Ratios de Alimentos y Bebidas</a:t>
            </a:r>
          </a:p>
        </p:txBody>
      </p:sp>
      <p:sp>
        <p:nvSpPr>
          <p:cNvPr id="5126" name="Rectangle 4"/>
          <p:cNvSpPr>
            <a:spLocks noChangeArrowheads="1"/>
          </p:cNvSpPr>
          <p:nvPr/>
        </p:nvSpPr>
        <p:spPr bwMode="auto">
          <a:xfrm>
            <a:off x="3714750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5127" name="Rectangle 5"/>
          <p:cNvSpPr>
            <a:spLocks noChangeArrowheads="1"/>
          </p:cNvSpPr>
          <p:nvPr/>
        </p:nvSpPr>
        <p:spPr bwMode="auto">
          <a:xfrm>
            <a:off x="4157663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5128" name="Rectangle 6"/>
          <p:cNvSpPr>
            <a:spLocks noChangeArrowheads="1"/>
          </p:cNvSpPr>
          <p:nvPr/>
        </p:nvSpPr>
        <p:spPr bwMode="auto">
          <a:xfrm>
            <a:off x="3709988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5129" name="Rectangle 7"/>
          <p:cNvSpPr>
            <a:spLocks noChangeArrowheads="1"/>
          </p:cNvSpPr>
          <p:nvPr/>
        </p:nvSpPr>
        <p:spPr bwMode="auto">
          <a:xfrm>
            <a:off x="3614738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5130" name="Rectangle 8"/>
          <p:cNvSpPr>
            <a:spLocks noChangeArrowheads="1"/>
          </p:cNvSpPr>
          <p:nvPr/>
        </p:nvSpPr>
        <p:spPr bwMode="auto">
          <a:xfrm>
            <a:off x="3867150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5131" name="Rectangle 9"/>
          <p:cNvSpPr>
            <a:spLocks noChangeArrowheads="1"/>
          </p:cNvSpPr>
          <p:nvPr/>
        </p:nvSpPr>
        <p:spPr bwMode="auto">
          <a:xfrm>
            <a:off x="3867150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5132" name="Rectangle 10"/>
          <p:cNvSpPr>
            <a:spLocks noChangeArrowheads="1"/>
          </p:cNvSpPr>
          <p:nvPr/>
        </p:nvSpPr>
        <p:spPr bwMode="auto">
          <a:xfrm>
            <a:off x="3652838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5133" name="Rectangle 12"/>
          <p:cNvSpPr>
            <a:spLocks noChangeArrowheads="1"/>
          </p:cNvSpPr>
          <p:nvPr/>
        </p:nvSpPr>
        <p:spPr bwMode="auto">
          <a:xfrm>
            <a:off x="3852863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3709988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5135" name="Rectangle 16"/>
          <p:cNvSpPr>
            <a:spLocks noChangeArrowheads="1"/>
          </p:cNvSpPr>
          <p:nvPr/>
        </p:nvSpPr>
        <p:spPr bwMode="auto">
          <a:xfrm>
            <a:off x="3910013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5136" name="Rectangle 18"/>
          <p:cNvSpPr>
            <a:spLocks noChangeArrowheads="1"/>
          </p:cNvSpPr>
          <p:nvPr/>
        </p:nvSpPr>
        <p:spPr bwMode="auto">
          <a:xfrm>
            <a:off x="3681413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5137" name="Rectangle 20"/>
          <p:cNvSpPr>
            <a:spLocks noChangeArrowheads="1"/>
          </p:cNvSpPr>
          <p:nvPr/>
        </p:nvSpPr>
        <p:spPr bwMode="auto">
          <a:xfrm>
            <a:off x="3652838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sp>
        <p:nvSpPr>
          <p:cNvPr id="5138" name="Rectangle 24"/>
          <p:cNvSpPr>
            <a:spLocks noChangeArrowheads="1"/>
          </p:cNvSpPr>
          <p:nvPr/>
        </p:nvSpPr>
        <p:spPr bwMode="auto">
          <a:xfrm>
            <a:off x="3871913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graphicFrame>
        <p:nvGraphicFramePr>
          <p:cNvPr id="5122" name="Object 23"/>
          <p:cNvGraphicFramePr>
            <a:graphicFrameLocks noChangeAspect="1"/>
          </p:cNvGraphicFramePr>
          <p:nvPr/>
        </p:nvGraphicFramePr>
        <p:xfrm>
          <a:off x="1412875" y="1571625"/>
          <a:ext cx="2857500" cy="874713"/>
        </p:xfrm>
        <a:graphic>
          <a:graphicData uri="http://schemas.openxmlformats.org/presentationml/2006/ole">
            <p:oleObj spid="_x0000_s336898" r:id="rId4" imgW="1397000" imgH="431800" progId="Equation.3">
              <p:embed/>
            </p:oleObj>
          </a:graphicData>
        </a:graphic>
      </p:graphicFrame>
      <p:sp>
        <p:nvSpPr>
          <p:cNvPr id="5139" name="Rectangle 26"/>
          <p:cNvSpPr>
            <a:spLocks noChangeArrowheads="1"/>
          </p:cNvSpPr>
          <p:nvPr/>
        </p:nvSpPr>
        <p:spPr bwMode="auto">
          <a:xfrm>
            <a:off x="3681413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graphicFrame>
        <p:nvGraphicFramePr>
          <p:cNvPr id="5123" name="Object 25"/>
          <p:cNvGraphicFramePr>
            <a:graphicFrameLocks noChangeAspect="1"/>
          </p:cNvGraphicFramePr>
          <p:nvPr/>
        </p:nvGraphicFramePr>
        <p:xfrm>
          <a:off x="1222375" y="2867025"/>
          <a:ext cx="3635375" cy="874713"/>
        </p:xfrm>
        <a:graphic>
          <a:graphicData uri="http://schemas.openxmlformats.org/presentationml/2006/ole">
            <p:oleObj spid="_x0000_s336899" name="Ecuación" r:id="rId5" imgW="1777680" imgH="431640" progId="Equation.3">
              <p:embed/>
            </p:oleObj>
          </a:graphicData>
        </a:graphic>
      </p:graphicFrame>
      <p:sp>
        <p:nvSpPr>
          <p:cNvPr id="5140" name="Rectangle 28"/>
          <p:cNvSpPr>
            <a:spLocks noChangeArrowheads="1"/>
          </p:cNvSpPr>
          <p:nvPr/>
        </p:nvSpPr>
        <p:spPr bwMode="auto">
          <a:xfrm>
            <a:off x="3957638" y="3214688"/>
            <a:ext cx="9144000" cy="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</p:txBody>
      </p:sp>
      <p:graphicFrame>
        <p:nvGraphicFramePr>
          <p:cNvPr id="5124" name="Object 27"/>
          <p:cNvGraphicFramePr>
            <a:graphicFrameLocks noChangeAspect="1"/>
          </p:cNvGraphicFramePr>
          <p:nvPr/>
        </p:nvGraphicFramePr>
        <p:xfrm>
          <a:off x="1498600" y="4354513"/>
          <a:ext cx="2508250" cy="874712"/>
        </p:xfrm>
        <a:graphic>
          <a:graphicData uri="http://schemas.openxmlformats.org/presentationml/2006/ole">
            <p:oleObj spid="_x0000_s336900" r:id="rId6" imgW="1231366" imgH="431613" progId="Equation.3">
              <p:embed/>
            </p:oleObj>
          </a:graphicData>
        </a:graphic>
      </p:graphicFrame>
      <p:pic>
        <p:nvPicPr>
          <p:cNvPr id="5141" name="Picture 29" descr="C:\Documents and Settings\administrador\Datos de programa\Microsoft\Media Catalog\Downloaded Clips\cl5d\j0232554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58000" y="1709738"/>
            <a:ext cx="1758950" cy="171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2" name="Picture 30" descr="C:\Documents and Settings\administrador\Datos de programa\Microsoft\Media Catalog\Downloaded Clips\cl5d\j0232768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934200" y="3733800"/>
            <a:ext cx="1449388" cy="139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81000" y="1295400"/>
            <a:ext cx="8458200" cy="46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s-ES_tradnl" sz="2800" b="1">
                <a:latin typeface="Times New Roman" pitchFamily="18" charset="0"/>
              </a:rPr>
              <a:t>Una actividad es</a:t>
            </a:r>
            <a:r>
              <a:rPr lang="es-ES_tradnl" sz="2800">
                <a:latin typeface="Times New Roman" pitchFamily="18" charset="0"/>
              </a:rPr>
              <a:t>:</a:t>
            </a:r>
          </a:p>
          <a:p>
            <a:pPr eaLnBrk="0" hangingPunct="0"/>
            <a:endParaRPr lang="es-ES_tradnl" sz="2800">
              <a:latin typeface="Times New Roman" pitchFamily="18" charset="0"/>
            </a:endParaRPr>
          </a:p>
          <a:p>
            <a:pPr lvl="1" eaLnBrk="0" hangingPunct="0">
              <a:buFontTx/>
              <a:buChar char="•"/>
            </a:pPr>
            <a:r>
              <a:rPr lang="es-ES_tradnl" sz="2800">
                <a:latin typeface="Times New Roman" pitchFamily="18" charset="0"/>
              </a:rPr>
              <a:t> Una </a:t>
            </a:r>
            <a:r>
              <a:rPr lang="es-ES_tradnl" sz="2800" b="1">
                <a:latin typeface="Times New Roman" pitchFamily="18" charset="0"/>
              </a:rPr>
              <a:t>unidad de trabajo</a:t>
            </a:r>
            <a:r>
              <a:rPr lang="es-ES_tradnl" sz="2800">
                <a:latin typeface="Times New Roman" pitchFamily="18" charset="0"/>
              </a:rPr>
              <a:t>.</a:t>
            </a:r>
          </a:p>
          <a:p>
            <a:pPr lvl="1" eaLnBrk="0" hangingPunct="0">
              <a:buFontTx/>
              <a:buChar char="•"/>
            </a:pPr>
            <a:r>
              <a:rPr lang="es-ES_tradnl" sz="2800">
                <a:latin typeface="Times New Roman" pitchFamily="18" charset="0"/>
              </a:rPr>
              <a:t> Una tarea con unas </a:t>
            </a:r>
            <a:r>
              <a:rPr lang="es-ES_tradnl" sz="2800" b="1">
                <a:latin typeface="Times New Roman" pitchFamily="18" charset="0"/>
              </a:rPr>
              <a:t>metas</a:t>
            </a:r>
            <a:r>
              <a:rPr lang="es-ES_tradnl" sz="2800">
                <a:latin typeface="Times New Roman" pitchFamily="18" charset="0"/>
              </a:rPr>
              <a:t> concretas.</a:t>
            </a:r>
          </a:p>
          <a:p>
            <a:pPr eaLnBrk="0" hangingPunct="0"/>
            <a:endParaRPr lang="es-ES_tradnl" sz="2800">
              <a:latin typeface="Times New Roman" pitchFamily="18" charset="0"/>
            </a:endParaRPr>
          </a:p>
          <a:p>
            <a:pPr eaLnBrk="0" hangingPunct="0"/>
            <a:r>
              <a:rPr lang="es-ES_tradnl" sz="2800" b="1">
                <a:latin typeface="Times New Roman" pitchFamily="18" charset="0"/>
              </a:rPr>
              <a:t>Ejemplos:</a:t>
            </a:r>
          </a:p>
          <a:p>
            <a:pPr lvl="1" eaLnBrk="0" hangingPunct="0">
              <a:buFontTx/>
              <a:buChar char="•"/>
            </a:pPr>
            <a:r>
              <a:rPr lang="es-ES_tradnl" sz="2800">
                <a:latin typeface="Times New Roman" pitchFamily="18" charset="0"/>
              </a:rPr>
              <a:t> </a:t>
            </a:r>
            <a:r>
              <a:rPr lang="es-ES_tradnl" sz="2800" b="1">
                <a:latin typeface="Times New Roman" pitchFamily="18" charset="0"/>
              </a:rPr>
              <a:t>Comprar</a:t>
            </a:r>
            <a:r>
              <a:rPr lang="es-ES_tradnl" sz="2800">
                <a:latin typeface="Times New Roman" pitchFamily="18" charset="0"/>
              </a:rPr>
              <a:t> materias primas. </a:t>
            </a:r>
          </a:p>
          <a:p>
            <a:pPr lvl="1" eaLnBrk="0" hangingPunct="0">
              <a:buFontTx/>
              <a:buChar char="•"/>
            </a:pPr>
            <a:r>
              <a:rPr lang="es-ES_tradnl" sz="2800">
                <a:latin typeface="Times New Roman" pitchFamily="18" charset="0"/>
              </a:rPr>
              <a:t> </a:t>
            </a:r>
            <a:r>
              <a:rPr lang="es-ES_tradnl" sz="2800" b="1">
                <a:latin typeface="Times New Roman" pitchFamily="18" charset="0"/>
              </a:rPr>
              <a:t>Hacer hamburguesas</a:t>
            </a:r>
            <a:r>
              <a:rPr lang="es-ES_tradnl" sz="2800">
                <a:latin typeface="Times New Roman" pitchFamily="18" charset="0"/>
              </a:rPr>
              <a:t> en un restaurante. </a:t>
            </a:r>
          </a:p>
          <a:p>
            <a:pPr lvl="1" eaLnBrk="0" hangingPunct="0">
              <a:buFontTx/>
              <a:buChar char="•"/>
            </a:pPr>
            <a:r>
              <a:rPr lang="es-ES_tradnl" sz="2800">
                <a:latin typeface="Times New Roman" pitchFamily="18" charset="0"/>
              </a:rPr>
              <a:t> </a:t>
            </a:r>
            <a:r>
              <a:rPr lang="es-ES_tradnl" sz="2800" b="1">
                <a:latin typeface="Times New Roman" pitchFamily="18" charset="0"/>
              </a:rPr>
              <a:t>Entrevistar a un cliente</a:t>
            </a:r>
            <a:r>
              <a:rPr lang="es-ES_tradnl" sz="2800">
                <a:latin typeface="Times New Roman" pitchFamily="18" charset="0"/>
              </a:rPr>
              <a:t> en una empresa de selección. </a:t>
            </a:r>
          </a:p>
          <a:p>
            <a:pPr lvl="1" eaLnBrk="0" hangingPunct="0">
              <a:buFontTx/>
              <a:buChar char="•"/>
            </a:pPr>
            <a:r>
              <a:rPr lang="es-ES_tradnl" sz="2800">
                <a:latin typeface="Times New Roman" pitchFamily="18" charset="0"/>
              </a:rPr>
              <a:t> Realizar una </a:t>
            </a:r>
            <a:r>
              <a:rPr lang="es-ES_tradnl" sz="2800" b="1">
                <a:latin typeface="Times New Roman" pitchFamily="18" charset="0"/>
              </a:rPr>
              <a:t>fase de producción</a:t>
            </a:r>
            <a:r>
              <a:rPr lang="es-ES_tradnl" sz="2800">
                <a:latin typeface="Times New Roman" pitchFamily="18" charset="0"/>
              </a:rPr>
              <a:t> en una empresa de fabricación.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5795963" y="1052513"/>
            <a:ext cx="2970212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s-ES_tradnl" sz="3200" b="1">
                <a:solidFill>
                  <a:srgbClr val="FFFF66"/>
                </a:solidFill>
                <a:latin typeface="Times New Roman" pitchFamily="18" charset="0"/>
              </a:rPr>
              <a:t>CONCEPTO DE</a:t>
            </a:r>
          </a:p>
          <a:p>
            <a:pPr algn="ctr" eaLnBrk="0" hangingPunct="0"/>
            <a:r>
              <a:rPr lang="es-ES_tradnl" sz="3200" b="1">
                <a:solidFill>
                  <a:srgbClr val="FFFF66"/>
                </a:solidFill>
                <a:latin typeface="Times New Roman" pitchFamily="18" charset="0"/>
              </a:rPr>
              <a:t>ACTIVIDAD</a:t>
            </a:r>
            <a:endParaRPr lang="es-ES_tradnl" sz="3200">
              <a:solidFill>
                <a:srgbClr val="FFFF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1131888" y="1676400"/>
            <a:ext cx="3322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2000" b="1" u="sng">
                <a:solidFill>
                  <a:srgbClr val="FFFF66"/>
                </a:solidFill>
                <a:latin typeface="Times New Roman" pitchFamily="18" charset="0"/>
              </a:rPr>
              <a:t>EJEMPLOS DE ACTIVIDAD</a:t>
            </a:r>
            <a:endParaRPr lang="es-ES_tradnl" sz="4400" b="1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-69850" y="2565400"/>
            <a:ext cx="69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2000" b="1">
                <a:solidFill>
                  <a:srgbClr val="000099"/>
                </a:solidFill>
              </a:rPr>
              <a:t> </a:t>
            </a:r>
            <a:endParaRPr lang="es-ES_tradnl" sz="4400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1131888" y="2084388"/>
            <a:ext cx="6446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2000" b="1">
                <a:latin typeface="Times New Roman" pitchFamily="18" charset="0"/>
              </a:rPr>
              <a:t>TOMAR NOTA DE LAS ÓRDENES DE LOS CLIENTES,</a:t>
            </a:r>
            <a:endParaRPr lang="es-ES_tradnl" sz="4400" b="1">
              <a:latin typeface="Times New Roman" pitchFamily="18" charset="0"/>
            </a:endParaRPr>
          </a:p>
        </p:txBody>
      </p:sp>
      <p:sp>
        <p:nvSpPr>
          <p:cNvPr id="50199" name="Rectangle 23"/>
          <p:cNvSpPr>
            <a:spLocks noChangeArrowheads="1"/>
          </p:cNvSpPr>
          <p:nvPr/>
        </p:nvSpPr>
        <p:spPr bwMode="auto">
          <a:xfrm>
            <a:off x="901700" y="2530475"/>
            <a:ext cx="69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2000" b="1">
                <a:solidFill>
                  <a:srgbClr val="000099"/>
                </a:solidFill>
              </a:rPr>
              <a:t> </a:t>
            </a:r>
            <a:endParaRPr lang="es-ES_tradnl" sz="4400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50200" name="Rectangle 24"/>
          <p:cNvSpPr>
            <a:spLocks noChangeArrowheads="1"/>
          </p:cNvSpPr>
          <p:nvPr/>
        </p:nvSpPr>
        <p:spPr bwMode="auto">
          <a:xfrm>
            <a:off x="1131888" y="2530475"/>
            <a:ext cx="57451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2000" b="1">
                <a:latin typeface="Times New Roman" pitchFamily="18" charset="0"/>
              </a:rPr>
              <a:t>COMPRAR LA MATERIA PRIMA Y EL EQUIPO,</a:t>
            </a:r>
            <a:endParaRPr lang="es-ES_tradnl" sz="4400" b="1">
              <a:latin typeface="Times New Roman" pitchFamily="18" charset="0"/>
            </a:endParaRPr>
          </a:p>
        </p:txBody>
      </p:sp>
      <p:sp>
        <p:nvSpPr>
          <p:cNvPr id="50201" name="Rectangle 25"/>
          <p:cNvSpPr>
            <a:spLocks noChangeArrowheads="1"/>
          </p:cNvSpPr>
          <p:nvPr/>
        </p:nvSpPr>
        <p:spPr bwMode="auto">
          <a:xfrm>
            <a:off x="901700" y="2976563"/>
            <a:ext cx="69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2000" b="1">
                <a:solidFill>
                  <a:srgbClr val="000099"/>
                </a:solidFill>
              </a:rPr>
              <a:t> </a:t>
            </a:r>
            <a:endParaRPr lang="es-ES_tradnl" sz="4400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50202" name="Rectangle 26"/>
          <p:cNvSpPr>
            <a:spLocks noChangeArrowheads="1"/>
          </p:cNvSpPr>
          <p:nvPr/>
        </p:nvSpPr>
        <p:spPr bwMode="auto">
          <a:xfrm>
            <a:off x="1131888" y="2976563"/>
            <a:ext cx="5654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2000" b="1">
                <a:latin typeface="Times New Roman" pitchFamily="18" charset="0"/>
              </a:rPr>
              <a:t>CONTRATAR Y FORMAR A LOS EMPLEADOS,</a:t>
            </a:r>
            <a:endParaRPr lang="es-ES_tradnl" sz="4400" b="1">
              <a:latin typeface="Times New Roman" pitchFamily="18" charset="0"/>
            </a:endParaRPr>
          </a:p>
        </p:txBody>
      </p:sp>
      <p:sp>
        <p:nvSpPr>
          <p:cNvPr id="50203" name="Rectangle 27"/>
          <p:cNvSpPr>
            <a:spLocks noChangeArrowheads="1"/>
          </p:cNvSpPr>
          <p:nvPr/>
        </p:nvSpPr>
        <p:spPr bwMode="auto">
          <a:xfrm>
            <a:off x="901700" y="3417888"/>
            <a:ext cx="69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2000" b="1">
                <a:solidFill>
                  <a:srgbClr val="000099"/>
                </a:solidFill>
              </a:rPr>
              <a:t> </a:t>
            </a:r>
            <a:endParaRPr lang="es-ES_tradnl" sz="4400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50204" name="Rectangle 28"/>
          <p:cNvSpPr>
            <a:spLocks noChangeArrowheads="1"/>
          </p:cNvSpPr>
          <p:nvPr/>
        </p:nvSpPr>
        <p:spPr bwMode="auto">
          <a:xfrm>
            <a:off x="1131888" y="3417888"/>
            <a:ext cx="279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2000" b="1">
                <a:latin typeface="Times New Roman" pitchFamily="18" charset="0"/>
              </a:rPr>
              <a:t>HACER LAS PUERTAS,</a:t>
            </a:r>
            <a:endParaRPr lang="es-ES_tradnl" sz="4400" b="1">
              <a:latin typeface="Times New Roman" pitchFamily="18" charset="0"/>
            </a:endParaRPr>
          </a:p>
        </p:txBody>
      </p:sp>
      <p:sp>
        <p:nvSpPr>
          <p:cNvPr id="50205" name="Rectangle 29"/>
          <p:cNvSpPr>
            <a:spLocks noChangeArrowheads="1"/>
          </p:cNvSpPr>
          <p:nvPr/>
        </p:nvSpPr>
        <p:spPr bwMode="auto">
          <a:xfrm>
            <a:off x="901700" y="3863975"/>
            <a:ext cx="69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2000" b="1">
                <a:solidFill>
                  <a:srgbClr val="000099"/>
                </a:solidFill>
              </a:rPr>
              <a:t> </a:t>
            </a:r>
            <a:endParaRPr lang="es-ES_tradnl" sz="4400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50206" name="Rectangle 30"/>
          <p:cNvSpPr>
            <a:spLocks noChangeArrowheads="1"/>
          </p:cNvSpPr>
          <p:nvPr/>
        </p:nvSpPr>
        <p:spPr bwMode="auto">
          <a:xfrm>
            <a:off x="1131888" y="3863975"/>
            <a:ext cx="50085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2000" b="1">
                <a:latin typeface="Times New Roman" pitchFamily="18" charset="0"/>
              </a:rPr>
              <a:t>ENVIAR LAS PUERTAS A SUS CLIENTES,</a:t>
            </a:r>
            <a:endParaRPr lang="es-ES_tradnl" sz="4400" b="1">
              <a:latin typeface="Times New Roman" pitchFamily="18" charset="0"/>
            </a:endParaRPr>
          </a:p>
        </p:txBody>
      </p:sp>
      <p:sp>
        <p:nvSpPr>
          <p:cNvPr id="50207" name="Rectangle 31"/>
          <p:cNvSpPr>
            <a:spLocks noChangeArrowheads="1"/>
          </p:cNvSpPr>
          <p:nvPr/>
        </p:nvSpPr>
        <p:spPr bwMode="auto">
          <a:xfrm>
            <a:off x="901700" y="4305300"/>
            <a:ext cx="69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2000" b="1">
                <a:solidFill>
                  <a:srgbClr val="000099"/>
                </a:solidFill>
              </a:rPr>
              <a:t> </a:t>
            </a:r>
            <a:endParaRPr lang="es-ES_tradnl" sz="4400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50208" name="Rectangle 32"/>
          <p:cNvSpPr>
            <a:spLocks noChangeArrowheads="1"/>
          </p:cNvSpPr>
          <p:nvPr/>
        </p:nvSpPr>
        <p:spPr bwMode="auto">
          <a:xfrm>
            <a:off x="1131888" y="4305300"/>
            <a:ext cx="3663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2000" b="1">
                <a:latin typeface="Times New Roman" pitchFamily="18" charset="0"/>
              </a:rPr>
              <a:t>FACTURAR A LOS CLIENTES,</a:t>
            </a:r>
            <a:endParaRPr lang="es-ES_tradnl" sz="4400" b="1">
              <a:latin typeface="Times New Roman" pitchFamily="18" charset="0"/>
            </a:endParaRPr>
          </a:p>
        </p:txBody>
      </p:sp>
      <p:sp>
        <p:nvSpPr>
          <p:cNvPr id="50209" name="Rectangle 33"/>
          <p:cNvSpPr>
            <a:spLocks noChangeArrowheads="1"/>
          </p:cNvSpPr>
          <p:nvPr/>
        </p:nvSpPr>
        <p:spPr bwMode="auto">
          <a:xfrm>
            <a:off x="901700" y="4749800"/>
            <a:ext cx="69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2000" b="1">
                <a:solidFill>
                  <a:srgbClr val="000099"/>
                </a:solidFill>
              </a:rPr>
              <a:t> </a:t>
            </a:r>
            <a:endParaRPr lang="es-ES_tradnl" sz="4400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50210" name="Rectangle 34"/>
          <p:cNvSpPr>
            <a:spLocks noChangeArrowheads="1"/>
          </p:cNvSpPr>
          <p:nvPr/>
        </p:nvSpPr>
        <p:spPr bwMode="auto">
          <a:xfrm>
            <a:off x="1131888" y="4749800"/>
            <a:ext cx="37877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2000" b="1">
                <a:latin typeface="Times New Roman" pitchFamily="18" charset="0"/>
              </a:rPr>
              <a:t>PAGAR A LOS PROVEEDORES,</a:t>
            </a:r>
            <a:endParaRPr lang="es-ES_tradnl" sz="4400" b="1">
              <a:latin typeface="Times New Roman" pitchFamily="18" charset="0"/>
            </a:endParaRPr>
          </a:p>
        </p:txBody>
      </p:sp>
      <p:sp>
        <p:nvSpPr>
          <p:cNvPr id="50211" name="Rectangle 35"/>
          <p:cNvSpPr>
            <a:spLocks noChangeArrowheads="1"/>
          </p:cNvSpPr>
          <p:nvPr/>
        </p:nvSpPr>
        <p:spPr bwMode="auto">
          <a:xfrm>
            <a:off x="901700" y="5195888"/>
            <a:ext cx="69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2000" b="1">
                <a:solidFill>
                  <a:srgbClr val="000099"/>
                </a:solidFill>
              </a:rPr>
              <a:t> </a:t>
            </a:r>
            <a:endParaRPr lang="es-ES_tradnl" sz="4400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50212" name="Rectangle 36"/>
          <p:cNvSpPr>
            <a:spLocks noChangeArrowheads="1"/>
          </p:cNvSpPr>
          <p:nvPr/>
        </p:nvSpPr>
        <p:spPr bwMode="auto">
          <a:xfrm>
            <a:off x="1131888" y="5195888"/>
            <a:ext cx="3930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2000" b="1">
                <a:latin typeface="Times New Roman" pitchFamily="18" charset="0"/>
              </a:rPr>
              <a:t>PAGAR A LOS TRABAJADORES,</a:t>
            </a:r>
            <a:endParaRPr lang="es-ES_tradnl" sz="4400" b="1">
              <a:latin typeface="Times New Roman" pitchFamily="18" charset="0"/>
            </a:endParaRPr>
          </a:p>
        </p:txBody>
      </p:sp>
      <p:sp>
        <p:nvSpPr>
          <p:cNvPr id="50213" name="Rectangle 37"/>
          <p:cNvSpPr>
            <a:spLocks noChangeArrowheads="1"/>
          </p:cNvSpPr>
          <p:nvPr/>
        </p:nvSpPr>
        <p:spPr bwMode="auto">
          <a:xfrm>
            <a:off x="823913" y="5637213"/>
            <a:ext cx="55292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2000" b="1">
                <a:latin typeface="Times New Roman" pitchFamily="18" charset="0"/>
              </a:rPr>
              <a:t>    ATENDER LAS QUEJAS DE LOS CLIENTES.</a:t>
            </a:r>
            <a:endParaRPr lang="es-ES_tradnl" sz="44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Introducción (II)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Rápida implantación en cadenas.</a:t>
            </a:r>
          </a:p>
          <a:p>
            <a:pPr eaLnBrk="1" hangingPunct="1"/>
            <a:endParaRPr lang="es-ES" smtClean="0"/>
          </a:p>
          <a:p>
            <a:pPr eaLnBrk="1" hangingPunct="1"/>
            <a:r>
              <a:rPr lang="es-ES" i="1" smtClean="0"/>
              <a:t>Escasa</a:t>
            </a:r>
            <a:r>
              <a:rPr lang="es-ES" smtClean="0"/>
              <a:t> implantación del USALI en España.</a:t>
            </a:r>
          </a:p>
        </p:txBody>
      </p:sp>
      <p:pic>
        <p:nvPicPr>
          <p:cNvPr id="20484" name="Picture 4" descr="C:\Documents and Settings\administrador\Datos de programa\Microsoft\Media Catalog\Downloaded Clips\cl40\j0160346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50" y="3624263"/>
            <a:ext cx="1677988" cy="180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533400" y="1371600"/>
            <a:ext cx="8321675" cy="5000625"/>
            <a:chOff x="336" y="864"/>
            <a:chExt cx="5242" cy="3150"/>
          </a:xfrm>
        </p:grpSpPr>
        <p:sp>
          <p:nvSpPr>
            <p:cNvPr id="51203" name="Text Box 3"/>
            <p:cNvSpPr txBox="1">
              <a:spLocks noChangeArrowheads="1"/>
            </p:cNvSpPr>
            <p:nvPr/>
          </p:nvSpPr>
          <p:spPr bwMode="auto">
            <a:xfrm>
              <a:off x="2304" y="960"/>
              <a:ext cx="2506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s-ES_tradnl" b="1">
                  <a:latin typeface="Times New Roman" pitchFamily="18" charset="0"/>
                </a:rPr>
                <a:t>ACTIVIDADES ADMINISTRATIVAS</a:t>
              </a:r>
              <a:r>
                <a:rPr lang="es-ES_tradnl">
                  <a:latin typeface="Times New Roman" pitchFamily="18" charset="0"/>
                </a:rPr>
                <a:t>:</a:t>
              </a:r>
            </a:p>
            <a:p>
              <a:pPr eaLnBrk="0" hangingPunct="0"/>
              <a:r>
                <a:rPr lang="es-ES_tradnl">
                  <a:latin typeface="Times New Roman" pitchFamily="18" charset="0"/>
                </a:rPr>
                <a:t>- PERSONAL; </a:t>
              </a:r>
            </a:p>
            <a:p>
              <a:pPr eaLnBrk="0" hangingPunct="0"/>
              <a:r>
                <a:rPr lang="es-ES_tradnl">
                  <a:latin typeface="Times New Roman" pitchFamily="18" charset="0"/>
                </a:rPr>
                <a:t>FINANZAS; JURÍDICAS; CONTABILIDAD</a:t>
              </a:r>
              <a:endParaRPr lang="es-ES_tradnl" sz="2000">
                <a:latin typeface="Times New Roman" pitchFamily="18" charset="0"/>
              </a:endParaRPr>
            </a:p>
          </p:txBody>
        </p:sp>
        <p:sp>
          <p:nvSpPr>
            <p:cNvPr id="51204" name="Rectangle 4"/>
            <p:cNvSpPr>
              <a:spLocks noChangeArrowheads="1"/>
            </p:cNvSpPr>
            <p:nvPr/>
          </p:nvSpPr>
          <p:spPr bwMode="auto">
            <a:xfrm>
              <a:off x="2160" y="2448"/>
              <a:ext cx="1632" cy="11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05" name="Rectangle 5"/>
            <p:cNvSpPr>
              <a:spLocks noChangeArrowheads="1"/>
            </p:cNvSpPr>
            <p:nvPr/>
          </p:nvSpPr>
          <p:spPr bwMode="auto">
            <a:xfrm>
              <a:off x="336" y="2448"/>
              <a:ext cx="1488" cy="11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06" name="Rectangle 6"/>
            <p:cNvSpPr>
              <a:spLocks noChangeArrowheads="1"/>
            </p:cNvSpPr>
            <p:nvPr/>
          </p:nvSpPr>
          <p:spPr bwMode="auto">
            <a:xfrm>
              <a:off x="4128" y="2448"/>
              <a:ext cx="1392" cy="11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07" name="Text Box 7"/>
            <p:cNvSpPr txBox="1">
              <a:spLocks noChangeArrowheads="1"/>
            </p:cNvSpPr>
            <p:nvPr/>
          </p:nvSpPr>
          <p:spPr bwMode="auto">
            <a:xfrm>
              <a:off x="336" y="2496"/>
              <a:ext cx="1396" cy="1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 b="1">
                  <a:latin typeface="Times New Roman" pitchFamily="18" charset="0"/>
                </a:rPr>
                <a:t>ACTIVIDADES DE </a:t>
              </a:r>
            </a:p>
            <a:p>
              <a:pPr eaLnBrk="0" hangingPunct="0"/>
              <a:r>
                <a:rPr lang="es-ES_tradnl" b="1">
                  <a:latin typeface="Times New Roman" pitchFamily="18" charset="0"/>
                </a:rPr>
                <a:t>ENTRADA:</a:t>
              </a:r>
            </a:p>
            <a:p>
              <a:pPr eaLnBrk="0" hangingPunct="0"/>
              <a:r>
                <a:rPr lang="en-US">
                  <a:latin typeface="Times New Roman" pitchFamily="18" charset="0"/>
                </a:rPr>
                <a:t>DISEÑO, COMPRA,</a:t>
              </a:r>
            </a:p>
            <a:p>
              <a:pPr eaLnBrk="0" hangingPunct="0"/>
              <a:r>
                <a:rPr lang="en-US">
                  <a:latin typeface="Times New Roman" pitchFamily="18" charset="0"/>
                </a:rPr>
                <a:t>RECEPCIÓN,</a:t>
              </a:r>
            </a:p>
            <a:p>
              <a:pPr eaLnBrk="0" hangingPunct="0"/>
              <a:r>
                <a:rPr lang="en-US">
                  <a:latin typeface="Times New Roman" pitchFamily="18" charset="0"/>
                </a:rPr>
                <a:t>CONTRATACIÓN,</a:t>
              </a:r>
            </a:p>
            <a:p>
              <a:pPr eaLnBrk="0" hangingPunct="0"/>
              <a:r>
                <a:rPr lang="en-US">
                  <a:latin typeface="Times New Roman" pitchFamily="18" charset="0"/>
                </a:rPr>
                <a:t>FORMACIÓN</a:t>
              </a:r>
              <a:endParaRPr lang="en-US" sz="2400">
                <a:latin typeface="Times New Roman" pitchFamily="18" charset="0"/>
              </a:endParaRPr>
            </a:p>
            <a:p>
              <a:pPr eaLnBrk="0" hangingPunct="0"/>
              <a:endParaRPr lang="es-ES_tradnl" sz="4400">
                <a:latin typeface="Times New Roman" pitchFamily="18" charset="0"/>
              </a:endParaRPr>
            </a:p>
          </p:txBody>
        </p:sp>
        <p:sp>
          <p:nvSpPr>
            <p:cNvPr id="51208" name="Rectangle 8"/>
            <p:cNvSpPr>
              <a:spLocks noChangeArrowheads="1"/>
            </p:cNvSpPr>
            <p:nvPr/>
          </p:nvSpPr>
          <p:spPr bwMode="auto">
            <a:xfrm>
              <a:off x="2016" y="864"/>
              <a:ext cx="2016" cy="11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09" name="Text Box 9"/>
            <p:cNvSpPr txBox="1">
              <a:spLocks noChangeArrowheads="1"/>
            </p:cNvSpPr>
            <p:nvPr/>
          </p:nvSpPr>
          <p:spPr bwMode="auto">
            <a:xfrm>
              <a:off x="2160" y="2448"/>
              <a:ext cx="1564" cy="1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 b="1">
                  <a:latin typeface="Times New Roman" pitchFamily="18" charset="0"/>
                </a:rPr>
                <a:t>ACTIVIDADES DE</a:t>
              </a:r>
            </a:p>
            <a:p>
              <a:pPr eaLnBrk="0" hangingPunct="0"/>
              <a:r>
                <a:rPr lang="es-ES_tradnl" b="1">
                  <a:latin typeface="Times New Roman" pitchFamily="18" charset="0"/>
                </a:rPr>
                <a:t>TRANSFORMACIÓN</a:t>
              </a:r>
              <a:r>
                <a:rPr lang="es-ES_tradnl">
                  <a:latin typeface="Times New Roman" pitchFamily="18" charset="0"/>
                </a:rPr>
                <a:t>:</a:t>
              </a:r>
            </a:p>
            <a:p>
              <a:pPr eaLnBrk="0" hangingPunct="0"/>
              <a:r>
                <a:rPr lang="es-ES_tradnl">
                  <a:latin typeface="Times New Roman" pitchFamily="18" charset="0"/>
                </a:rPr>
                <a:t>FABRICAR,</a:t>
              </a:r>
            </a:p>
            <a:p>
              <a:pPr eaLnBrk="0" hangingPunct="0"/>
              <a:r>
                <a:rPr lang="es-ES_tradnl">
                  <a:latin typeface="Times New Roman" pitchFamily="18" charset="0"/>
                </a:rPr>
                <a:t>TRASLADAR,</a:t>
              </a:r>
            </a:p>
            <a:p>
              <a:pPr eaLnBrk="0" hangingPunct="0"/>
              <a:r>
                <a:rPr lang="es-ES_tradnl">
                  <a:latin typeface="Times New Roman" pitchFamily="18" charset="0"/>
                </a:rPr>
                <a:t>ALMACENAR,</a:t>
              </a:r>
            </a:p>
            <a:p>
              <a:pPr eaLnBrk="0" hangingPunct="0"/>
              <a:r>
                <a:rPr lang="es-ES_tradnl">
                  <a:latin typeface="Times New Roman" pitchFamily="18" charset="0"/>
                </a:rPr>
                <a:t>INSPECCIONAR</a:t>
              </a:r>
            </a:p>
            <a:p>
              <a:pPr eaLnBrk="0" hangingPunct="0"/>
              <a:endParaRPr lang="es-ES_tradnl">
                <a:latin typeface="Times New Roman" pitchFamily="18" charset="0"/>
              </a:endParaRPr>
            </a:p>
          </p:txBody>
        </p:sp>
        <p:sp>
          <p:nvSpPr>
            <p:cNvPr id="51210" name="Text Box 10"/>
            <p:cNvSpPr txBox="1">
              <a:spLocks noChangeArrowheads="1"/>
            </p:cNvSpPr>
            <p:nvPr/>
          </p:nvSpPr>
          <p:spPr bwMode="auto">
            <a:xfrm>
              <a:off x="4128" y="2448"/>
              <a:ext cx="1450" cy="1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s-ES_tradnl" b="1">
                  <a:latin typeface="Times New Roman" pitchFamily="18" charset="0"/>
                </a:rPr>
                <a:t>ACTIVIDADES DE SALIDA:</a:t>
              </a:r>
            </a:p>
            <a:p>
              <a:pPr eaLnBrk="0" hangingPunct="0"/>
              <a:r>
                <a:rPr lang="en-US">
                  <a:latin typeface="Times New Roman" pitchFamily="18" charset="0"/>
                </a:rPr>
                <a:t>VENDER, ENVIAR, SERVICIOS POST VENTA</a:t>
              </a:r>
            </a:p>
            <a:p>
              <a:pPr eaLnBrk="0" hangingPunct="0"/>
              <a:endParaRPr lang="es-ES_tradnl">
                <a:latin typeface="Times New Roman" pitchFamily="18" charset="0"/>
              </a:endParaRPr>
            </a:p>
          </p:txBody>
        </p:sp>
        <p:sp>
          <p:nvSpPr>
            <p:cNvPr id="51211" name="Text Box 11"/>
            <p:cNvSpPr txBox="1">
              <a:spLocks noChangeArrowheads="1"/>
            </p:cNvSpPr>
            <p:nvPr/>
          </p:nvSpPr>
          <p:spPr bwMode="auto">
            <a:xfrm>
              <a:off x="336" y="981"/>
              <a:ext cx="1488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s-ES_tradnl" sz="2400" b="1">
                  <a:solidFill>
                    <a:srgbClr val="FFFF66"/>
                  </a:solidFill>
                  <a:latin typeface="Times New Roman" pitchFamily="18" charset="0"/>
                </a:rPr>
                <a:t>ACTIVIDADES CLAVES</a:t>
              </a:r>
            </a:p>
            <a:p>
              <a:pPr eaLnBrk="0" hangingPunct="0"/>
              <a:r>
                <a:rPr lang="es-ES_tradnl" sz="2400" b="1">
                  <a:solidFill>
                    <a:srgbClr val="FFFF66"/>
                  </a:solidFill>
                  <a:latin typeface="Times New Roman" pitchFamily="18" charset="0"/>
                </a:rPr>
                <a:t>DE UNA EMPRESA</a:t>
              </a:r>
            </a:p>
          </p:txBody>
        </p:sp>
        <p:sp>
          <p:nvSpPr>
            <p:cNvPr id="51212" name="Line 12"/>
            <p:cNvSpPr>
              <a:spLocks noChangeShapeType="1"/>
            </p:cNvSpPr>
            <p:nvPr/>
          </p:nvSpPr>
          <p:spPr bwMode="auto">
            <a:xfrm>
              <a:off x="2976" y="2016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13" name="Line 13"/>
            <p:cNvSpPr>
              <a:spLocks noChangeShapeType="1"/>
            </p:cNvSpPr>
            <p:nvPr/>
          </p:nvSpPr>
          <p:spPr bwMode="auto">
            <a:xfrm>
              <a:off x="1824" y="297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14" name="Line 14"/>
            <p:cNvSpPr>
              <a:spLocks noChangeShapeType="1"/>
            </p:cNvSpPr>
            <p:nvPr/>
          </p:nvSpPr>
          <p:spPr bwMode="auto">
            <a:xfrm>
              <a:off x="3792" y="297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1780" name="Group 4"/>
          <p:cNvGrpSpPr>
            <a:grpSpLocks/>
          </p:cNvGrpSpPr>
          <p:nvPr/>
        </p:nvGrpSpPr>
        <p:grpSpPr bwMode="auto">
          <a:xfrm>
            <a:off x="533400" y="1371600"/>
            <a:ext cx="8321675" cy="4343400"/>
            <a:chOff x="336" y="864"/>
            <a:chExt cx="5242" cy="2736"/>
          </a:xfrm>
        </p:grpSpPr>
        <p:sp>
          <p:nvSpPr>
            <p:cNvPr id="331781" name="Text Box 5"/>
            <p:cNvSpPr txBox="1">
              <a:spLocks noChangeArrowheads="1"/>
            </p:cNvSpPr>
            <p:nvPr/>
          </p:nvSpPr>
          <p:spPr bwMode="auto">
            <a:xfrm>
              <a:off x="2304" y="960"/>
              <a:ext cx="2506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s-ES_tradnl" b="1">
                  <a:latin typeface="Times New Roman" pitchFamily="18" charset="0"/>
                </a:rPr>
                <a:t>ACTIVIDADES ADMINISTRATIVAS</a:t>
              </a:r>
              <a:r>
                <a:rPr lang="es-ES_tradnl">
                  <a:latin typeface="Times New Roman" pitchFamily="18" charset="0"/>
                </a:rPr>
                <a:t>:</a:t>
              </a:r>
            </a:p>
            <a:p>
              <a:pPr eaLnBrk="0" hangingPunct="0"/>
              <a:r>
                <a:rPr lang="es-ES_tradnl">
                  <a:latin typeface="Times New Roman" pitchFamily="18" charset="0"/>
                </a:rPr>
                <a:t>- ¿?</a:t>
              </a:r>
              <a:endParaRPr lang="es-ES_tradnl" sz="2000">
                <a:latin typeface="Times New Roman" pitchFamily="18" charset="0"/>
              </a:endParaRPr>
            </a:p>
          </p:txBody>
        </p:sp>
        <p:sp>
          <p:nvSpPr>
            <p:cNvPr id="331782" name="Rectangle 6"/>
            <p:cNvSpPr>
              <a:spLocks noChangeArrowheads="1"/>
            </p:cNvSpPr>
            <p:nvPr/>
          </p:nvSpPr>
          <p:spPr bwMode="auto">
            <a:xfrm>
              <a:off x="2160" y="2448"/>
              <a:ext cx="1632" cy="11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31783" name="Rectangle 7"/>
            <p:cNvSpPr>
              <a:spLocks noChangeArrowheads="1"/>
            </p:cNvSpPr>
            <p:nvPr/>
          </p:nvSpPr>
          <p:spPr bwMode="auto">
            <a:xfrm>
              <a:off x="336" y="2448"/>
              <a:ext cx="1488" cy="11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31784" name="Rectangle 8"/>
            <p:cNvSpPr>
              <a:spLocks noChangeArrowheads="1"/>
            </p:cNvSpPr>
            <p:nvPr/>
          </p:nvSpPr>
          <p:spPr bwMode="auto">
            <a:xfrm>
              <a:off x="4128" y="2448"/>
              <a:ext cx="1392" cy="11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31785" name="Text Box 9"/>
            <p:cNvSpPr txBox="1">
              <a:spLocks noChangeArrowheads="1"/>
            </p:cNvSpPr>
            <p:nvPr/>
          </p:nvSpPr>
          <p:spPr bwMode="auto">
            <a:xfrm>
              <a:off x="336" y="2496"/>
              <a:ext cx="1396" cy="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 b="1">
                  <a:latin typeface="Times New Roman" pitchFamily="18" charset="0"/>
                </a:rPr>
                <a:t>ACTIVIDADES DE </a:t>
              </a:r>
            </a:p>
            <a:p>
              <a:pPr eaLnBrk="0" hangingPunct="0"/>
              <a:r>
                <a:rPr lang="es-ES_tradnl" b="1">
                  <a:latin typeface="Times New Roman" pitchFamily="18" charset="0"/>
                </a:rPr>
                <a:t>ENTRADA:</a:t>
              </a:r>
            </a:p>
            <a:p>
              <a:pPr eaLnBrk="0" hangingPunct="0"/>
              <a:r>
                <a:rPr lang="en-US">
                  <a:latin typeface="Times New Roman" pitchFamily="18" charset="0"/>
                </a:rPr>
                <a:t>¿?</a:t>
              </a:r>
              <a:endParaRPr lang="en-US" sz="2400">
                <a:latin typeface="Times New Roman" pitchFamily="18" charset="0"/>
              </a:endParaRPr>
            </a:p>
            <a:p>
              <a:pPr eaLnBrk="0" hangingPunct="0"/>
              <a:endParaRPr lang="es-ES_tradnl" sz="4400">
                <a:latin typeface="Times New Roman" pitchFamily="18" charset="0"/>
              </a:endParaRPr>
            </a:p>
          </p:txBody>
        </p:sp>
        <p:sp>
          <p:nvSpPr>
            <p:cNvPr id="331786" name="Rectangle 10"/>
            <p:cNvSpPr>
              <a:spLocks noChangeArrowheads="1"/>
            </p:cNvSpPr>
            <p:nvPr/>
          </p:nvSpPr>
          <p:spPr bwMode="auto">
            <a:xfrm>
              <a:off x="2016" y="864"/>
              <a:ext cx="2016" cy="11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31787" name="Text Box 11"/>
            <p:cNvSpPr txBox="1">
              <a:spLocks noChangeArrowheads="1"/>
            </p:cNvSpPr>
            <p:nvPr/>
          </p:nvSpPr>
          <p:spPr bwMode="auto">
            <a:xfrm>
              <a:off x="2160" y="2448"/>
              <a:ext cx="156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 b="1">
                  <a:latin typeface="Times New Roman" pitchFamily="18" charset="0"/>
                </a:rPr>
                <a:t>ACTIVIDADES DE</a:t>
              </a:r>
            </a:p>
            <a:p>
              <a:pPr eaLnBrk="0" hangingPunct="0"/>
              <a:r>
                <a:rPr lang="es-ES_tradnl" b="1">
                  <a:latin typeface="Times New Roman" pitchFamily="18" charset="0"/>
                </a:rPr>
                <a:t>TRANSFORMACIÓN</a:t>
              </a:r>
              <a:r>
                <a:rPr lang="es-ES_tradnl">
                  <a:latin typeface="Times New Roman" pitchFamily="18" charset="0"/>
                </a:rPr>
                <a:t>:</a:t>
              </a:r>
            </a:p>
            <a:p>
              <a:pPr eaLnBrk="0" hangingPunct="0"/>
              <a:r>
                <a:rPr lang="es-ES_tradnl">
                  <a:latin typeface="Times New Roman" pitchFamily="18" charset="0"/>
                </a:rPr>
                <a:t>¿?</a:t>
              </a:r>
            </a:p>
            <a:p>
              <a:pPr eaLnBrk="0" hangingPunct="0"/>
              <a:endParaRPr lang="es-ES_tradnl">
                <a:latin typeface="Times New Roman" pitchFamily="18" charset="0"/>
              </a:endParaRPr>
            </a:p>
          </p:txBody>
        </p:sp>
        <p:sp>
          <p:nvSpPr>
            <p:cNvPr id="331788" name="Text Box 12"/>
            <p:cNvSpPr txBox="1">
              <a:spLocks noChangeArrowheads="1"/>
            </p:cNvSpPr>
            <p:nvPr/>
          </p:nvSpPr>
          <p:spPr bwMode="auto">
            <a:xfrm>
              <a:off x="4128" y="2448"/>
              <a:ext cx="1450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s-ES_tradnl" b="1">
                  <a:latin typeface="Times New Roman" pitchFamily="18" charset="0"/>
                </a:rPr>
                <a:t>ACTIVIDADES DE SALIDA:</a:t>
              </a:r>
            </a:p>
            <a:p>
              <a:pPr eaLnBrk="0" hangingPunct="0"/>
              <a:r>
                <a:rPr lang="en-US">
                  <a:latin typeface="Times New Roman" pitchFamily="18" charset="0"/>
                </a:rPr>
                <a:t>¿?</a:t>
              </a:r>
            </a:p>
            <a:p>
              <a:pPr eaLnBrk="0" hangingPunct="0"/>
              <a:endParaRPr lang="es-ES_tradnl">
                <a:latin typeface="Times New Roman" pitchFamily="18" charset="0"/>
              </a:endParaRPr>
            </a:p>
          </p:txBody>
        </p:sp>
        <p:sp>
          <p:nvSpPr>
            <p:cNvPr id="331789" name="Text Box 13"/>
            <p:cNvSpPr txBox="1">
              <a:spLocks noChangeArrowheads="1"/>
            </p:cNvSpPr>
            <p:nvPr/>
          </p:nvSpPr>
          <p:spPr bwMode="auto">
            <a:xfrm>
              <a:off x="336" y="981"/>
              <a:ext cx="1488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s-ES_tradnl" sz="2400" b="1">
                  <a:solidFill>
                    <a:srgbClr val="FFFF66"/>
                  </a:solidFill>
                  <a:latin typeface="Times New Roman" pitchFamily="18" charset="0"/>
                </a:rPr>
                <a:t>ACTIVIDADES CLAVES</a:t>
              </a:r>
            </a:p>
            <a:p>
              <a:pPr eaLnBrk="0" hangingPunct="0"/>
              <a:r>
                <a:rPr lang="es-ES_tradnl" sz="2400" b="1">
                  <a:solidFill>
                    <a:srgbClr val="FFFF66"/>
                  </a:solidFill>
                  <a:latin typeface="Times New Roman" pitchFamily="18" charset="0"/>
                </a:rPr>
                <a:t>DE UN HOTEL</a:t>
              </a:r>
            </a:p>
          </p:txBody>
        </p:sp>
        <p:sp>
          <p:nvSpPr>
            <p:cNvPr id="331790" name="Line 14"/>
            <p:cNvSpPr>
              <a:spLocks noChangeShapeType="1"/>
            </p:cNvSpPr>
            <p:nvPr/>
          </p:nvSpPr>
          <p:spPr bwMode="auto">
            <a:xfrm>
              <a:off x="2976" y="2016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31791" name="Line 15"/>
            <p:cNvSpPr>
              <a:spLocks noChangeShapeType="1"/>
            </p:cNvSpPr>
            <p:nvPr/>
          </p:nvSpPr>
          <p:spPr bwMode="auto">
            <a:xfrm>
              <a:off x="1824" y="297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31792" name="Line 16"/>
            <p:cNvSpPr>
              <a:spLocks noChangeShapeType="1"/>
            </p:cNvSpPr>
            <p:nvPr/>
          </p:nvSpPr>
          <p:spPr bwMode="auto">
            <a:xfrm>
              <a:off x="3792" y="297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533400" y="1828800"/>
            <a:ext cx="8305800" cy="369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sz="2800" b="1">
                <a:solidFill>
                  <a:srgbClr val="FFFF66"/>
                </a:solidFill>
                <a:latin typeface="Times New Roman" pitchFamily="18" charset="0"/>
              </a:rPr>
              <a:t>CONCEPTO DE CADENA DE VALOR</a:t>
            </a:r>
          </a:p>
          <a:p>
            <a:pPr eaLnBrk="0" hangingPunct="0"/>
            <a:endParaRPr lang="es-ES_tradnl" sz="2000">
              <a:solidFill>
                <a:srgbClr val="FFFF66"/>
              </a:solidFill>
              <a:latin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es-ES_tradnl" sz="2400" i="1">
                <a:latin typeface="Times New Roman" pitchFamily="18" charset="0"/>
              </a:rPr>
              <a:t> </a:t>
            </a:r>
            <a:r>
              <a:rPr lang="es-ES_tradnl" sz="2800" i="1">
                <a:latin typeface="Times New Roman" pitchFamily="18" charset="0"/>
              </a:rPr>
              <a:t>Las </a:t>
            </a:r>
            <a:r>
              <a:rPr lang="es-ES_tradnl" sz="2800" b="1" i="1">
                <a:latin typeface="Times New Roman" pitchFamily="18" charset="0"/>
              </a:rPr>
              <a:t>secuencias de actividades</a:t>
            </a:r>
            <a:r>
              <a:rPr lang="es-ES_tradnl" sz="2800" i="1">
                <a:latin typeface="Times New Roman" pitchFamily="18" charset="0"/>
              </a:rPr>
              <a:t> que se originan pueden ser vista como una </a:t>
            </a:r>
            <a:r>
              <a:rPr lang="es-ES_tradnl" sz="2800" b="1" i="1">
                <a:latin typeface="Times New Roman" pitchFamily="18" charset="0"/>
              </a:rPr>
              <a:t>cadena de valor</a:t>
            </a:r>
            <a:r>
              <a:rPr lang="es-ES_tradnl" sz="2800" i="1">
                <a:latin typeface="Times New Roman" pitchFamily="18" charset="0"/>
              </a:rPr>
              <a:t>.</a:t>
            </a:r>
          </a:p>
          <a:p>
            <a:pPr eaLnBrk="0" hangingPunct="0">
              <a:buFontTx/>
              <a:buChar char="•"/>
            </a:pPr>
            <a:endParaRPr lang="es-ES_tradnl" sz="2800" i="1">
              <a:latin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es-ES_tradnl" sz="2800" i="1">
                <a:latin typeface="Times New Roman" pitchFamily="18" charset="0"/>
              </a:rPr>
              <a:t> En la que cada etapa de la cadena </a:t>
            </a:r>
            <a:r>
              <a:rPr lang="es-ES_tradnl" sz="2800" b="1" i="1">
                <a:latin typeface="Times New Roman" pitchFamily="18" charset="0"/>
              </a:rPr>
              <a:t>debe añadir algo</a:t>
            </a:r>
            <a:r>
              <a:rPr lang="es-ES_tradnl" sz="2800" i="1">
                <a:latin typeface="Times New Roman" pitchFamily="18" charset="0"/>
              </a:rPr>
              <a:t>  </a:t>
            </a:r>
            <a:r>
              <a:rPr lang="es-ES_tradnl" sz="2800" b="1" i="1">
                <a:latin typeface="Times New Roman" pitchFamily="18" charset="0"/>
              </a:rPr>
              <a:t>de valor</a:t>
            </a:r>
            <a:r>
              <a:rPr lang="es-ES_tradnl" sz="2800" i="1">
                <a:latin typeface="Times New Roman" pitchFamily="18" charset="0"/>
              </a:rPr>
              <a:t> a la siguiente etapa, que podemos decir que sería su </a:t>
            </a:r>
            <a:r>
              <a:rPr lang="es-ES_tradnl" sz="2800" b="1" i="1">
                <a:latin typeface="Times New Roman" pitchFamily="18" charset="0"/>
              </a:rPr>
              <a:t>cliente</a:t>
            </a:r>
            <a:r>
              <a:rPr lang="es-ES_tradnl" sz="2800" i="1">
                <a:latin typeface="Times New Roman" pitchFamily="18" charset="0"/>
              </a:rPr>
              <a:t> más directo.</a:t>
            </a:r>
          </a:p>
          <a:p>
            <a:pPr eaLnBrk="0" hangingPunct="0"/>
            <a:endParaRPr lang="es-ES_tradnl" sz="2000" i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133600" y="1752600"/>
            <a:ext cx="4724400" cy="482600"/>
          </a:xfrm>
          <a:prstGeom prst="rect">
            <a:avLst/>
          </a:prstGeom>
          <a:solidFill>
            <a:srgbClr val="FF9900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Los Productos no Consumen Coste.</a:t>
            </a:r>
          </a:p>
        </p:txBody>
      </p:sp>
      <p:sp>
        <p:nvSpPr>
          <p:cNvPr id="73731" name="AutoShape 3"/>
          <p:cNvSpPr>
            <a:spLocks noChangeArrowheads="1"/>
          </p:cNvSpPr>
          <p:nvPr/>
        </p:nvSpPr>
        <p:spPr bwMode="auto">
          <a:xfrm>
            <a:off x="4191000" y="23622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752600" y="3124200"/>
            <a:ext cx="5486400" cy="482600"/>
          </a:xfrm>
          <a:prstGeom prst="rect">
            <a:avLst/>
          </a:prstGeom>
          <a:solidFill>
            <a:srgbClr val="FF9900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Consumen Actividades.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1752600" y="4470400"/>
            <a:ext cx="5486400" cy="482600"/>
          </a:xfrm>
          <a:prstGeom prst="rect">
            <a:avLst/>
          </a:prstGeom>
          <a:solidFill>
            <a:srgbClr val="FF9900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Las Actividades Consumen Recursos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1752600" y="5765800"/>
            <a:ext cx="5486400" cy="482600"/>
          </a:xfrm>
          <a:prstGeom prst="rect">
            <a:avLst/>
          </a:prstGeom>
          <a:solidFill>
            <a:srgbClr val="009900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Las Actividades Causan o Generan Coste.</a:t>
            </a:r>
          </a:p>
        </p:txBody>
      </p:sp>
      <p:sp>
        <p:nvSpPr>
          <p:cNvPr id="73735" name="AutoShape 7"/>
          <p:cNvSpPr>
            <a:spLocks noChangeArrowheads="1"/>
          </p:cNvSpPr>
          <p:nvPr/>
        </p:nvSpPr>
        <p:spPr bwMode="auto">
          <a:xfrm>
            <a:off x="4191000" y="37338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73736" name="AutoShape 8"/>
          <p:cNvSpPr>
            <a:spLocks noChangeArrowheads="1"/>
          </p:cNvSpPr>
          <p:nvPr/>
        </p:nvSpPr>
        <p:spPr bwMode="auto">
          <a:xfrm>
            <a:off x="4191000" y="51054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752600" y="5181600"/>
            <a:ext cx="5638800" cy="482600"/>
          </a:xfrm>
          <a:prstGeom prst="rect">
            <a:avLst/>
          </a:prstGeom>
          <a:solidFill>
            <a:srgbClr val="FF3300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Actividad.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1828800" y="5765800"/>
            <a:ext cx="1219200" cy="482600"/>
          </a:xfrm>
          <a:prstGeom prst="rect">
            <a:avLst/>
          </a:prstGeom>
          <a:solidFill>
            <a:srgbClr val="00CC66"/>
          </a:solidFill>
          <a:ln w="254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Tarea 1</a:t>
            </a: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3276600" y="5765800"/>
            <a:ext cx="1219200" cy="482600"/>
          </a:xfrm>
          <a:prstGeom prst="rect">
            <a:avLst/>
          </a:prstGeom>
          <a:solidFill>
            <a:srgbClr val="00CC66"/>
          </a:solidFill>
          <a:ln w="254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Tarea 2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6172200" y="5765800"/>
            <a:ext cx="1219200" cy="482600"/>
          </a:xfrm>
          <a:prstGeom prst="rect">
            <a:avLst/>
          </a:prstGeom>
          <a:solidFill>
            <a:srgbClr val="00CC66"/>
          </a:solidFill>
          <a:ln w="254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Tarea n</a:t>
            </a: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4724400" y="5765800"/>
            <a:ext cx="1219200" cy="482600"/>
          </a:xfrm>
          <a:prstGeom prst="rect">
            <a:avLst/>
          </a:prstGeom>
          <a:solidFill>
            <a:srgbClr val="00CC66"/>
          </a:solidFill>
          <a:ln w="254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Tarea ...</a:t>
            </a: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228600" y="1752600"/>
            <a:ext cx="8610600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 sz="2800" b="1">
                <a:latin typeface="Times New Roman" pitchFamily="18" charset="0"/>
              </a:rPr>
              <a:t>Definición de Actividad:</a:t>
            </a:r>
          </a:p>
          <a:p>
            <a:pPr algn="ctr" eaLnBrk="0" hangingPunct="0">
              <a:spcBef>
                <a:spcPct val="50000"/>
              </a:spcBef>
            </a:pPr>
            <a:r>
              <a:rPr lang="es-ES" sz="2800" b="1">
                <a:latin typeface="Times New Roman" pitchFamily="18" charset="0"/>
              </a:rPr>
              <a:t>Actuación</a:t>
            </a:r>
            <a:r>
              <a:rPr lang="es-ES" sz="2800">
                <a:latin typeface="Times New Roman" pitchFamily="18" charset="0"/>
              </a:rPr>
              <a:t> o conjunto de actuaciones que se realizan en la empresa </a:t>
            </a:r>
            <a:r>
              <a:rPr lang="es-ES" sz="2800" b="1">
                <a:latin typeface="Times New Roman" pitchFamily="18" charset="0"/>
              </a:rPr>
              <a:t>encaminadas</a:t>
            </a:r>
            <a:r>
              <a:rPr lang="es-ES" sz="2800">
                <a:latin typeface="Times New Roman" pitchFamily="18" charset="0"/>
              </a:rPr>
              <a:t> a la </a:t>
            </a:r>
            <a:r>
              <a:rPr lang="es-ES" sz="2800" b="1">
                <a:latin typeface="Times New Roman" pitchFamily="18" charset="0"/>
              </a:rPr>
              <a:t>obtención</a:t>
            </a:r>
            <a:r>
              <a:rPr lang="es-ES" sz="2800">
                <a:latin typeface="Times New Roman" pitchFamily="18" charset="0"/>
              </a:rPr>
              <a:t> de un </a:t>
            </a:r>
            <a:r>
              <a:rPr lang="es-ES" sz="2800" b="1">
                <a:latin typeface="Times New Roman" pitchFamily="18" charset="0"/>
              </a:rPr>
              <a:t>bien</a:t>
            </a:r>
            <a:r>
              <a:rPr lang="es-ES" sz="2800">
                <a:latin typeface="Times New Roman" pitchFamily="18" charset="0"/>
              </a:rPr>
              <a:t> o servicio.</a:t>
            </a:r>
          </a:p>
          <a:p>
            <a:pPr algn="ctr" eaLnBrk="0" hangingPunct="0">
              <a:spcBef>
                <a:spcPct val="50000"/>
              </a:spcBef>
            </a:pPr>
            <a:r>
              <a:rPr lang="es-ES" sz="2800">
                <a:latin typeface="Times New Roman" pitchFamily="18" charset="0"/>
              </a:rPr>
              <a:t>Pueden atomizarse o </a:t>
            </a:r>
            <a:r>
              <a:rPr lang="es-ES" sz="2800" b="1">
                <a:latin typeface="Times New Roman" pitchFamily="18" charset="0"/>
              </a:rPr>
              <a:t>subidvidirse</a:t>
            </a:r>
            <a:r>
              <a:rPr lang="es-ES" sz="2800">
                <a:latin typeface="Times New Roman" pitchFamily="18" charset="0"/>
              </a:rPr>
              <a:t> hasta llegar a tareas concretas.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2209800" y="1447800"/>
            <a:ext cx="4724400" cy="482600"/>
          </a:xfrm>
          <a:prstGeom prst="rect">
            <a:avLst/>
          </a:prstGeom>
          <a:solidFill>
            <a:srgbClr val="FF9900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Una adecuada </a:t>
            </a:r>
            <a:r>
              <a:rPr lang="es-ES" sz="2400" b="1">
                <a:latin typeface="Times New Roman" pitchFamily="18" charset="0"/>
              </a:rPr>
              <a:t>Gestión</a:t>
            </a:r>
            <a:r>
              <a:rPr lang="es-ES" sz="2400">
                <a:latin typeface="Times New Roman" pitchFamily="18" charset="0"/>
              </a:rPr>
              <a:t> de </a:t>
            </a:r>
            <a:r>
              <a:rPr lang="es-ES" sz="2400" b="1">
                <a:latin typeface="Times New Roman" pitchFamily="18" charset="0"/>
              </a:rPr>
              <a:t>Costes</a:t>
            </a:r>
            <a:r>
              <a:rPr lang="es-ES" sz="2400">
                <a:latin typeface="Times New Roman" pitchFamily="18" charset="0"/>
              </a:rPr>
              <a:t>.</a:t>
            </a:r>
          </a:p>
        </p:txBody>
      </p:sp>
      <p:sp>
        <p:nvSpPr>
          <p:cNvPr id="75779" name="AutoShape 3"/>
          <p:cNvSpPr>
            <a:spLocks noChangeArrowheads="1"/>
          </p:cNvSpPr>
          <p:nvPr/>
        </p:nvSpPr>
        <p:spPr bwMode="auto">
          <a:xfrm>
            <a:off x="4267200" y="20574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228600" y="2794000"/>
            <a:ext cx="8686800" cy="482600"/>
          </a:xfrm>
          <a:prstGeom prst="rect">
            <a:avLst/>
          </a:prstGeom>
          <a:solidFill>
            <a:srgbClr val="FF9900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Actuar sobre los Auténticos </a:t>
            </a:r>
            <a:r>
              <a:rPr lang="es-ES" sz="2400" b="1">
                <a:latin typeface="Times New Roman" pitchFamily="18" charset="0"/>
              </a:rPr>
              <a:t>Causantes</a:t>
            </a:r>
            <a:r>
              <a:rPr lang="es-ES" sz="2400">
                <a:latin typeface="Times New Roman" pitchFamily="18" charset="0"/>
              </a:rPr>
              <a:t> del Coste: </a:t>
            </a:r>
            <a:r>
              <a:rPr lang="es-ES" sz="2400" b="1">
                <a:latin typeface="Times New Roman" pitchFamily="18" charset="0"/>
              </a:rPr>
              <a:t>Las Actividades</a:t>
            </a:r>
            <a:r>
              <a:rPr lang="es-ES" sz="2400">
                <a:latin typeface="Times New Roman" pitchFamily="18" charset="0"/>
              </a:rPr>
              <a:t>.</a:t>
            </a: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1828800" y="4105275"/>
            <a:ext cx="5486400" cy="847725"/>
          </a:xfrm>
          <a:prstGeom prst="rect">
            <a:avLst/>
          </a:prstGeom>
          <a:solidFill>
            <a:srgbClr val="FF9900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Los Sistemas </a:t>
            </a:r>
            <a:r>
              <a:rPr lang="es-ES" sz="2400" b="1">
                <a:latin typeface="Times New Roman" pitchFamily="18" charset="0"/>
              </a:rPr>
              <a:t>ABC</a:t>
            </a:r>
            <a:r>
              <a:rPr lang="es-ES" sz="2400">
                <a:latin typeface="Times New Roman" pitchFamily="18" charset="0"/>
              </a:rPr>
              <a:t> se Utilizan para Gestionar adecuadamente las </a:t>
            </a:r>
            <a:r>
              <a:rPr lang="es-ES" sz="2400" b="1">
                <a:latin typeface="Times New Roman" pitchFamily="18" charset="0"/>
              </a:rPr>
              <a:t>Actividades.</a:t>
            </a:r>
            <a:endParaRPr lang="es-ES" sz="2400">
              <a:latin typeface="Times New Roman" pitchFamily="18" charset="0"/>
            </a:endParaRPr>
          </a:p>
        </p:txBody>
      </p:sp>
      <p:sp>
        <p:nvSpPr>
          <p:cNvPr id="75782" name="AutoShape 6"/>
          <p:cNvSpPr>
            <a:spLocks noChangeArrowheads="1"/>
          </p:cNvSpPr>
          <p:nvPr/>
        </p:nvSpPr>
        <p:spPr bwMode="auto">
          <a:xfrm>
            <a:off x="4267200" y="33528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75783" name="AutoShape 7"/>
          <p:cNvSpPr>
            <a:spLocks noChangeArrowheads="1"/>
          </p:cNvSpPr>
          <p:nvPr/>
        </p:nvSpPr>
        <p:spPr bwMode="auto">
          <a:xfrm>
            <a:off x="4267200" y="50292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685800" y="5765800"/>
            <a:ext cx="7772400" cy="482600"/>
          </a:xfrm>
          <a:prstGeom prst="rect">
            <a:avLst/>
          </a:prstGeom>
          <a:solidFill>
            <a:srgbClr val="00CC66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 sz="2400" b="1">
                <a:latin typeface="Times New Roman" pitchFamily="18" charset="0"/>
              </a:rPr>
              <a:t>CAUSA (ACTIVIDAD) - EFECTO (COSTE)</a:t>
            </a:r>
            <a:r>
              <a:rPr lang="es-ES" sz="240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400175"/>
            <a:ext cx="7772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sz="3200" b="1">
                <a:solidFill>
                  <a:srgbClr val="FFFF66"/>
                </a:solidFill>
              </a:rPr>
              <a:t>Conceptos y Clasificación de las Actividades</a:t>
            </a:r>
            <a:endParaRPr lang="es-ES" sz="3200">
              <a:solidFill>
                <a:srgbClr val="A50021"/>
              </a:solidFill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81025" y="2849563"/>
            <a:ext cx="8001000" cy="26368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/>
              <a:t>Con Relación al </a:t>
            </a:r>
            <a:r>
              <a:rPr lang="es-ES" b="1"/>
              <a:t>Producto</a:t>
            </a:r>
            <a:r>
              <a:rPr lang="es-ES"/>
              <a:t>.</a:t>
            </a:r>
          </a:p>
          <a:p>
            <a:r>
              <a:rPr lang="es-ES"/>
              <a:t>En Función de su Capacidad para Añadir </a:t>
            </a:r>
            <a:r>
              <a:rPr lang="es-ES" b="1"/>
              <a:t>Valor</a:t>
            </a:r>
            <a:r>
              <a:rPr lang="es-ES"/>
              <a:t> al Producto (vistas anteriormente).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447800"/>
            <a:ext cx="8534400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sz="3200" b="1">
                <a:solidFill>
                  <a:srgbClr val="FFFF66"/>
                </a:solidFill>
              </a:rPr>
              <a:t>Con Relación al Producto.</a:t>
            </a:r>
            <a:endParaRPr lang="es-ES">
              <a:solidFill>
                <a:srgbClr val="FFFF66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81000" y="2895600"/>
            <a:ext cx="8763000" cy="3429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/>
              <a:t>Actividades a nivel de </a:t>
            </a:r>
            <a:r>
              <a:rPr lang="es-ES" b="1"/>
              <a:t>Unidad</a:t>
            </a:r>
            <a:r>
              <a:rPr lang="es-ES"/>
              <a:t> de Producto.</a:t>
            </a:r>
          </a:p>
          <a:p>
            <a:r>
              <a:rPr lang="es-ES"/>
              <a:t>Actividades a nivel de </a:t>
            </a:r>
            <a:r>
              <a:rPr lang="es-ES" b="1"/>
              <a:t>Lote</a:t>
            </a:r>
            <a:r>
              <a:rPr lang="es-ES"/>
              <a:t>.</a:t>
            </a:r>
          </a:p>
          <a:p>
            <a:r>
              <a:rPr lang="es-ES"/>
              <a:t>Actividades a nivel de </a:t>
            </a:r>
            <a:r>
              <a:rPr lang="es-ES" b="1"/>
              <a:t>Línea</a:t>
            </a:r>
            <a:r>
              <a:rPr lang="es-ES"/>
              <a:t>.</a:t>
            </a:r>
          </a:p>
          <a:p>
            <a:r>
              <a:rPr lang="es-ES"/>
              <a:t>Actividades a nivel de </a:t>
            </a:r>
            <a:r>
              <a:rPr lang="es-ES" b="1"/>
              <a:t>Empresa</a:t>
            </a:r>
            <a:r>
              <a:rPr lang="es-ES"/>
              <a:t>.</a:t>
            </a:r>
          </a:p>
          <a:p>
            <a:endParaRPr lang="es-ES"/>
          </a:p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1819275" y="1377950"/>
            <a:ext cx="2362200" cy="1079500"/>
          </a:xfrm>
          <a:prstGeom prst="rect">
            <a:avLst/>
          </a:prstGeom>
          <a:solidFill>
            <a:srgbClr val="0099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>
                <a:latin typeface="Times New Roman" pitchFamily="18" charset="0"/>
              </a:rPr>
              <a:t>Producto Unitario.</a:t>
            </a:r>
          </a:p>
          <a:p>
            <a:pPr algn="ctr" eaLnBrk="0" hangingPunct="0">
              <a:spcBef>
                <a:spcPct val="50000"/>
              </a:spcBef>
            </a:pPr>
            <a:r>
              <a:rPr lang="es-ES">
                <a:latin typeface="Times New Roman" pitchFamily="18" charset="0"/>
              </a:rPr>
              <a:t>(Actividades a Nivel de Producto)</a:t>
            </a: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1819275" y="3956050"/>
            <a:ext cx="2362200" cy="1079500"/>
          </a:xfrm>
          <a:prstGeom prst="rect">
            <a:avLst/>
          </a:prstGeom>
          <a:solidFill>
            <a:srgbClr val="0099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>
                <a:latin typeface="Times New Roman" pitchFamily="18" charset="0"/>
              </a:rPr>
              <a:t>Producto.</a:t>
            </a:r>
          </a:p>
          <a:p>
            <a:pPr algn="ctr" eaLnBrk="0" hangingPunct="0">
              <a:spcBef>
                <a:spcPct val="50000"/>
              </a:spcBef>
            </a:pPr>
            <a:r>
              <a:rPr lang="es-ES">
                <a:latin typeface="Times New Roman" pitchFamily="18" charset="0"/>
              </a:rPr>
              <a:t>(Actividades a Nivel de Línea)</a:t>
            </a: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4714875" y="1377950"/>
            <a:ext cx="2362200" cy="3781425"/>
          </a:xfrm>
          <a:prstGeom prst="rect">
            <a:avLst/>
          </a:prstGeom>
          <a:solidFill>
            <a:srgbClr val="FF33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s-ES" sz="2400">
              <a:latin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s-ES" sz="2400">
              <a:latin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Primarias.</a:t>
            </a:r>
          </a:p>
          <a:p>
            <a:pPr algn="ctr" eaLnBrk="0" hangingPunct="0">
              <a:spcBef>
                <a:spcPct val="50000"/>
              </a:spcBef>
            </a:pPr>
            <a:endParaRPr lang="es-ES" sz="2400">
              <a:latin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s-ES" sz="2400">
              <a:latin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s-ES" sz="2400">
              <a:latin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1819275" y="5251450"/>
            <a:ext cx="2362200" cy="1079500"/>
          </a:xfrm>
          <a:prstGeom prst="rect">
            <a:avLst/>
          </a:prstGeom>
          <a:solidFill>
            <a:srgbClr val="0099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>
                <a:latin typeface="Times New Roman" pitchFamily="18" charset="0"/>
              </a:rPr>
              <a:t>Empresa. </a:t>
            </a:r>
          </a:p>
          <a:p>
            <a:pPr algn="ctr" eaLnBrk="0" hangingPunct="0">
              <a:spcBef>
                <a:spcPct val="50000"/>
              </a:spcBef>
            </a:pPr>
            <a:r>
              <a:rPr lang="es-ES">
                <a:latin typeface="Times New Roman" pitchFamily="18" charset="0"/>
              </a:rPr>
              <a:t>(Actividades a nivel de Empresa)</a:t>
            </a:r>
          </a:p>
        </p:txBody>
      </p:sp>
      <p:sp>
        <p:nvSpPr>
          <p:cNvPr id="82950" name="Text Box 6"/>
          <p:cNvSpPr txBox="1">
            <a:spLocks noChangeArrowheads="1"/>
          </p:cNvSpPr>
          <p:nvPr/>
        </p:nvSpPr>
        <p:spPr bwMode="auto">
          <a:xfrm>
            <a:off x="4714875" y="5264150"/>
            <a:ext cx="2362200" cy="1030288"/>
          </a:xfrm>
          <a:prstGeom prst="rect">
            <a:avLst/>
          </a:prstGeom>
          <a:solidFill>
            <a:srgbClr val="00CC66"/>
          </a:solidFill>
          <a:ln w="254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Secundarias.</a:t>
            </a:r>
          </a:p>
          <a:p>
            <a:pPr algn="ctr" eaLnBrk="0" hangingPunct="0">
              <a:spcBef>
                <a:spcPct val="50000"/>
              </a:spcBef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82951" name="Text Box 7"/>
          <p:cNvSpPr txBox="1">
            <a:spLocks noChangeArrowheads="1"/>
          </p:cNvSpPr>
          <p:nvPr/>
        </p:nvSpPr>
        <p:spPr bwMode="auto">
          <a:xfrm>
            <a:off x="1819275" y="2673350"/>
            <a:ext cx="2362200" cy="1079500"/>
          </a:xfrm>
          <a:prstGeom prst="rect">
            <a:avLst/>
          </a:prstGeom>
          <a:solidFill>
            <a:srgbClr val="0099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>
                <a:latin typeface="Times New Roman" pitchFamily="18" charset="0"/>
              </a:rPr>
              <a:t>Lote.</a:t>
            </a:r>
          </a:p>
          <a:p>
            <a:pPr algn="ctr" eaLnBrk="0" hangingPunct="0">
              <a:spcBef>
                <a:spcPct val="50000"/>
              </a:spcBef>
            </a:pPr>
            <a:r>
              <a:rPr lang="es-ES">
                <a:latin typeface="Times New Roman" pitchFamily="18" charset="0"/>
              </a:rPr>
              <a:t>(Actividades a Nivel de Lote)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609600" y="1346200"/>
            <a:ext cx="2362200" cy="1079500"/>
          </a:xfrm>
          <a:prstGeom prst="rect">
            <a:avLst/>
          </a:prstGeom>
          <a:solidFill>
            <a:srgbClr val="0099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>
                <a:latin typeface="Times New Roman" pitchFamily="18" charset="0"/>
              </a:rPr>
              <a:t>Producto Unitario.</a:t>
            </a:r>
          </a:p>
          <a:p>
            <a:pPr algn="ctr" eaLnBrk="0" hangingPunct="0">
              <a:spcBef>
                <a:spcPct val="50000"/>
              </a:spcBef>
            </a:pPr>
            <a:r>
              <a:rPr lang="es-ES">
                <a:latin typeface="Times New Roman" pitchFamily="18" charset="0"/>
              </a:rPr>
              <a:t>(Costes a Nivel de Producto)</a:t>
            </a: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609600" y="3924300"/>
            <a:ext cx="2362200" cy="1079500"/>
          </a:xfrm>
          <a:prstGeom prst="rect">
            <a:avLst/>
          </a:prstGeom>
          <a:solidFill>
            <a:srgbClr val="0099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>
                <a:latin typeface="Times New Roman" pitchFamily="18" charset="0"/>
              </a:rPr>
              <a:t>Producto.</a:t>
            </a:r>
          </a:p>
          <a:p>
            <a:pPr algn="ctr" eaLnBrk="0" hangingPunct="0">
              <a:spcBef>
                <a:spcPct val="50000"/>
              </a:spcBef>
            </a:pPr>
            <a:r>
              <a:rPr lang="es-ES">
                <a:latin typeface="Times New Roman" pitchFamily="18" charset="0"/>
              </a:rPr>
              <a:t>(Costes a Nivel de Línea)</a:t>
            </a: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3581400" y="2665413"/>
            <a:ext cx="2362200" cy="1042987"/>
          </a:xfrm>
          <a:prstGeom prst="rect">
            <a:avLst/>
          </a:prstGeom>
          <a:solidFill>
            <a:srgbClr val="FF33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Resultado  de</a:t>
            </a:r>
          </a:p>
          <a:p>
            <a:pPr algn="ctr" eaLnBrk="0" hangingPunct="0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Producto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609600" y="5219700"/>
            <a:ext cx="2362200" cy="1079500"/>
          </a:xfrm>
          <a:prstGeom prst="rect">
            <a:avLst/>
          </a:prstGeom>
          <a:solidFill>
            <a:srgbClr val="0099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>
                <a:latin typeface="Times New Roman" pitchFamily="18" charset="0"/>
              </a:rPr>
              <a:t>Empresa. </a:t>
            </a:r>
          </a:p>
          <a:p>
            <a:pPr algn="ctr" eaLnBrk="0" hangingPunct="0">
              <a:spcBef>
                <a:spcPct val="50000"/>
              </a:spcBef>
            </a:pPr>
            <a:r>
              <a:rPr lang="es-ES">
                <a:latin typeface="Times New Roman" pitchFamily="18" charset="0"/>
              </a:rPr>
              <a:t>(Costes a Nivel de Empresa)</a:t>
            </a: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6553200" y="2641600"/>
            <a:ext cx="2362200" cy="1030288"/>
          </a:xfrm>
          <a:prstGeom prst="rect">
            <a:avLst/>
          </a:prstGeom>
          <a:solidFill>
            <a:srgbClr val="00CC66"/>
          </a:solidFill>
          <a:ln w="254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Ingresos de</a:t>
            </a:r>
          </a:p>
          <a:p>
            <a:pPr algn="ctr" eaLnBrk="0" hangingPunct="0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Producto</a:t>
            </a: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609600" y="2641600"/>
            <a:ext cx="2362200" cy="1079500"/>
          </a:xfrm>
          <a:prstGeom prst="rect">
            <a:avLst/>
          </a:prstGeom>
          <a:solidFill>
            <a:srgbClr val="0099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>
                <a:latin typeface="Times New Roman" pitchFamily="18" charset="0"/>
              </a:rPr>
              <a:t>Lote.</a:t>
            </a:r>
          </a:p>
          <a:p>
            <a:pPr algn="ctr" eaLnBrk="0" hangingPunct="0">
              <a:spcBef>
                <a:spcPct val="50000"/>
              </a:spcBef>
            </a:pPr>
            <a:r>
              <a:rPr lang="es-ES">
                <a:latin typeface="Times New Roman" pitchFamily="18" charset="0"/>
              </a:rPr>
              <a:t>(Costes a Nivel de Lote)</a:t>
            </a:r>
          </a:p>
        </p:txBody>
      </p:sp>
      <p:sp>
        <p:nvSpPr>
          <p:cNvPr id="83976" name="Line 8"/>
          <p:cNvSpPr>
            <a:spLocks noChangeShapeType="1"/>
          </p:cNvSpPr>
          <p:nvPr/>
        </p:nvSpPr>
        <p:spPr bwMode="auto">
          <a:xfrm>
            <a:off x="2971800" y="3251200"/>
            <a:ext cx="533400" cy="0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83977" name="Line 9"/>
          <p:cNvSpPr>
            <a:spLocks noChangeShapeType="1"/>
          </p:cNvSpPr>
          <p:nvPr/>
        </p:nvSpPr>
        <p:spPr bwMode="auto">
          <a:xfrm flipV="1">
            <a:off x="2971800" y="3784600"/>
            <a:ext cx="685800" cy="838200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83978" name="Line 10"/>
          <p:cNvSpPr>
            <a:spLocks noChangeShapeType="1"/>
          </p:cNvSpPr>
          <p:nvPr/>
        </p:nvSpPr>
        <p:spPr bwMode="auto">
          <a:xfrm flipV="1">
            <a:off x="3048000" y="5765800"/>
            <a:ext cx="533400" cy="0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83979" name="Line 11"/>
          <p:cNvSpPr>
            <a:spLocks noChangeShapeType="1"/>
          </p:cNvSpPr>
          <p:nvPr/>
        </p:nvSpPr>
        <p:spPr bwMode="auto">
          <a:xfrm>
            <a:off x="2971800" y="1955800"/>
            <a:ext cx="609600" cy="609600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83980" name="Line 12"/>
          <p:cNvSpPr>
            <a:spLocks noChangeShapeType="1"/>
          </p:cNvSpPr>
          <p:nvPr/>
        </p:nvSpPr>
        <p:spPr bwMode="auto">
          <a:xfrm flipH="1">
            <a:off x="6096000" y="3175000"/>
            <a:ext cx="457200" cy="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83981" name="Text Box 13"/>
          <p:cNvSpPr txBox="1">
            <a:spLocks noChangeArrowheads="1"/>
          </p:cNvSpPr>
          <p:nvPr/>
        </p:nvSpPr>
        <p:spPr bwMode="auto">
          <a:xfrm>
            <a:off x="3733800" y="5256213"/>
            <a:ext cx="2362200" cy="1042987"/>
          </a:xfrm>
          <a:prstGeom prst="rect">
            <a:avLst/>
          </a:prstGeom>
          <a:solidFill>
            <a:srgbClr val="FF33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Resultado  de</a:t>
            </a:r>
          </a:p>
          <a:p>
            <a:pPr algn="ctr" eaLnBrk="0" hangingPunct="0">
              <a:spcBef>
                <a:spcPct val="50000"/>
              </a:spcBef>
            </a:pPr>
            <a:r>
              <a:rPr lang="es-ES" sz="2400">
                <a:latin typeface="Times New Roman" pitchFamily="18" charset="0"/>
              </a:rPr>
              <a:t>Empresa.</a:t>
            </a:r>
          </a:p>
        </p:txBody>
      </p:sp>
      <p:sp>
        <p:nvSpPr>
          <p:cNvPr id="83982" name="Line 14"/>
          <p:cNvSpPr>
            <a:spLocks noChangeShapeType="1"/>
          </p:cNvSpPr>
          <p:nvPr/>
        </p:nvSpPr>
        <p:spPr bwMode="auto">
          <a:xfrm flipH="1">
            <a:off x="4800600" y="3784600"/>
            <a:ext cx="0" cy="1295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Introducción (III)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28750"/>
            <a:ext cx="8229600" cy="4525963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¿Qué hoteles deberían implantarlo?</a:t>
            </a:r>
          </a:p>
        </p:txBody>
      </p:sp>
      <p:pic>
        <p:nvPicPr>
          <p:cNvPr id="21508" name="Picture 4" descr="C:\Documents and Settings\administrador\Datos de programa\Microsoft\Media Catalog\Downloaded Clips\cl51\j020254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514600"/>
            <a:ext cx="2703513" cy="279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6" descr="C:\Documents and Settings\administrador\Datos de programa\Microsoft\Media Catalog\Downloaded Clips\cl84\j0332190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2362200"/>
            <a:ext cx="1814513" cy="163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7" descr="C:\Documents and Settings\administrador\Datos de programa\Microsoft\Media Catalog\Downloaded Clips\cl84\j0332059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0" y="4495800"/>
            <a:ext cx="18161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8" descr="C:\Documents and Settings\administrador\Datos de programa\Microsoft\Media Catalog\Downloaded Clips\cl89\j0344057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08425" y="3200400"/>
            <a:ext cx="1325563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49275"/>
            <a:ext cx="8915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sz="3200" b="1">
                <a:solidFill>
                  <a:srgbClr val="FFFF66"/>
                </a:solidFill>
              </a:rPr>
              <a:t>En Función de su Capacidad para Añadir Valor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28600" y="1701800"/>
            <a:ext cx="8610600" cy="5486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sz="2800" b="1"/>
              <a:t>Perspectiva Interna:</a:t>
            </a:r>
          </a:p>
          <a:p>
            <a:pPr lvl="1"/>
            <a:r>
              <a:rPr lang="es-ES" sz="2400"/>
              <a:t>Actividades </a:t>
            </a:r>
            <a:r>
              <a:rPr lang="es-ES" sz="2400" b="1"/>
              <a:t>necesarias estrictamente</a:t>
            </a:r>
            <a:r>
              <a:rPr lang="es-ES" sz="2400"/>
              <a:t> para fabricar un producto.</a:t>
            </a:r>
          </a:p>
          <a:p>
            <a:pPr lvl="2"/>
            <a:r>
              <a:rPr lang="es-ES" sz="2000" b="1"/>
              <a:t>Añaden Valor</a:t>
            </a:r>
            <a:r>
              <a:rPr lang="es-ES" sz="2000"/>
              <a:t>: Necesarias para obtener el producto.</a:t>
            </a:r>
          </a:p>
          <a:p>
            <a:pPr lvl="3"/>
            <a:r>
              <a:rPr lang="es-ES" sz="1800"/>
              <a:t>Ejemplos:</a:t>
            </a:r>
          </a:p>
          <a:p>
            <a:pPr lvl="4"/>
            <a:r>
              <a:rPr lang="es-ES" sz="1800"/>
              <a:t> Cortar MP</a:t>
            </a:r>
          </a:p>
          <a:p>
            <a:pPr lvl="4"/>
            <a:r>
              <a:rPr lang="es-ES" sz="1800"/>
              <a:t>Servir un pedido</a:t>
            </a:r>
          </a:p>
          <a:p>
            <a:pPr lvl="2"/>
            <a:r>
              <a:rPr lang="es-ES" sz="2000" b="1"/>
              <a:t>No Añaden Valor</a:t>
            </a:r>
            <a:r>
              <a:rPr lang="es-ES" sz="2000"/>
              <a:t>: No necesarias para obtener el…</a:t>
            </a:r>
          </a:p>
          <a:p>
            <a:pPr lvl="3"/>
            <a:r>
              <a:rPr lang="es-ES" sz="1800"/>
              <a:t>Ejemplos:</a:t>
            </a:r>
          </a:p>
          <a:p>
            <a:pPr lvl="4"/>
            <a:r>
              <a:rPr lang="es-ES" sz="1800"/>
              <a:t>Rehacer un producto</a:t>
            </a:r>
          </a:p>
          <a:p>
            <a:pPr lvl="4"/>
            <a:r>
              <a:rPr lang="es-ES" sz="1800"/>
              <a:t>Devolución de MP.</a:t>
            </a:r>
          </a:p>
          <a:p>
            <a:pPr lvl="4"/>
            <a:r>
              <a:rPr lang="es-ES" sz="1800"/>
              <a:t>Inspección de calidad.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28600" y="549275"/>
            <a:ext cx="8610600" cy="5486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sz="2800" b="1">
                <a:solidFill>
                  <a:srgbClr val="FFFF66"/>
                </a:solidFill>
              </a:rPr>
              <a:t>Perspectiva Externa:</a:t>
            </a:r>
          </a:p>
          <a:p>
            <a:endParaRPr lang="es-ES" sz="2800" b="1">
              <a:solidFill>
                <a:srgbClr val="FFFF66"/>
              </a:solidFill>
            </a:endParaRPr>
          </a:p>
          <a:p>
            <a:pPr lvl="1"/>
            <a:r>
              <a:rPr lang="es-ES" sz="2400"/>
              <a:t>Actividades que hagan </a:t>
            </a:r>
            <a:r>
              <a:rPr lang="es-ES" sz="2400" b="1"/>
              <a:t>aumentar el interés del cliente</a:t>
            </a:r>
            <a:r>
              <a:rPr lang="es-ES" sz="2400"/>
              <a:t> por el producto.</a:t>
            </a:r>
          </a:p>
          <a:p>
            <a:pPr lvl="2"/>
            <a:r>
              <a:rPr lang="es-ES" sz="2000" b="1"/>
              <a:t>Añaden Valor</a:t>
            </a:r>
            <a:r>
              <a:rPr lang="es-ES" sz="2000"/>
              <a:t>: Necesarias para aumentar el interés.</a:t>
            </a:r>
          </a:p>
          <a:p>
            <a:pPr lvl="3"/>
            <a:r>
              <a:rPr lang="es-ES" sz="1800"/>
              <a:t>Ejemplos:</a:t>
            </a:r>
          </a:p>
          <a:p>
            <a:pPr lvl="4"/>
            <a:r>
              <a:rPr lang="es-ES" sz="1800"/>
              <a:t> Expositores.</a:t>
            </a:r>
          </a:p>
          <a:p>
            <a:pPr lvl="4"/>
            <a:r>
              <a:rPr lang="es-ES" sz="1800"/>
              <a:t> Buena presentación.</a:t>
            </a:r>
          </a:p>
          <a:p>
            <a:pPr lvl="2"/>
            <a:r>
              <a:rPr lang="es-ES" sz="2000" b="1"/>
              <a:t>No Añaden Valor</a:t>
            </a:r>
            <a:r>
              <a:rPr lang="es-ES" sz="2000"/>
              <a:t>: No aprecia el cliente.</a:t>
            </a:r>
          </a:p>
          <a:p>
            <a:pPr lvl="3"/>
            <a:r>
              <a:rPr lang="es-ES" sz="1800"/>
              <a:t>Ejemplos:</a:t>
            </a:r>
          </a:p>
          <a:p>
            <a:pPr lvl="4"/>
            <a:r>
              <a:rPr lang="es-ES" sz="1800"/>
              <a:t> Error en el envío.</a:t>
            </a:r>
          </a:p>
          <a:p>
            <a:pPr lvl="4"/>
            <a:r>
              <a:rPr lang="es-ES" sz="1800"/>
              <a:t>Custodia del Producto Terminado.</a:t>
            </a:r>
          </a:p>
          <a:p>
            <a:pPr lvl="1"/>
            <a:r>
              <a:rPr lang="es-ES" sz="2400" b="1" i="1"/>
              <a:t>Importancia: Se Pueden </a:t>
            </a:r>
            <a:r>
              <a:rPr lang="es-ES" sz="2400" b="1" i="1" u="sng"/>
              <a:t>Eliminar</a:t>
            </a:r>
            <a:r>
              <a:rPr lang="es-ES" sz="2400" b="1" i="1"/>
              <a:t> las </a:t>
            </a:r>
            <a:r>
              <a:rPr lang="es-ES" sz="2400" b="1" i="1" u="sng"/>
              <a:t>Actividades</a:t>
            </a:r>
            <a:r>
              <a:rPr lang="es-ES" sz="2400" b="1" i="1"/>
              <a:t> que </a:t>
            </a:r>
            <a:r>
              <a:rPr lang="es-ES" sz="2400" b="1" i="1" u="sng"/>
              <a:t>NO</a:t>
            </a:r>
            <a:r>
              <a:rPr lang="es-ES" sz="2400" b="1" i="1"/>
              <a:t> Añaden </a:t>
            </a:r>
            <a:r>
              <a:rPr lang="es-ES" sz="2400" b="1" i="1" u="sng"/>
              <a:t>Valor </a:t>
            </a:r>
            <a:r>
              <a:rPr lang="es-ES" sz="2400" b="1" i="1"/>
              <a:t> desde perspectiva interna/externa.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33375"/>
            <a:ext cx="7772400" cy="68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sz="3200" b="1">
                <a:solidFill>
                  <a:srgbClr val="FFFF66"/>
                </a:solidFill>
              </a:rPr>
              <a:t>Los Generadores de Coste.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81000" y="1028700"/>
            <a:ext cx="8458200" cy="46323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sz="2800"/>
              <a:t>Unidades que </a:t>
            </a:r>
            <a:r>
              <a:rPr lang="es-ES" sz="2800" b="1"/>
              <a:t>relacionan</a:t>
            </a:r>
            <a:r>
              <a:rPr lang="es-ES" sz="2800"/>
              <a:t> Actividades-Productos.</a:t>
            </a:r>
          </a:p>
          <a:p>
            <a:r>
              <a:rPr lang="es-ES" sz="2800"/>
              <a:t>Estas Unidades se llaman </a:t>
            </a:r>
            <a:r>
              <a:rPr lang="es-ES" sz="2800" b="1"/>
              <a:t>Generadores</a:t>
            </a:r>
            <a:r>
              <a:rPr lang="es-ES" sz="2800"/>
              <a:t> (o Conductores o Portadores) de Coste.</a:t>
            </a:r>
          </a:p>
          <a:p>
            <a:r>
              <a:rPr lang="es-ES" sz="2800"/>
              <a:t>Factores que </a:t>
            </a:r>
            <a:r>
              <a:rPr lang="es-ES" sz="2800" b="1"/>
              <a:t>Generan</a:t>
            </a:r>
            <a:r>
              <a:rPr lang="es-ES" sz="2800"/>
              <a:t> Coste.</a:t>
            </a:r>
          </a:p>
          <a:p>
            <a:r>
              <a:rPr lang="es-ES" sz="2800" b="1"/>
              <a:t>Parecidos</a:t>
            </a:r>
            <a:r>
              <a:rPr lang="es-ES" sz="2800"/>
              <a:t> a </a:t>
            </a:r>
            <a:r>
              <a:rPr lang="es-ES" sz="2800" b="1"/>
              <a:t>Unidades de Obra</a:t>
            </a:r>
            <a:r>
              <a:rPr lang="es-ES" sz="2800"/>
              <a:t> pero </a:t>
            </a:r>
            <a:r>
              <a:rPr lang="es-ES" sz="2800" b="1"/>
              <a:t>no Equivalentes</a:t>
            </a:r>
            <a:r>
              <a:rPr lang="es-ES" sz="2800"/>
              <a:t>.</a:t>
            </a:r>
          </a:p>
          <a:p>
            <a:r>
              <a:rPr lang="es-ES" sz="2800" b="1"/>
              <a:t>Elección:</a:t>
            </a:r>
          </a:p>
          <a:p>
            <a:pPr lvl="1"/>
            <a:r>
              <a:rPr lang="es-ES"/>
              <a:t>Más represetativo relación Causa (Actividad)- Efecto (Coste).</a:t>
            </a:r>
          </a:p>
          <a:p>
            <a:pPr lvl="1"/>
            <a:r>
              <a:rPr lang="es-ES"/>
              <a:t>Fácil de Medir y Observar.</a:t>
            </a:r>
          </a:p>
          <a:p>
            <a:r>
              <a:rPr lang="es-ES" sz="2800" b="1"/>
              <a:t>Distinto</a:t>
            </a:r>
            <a:r>
              <a:rPr lang="es-ES" sz="2800"/>
              <a:t> dependiendo del tipo de Actividad (unidad, lote o línea).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Orígenes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1754188" y="2109788"/>
            <a:ext cx="892175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/>
              <a:t>1926</a:t>
            </a:r>
          </a:p>
        </p:txBody>
      </p:sp>
      <p:sp>
        <p:nvSpPr>
          <p:cNvPr id="22532" name="Text Box 6"/>
          <p:cNvSpPr txBox="1">
            <a:spLocks noChangeArrowheads="1"/>
          </p:cNvSpPr>
          <p:nvPr/>
        </p:nvSpPr>
        <p:spPr bwMode="auto">
          <a:xfrm>
            <a:off x="4800600" y="4243388"/>
            <a:ext cx="3844925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/>
              <a:t>Profesionales Contabilidad</a:t>
            </a:r>
          </a:p>
        </p:txBody>
      </p:sp>
      <p:sp>
        <p:nvSpPr>
          <p:cNvPr id="22533" name="Text Box 7"/>
          <p:cNvSpPr txBox="1">
            <a:spLocks noChangeArrowheads="1"/>
          </p:cNvSpPr>
          <p:nvPr/>
        </p:nvSpPr>
        <p:spPr bwMode="auto">
          <a:xfrm>
            <a:off x="609600" y="4243388"/>
            <a:ext cx="318135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/>
              <a:t>Profesionales Hoteles</a:t>
            </a:r>
          </a:p>
        </p:txBody>
      </p:sp>
      <p:sp>
        <p:nvSpPr>
          <p:cNvPr id="22534" name="Text Box 8"/>
          <p:cNvSpPr txBox="1">
            <a:spLocks noChangeArrowheads="1"/>
          </p:cNvSpPr>
          <p:nvPr/>
        </p:nvSpPr>
        <p:spPr bwMode="auto">
          <a:xfrm>
            <a:off x="6056313" y="2109788"/>
            <a:ext cx="13335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/>
              <a:t>Chicago</a:t>
            </a:r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>
            <a:off x="2971800" y="1500188"/>
            <a:ext cx="2743200" cy="2362200"/>
          </a:xfrm>
          <a:prstGeom prst="star5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s-ES" sz="2400"/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3657600" y="2462213"/>
            <a:ext cx="1368425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/>
              <a:t>U.S.A.H.</a:t>
            </a:r>
          </a:p>
        </p:txBody>
      </p:sp>
      <p:sp>
        <p:nvSpPr>
          <p:cNvPr id="22537" name="Text Box 12"/>
          <p:cNvSpPr txBox="1">
            <a:spLocks noChangeArrowheads="1"/>
          </p:cNvSpPr>
          <p:nvPr/>
        </p:nvSpPr>
        <p:spPr bwMode="auto">
          <a:xfrm>
            <a:off x="2438400" y="5081588"/>
            <a:ext cx="4033838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/>
              <a:t> 1996: USALI (9ª EDICIÓN)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Objetivos</a:t>
            </a: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1779588" y="2114550"/>
            <a:ext cx="1844675" cy="457200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dirty="0"/>
              <a:t>SENCILLEZ</a:t>
            </a: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5360988" y="2114550"/>
            <a:ext cx="2916237" cy="461963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/>
              <a:t>COMPARABILIDAD</a:t>
            </a: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3017838" y="4371975"/>
            <a:ext cx="3108325" cy="485775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/>
              <a:t>ESTANDARIZACIÓN</a:t>
            </a:r>
          </a:p>
        </p:txBody>
      </p:sp>
      <p:cxnSp>
        <p:nvCxnSpPr>
          <p:cNvPr id="23558" name="AutoShape 7"/>
          <p:cNvCxnSpPr>
            <a:cxnSpLocks noChangeShapeType="1"/>
            <a:stCxn id="23555" idx="2"/>
            <a:endCxn id="23557" idx="0"/>
          </p:cNvCxnSpPr>
          <p:nvPr/>
        </p:nvCxnSpPr>
        <p:spPr bwMode="auto">
          <a:xfrm rot="16200000" flipH="1">
            <a:off x="2743994" y="2529681"/>
            <a:ext cx="1785938" cy="1870075"/>
          </a:xfrm>
          <a:prstGeom prst="bentConnector3">
            <a:avLst>
              <a:gd name="adj1" fmla="val 50398"/>
            </a:avLst>
          </a:prstGeom>
          <a:noFill/>
          <a:ln w="28575">
            <a:noFill/>
            <a:miter lim="800000"/>
            <a:headEnd/>
            <a:tailEnd type="triangle" w="med" len="med"/>
          </a:ln>
        </p:spPr>
      </p:cxnSp>
      <p:cxnSp>
        <p:nvCxnSpPr>
          <p:cNvPr id="23559" name="AutoShape 8"/>
          <p:cNvCxnSpPr>
            <a:cxnSpLocks noChangeShapeType="1"/>
            <a:stCxn id="23555" idx="2"/>
            <a:endCxn id="23557" idx="0"/>
          </p:cNvCxnSpPr>
          <p:nvPr/>
        </p:nvCxnSpPr>
        <p:spPr bwMode="auto">
          <a:xfrm rot="16200000" flipH="1">
            <a:off x="2743994" y="2529681"/>
            <a:ext cx="1785938" cy="1870075"/>
          </a:xfrm>
          <a:prstGeom prst="bentConnector3">
            <a:avLst>
              <a:gd name="adj1" fmla="val 50398"/>
            </a:avLst>
          </a:prstGeom>
          <a:noFill/>
          <a:ln w="28575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cxnSp>
        <p:nvCxnSpPr>
          <p:cNvPr id="23560" name="AutoShape 9"/>
          <p:cNvCxnSpPr>
            <a:cxnSpLocks noChangeShapeType="1"/>
            <a:stCxn id="23556" idx="2"/>
            <a:endCxn id="23557" idx="0"/>
          </p:cNvCxnSpPr>
          <p:nvPr/>
        </p:nvCxnSpPr>
        <p:spPr bwMode="auto">
          <a:xfrm rot="5400000">
            <a:off x="4797426" y="2351087"/>
            <a:ext cx="1795462" cy="2246313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pic>
        <p:nvPicPr>
          <p:cNvPr id="23561" name="Picture 13" descr="C:\Documents and Settings\administrador\Datos de programa\Microsoft\Media Catalog\Downloaded Clips\cl7b\j030982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3013" y="1581150"/>
            <a:ext cx="1398587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16" descr="C:\Documents and Settings\administrador\Datos de programa\Microsoft\Media Catalog\Downloaded Clips\cl5e\j023720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3" y="857250"/>
            <a:ext cx="28194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Esquema de Funcionamiento (I)</a:t>
            </a:r>
          </a:p>
        </p:txBody>
      </p:sp>
      <p:sp>
        <p:nvSpPr>
          <p:cNvPr id="25604" name="Text Box 7"/>
          <p:cNvSpPr txBox="1">
            <a:spLocks noChangeArrowheads="1"/>
          </p:cNvSpPr>
          <p:nvPr/>
        </p:nvSpPr>
        <p:spPr bwMode="auto">
          <a:xfrm>
            <a:off x="1066800" y="1752600"/>
            <a:ext cx="2514600" cy="85090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/>
              <a:t>Resultado Departamento A</a:t>
            </a:r>
          </a:p>
        </p:txBody>
      </p:sp>
      <p:sp>
        <p:nvSpPr>
          <p:cNvPr id="25605" name="Text Box 8"/>
          <p:cNvSpPr txBox="1">
            <a:spLocks noChangeArrowheads="1"/>
          </p:cNvSpPr>
          <p:nvPr/>
        </p:nvSpPr>
        <p:spPr bwMode="auto">
          <a:xfrm>
            <a:off x="1066800" y="2882900"/>
            <a:ext cx="2514600" cy="85090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/>
              <a:t>Resultado Departamento B</a:t>
            </a:r>
          </a:p>
        </p:txBody>
      </p:sp>
      <p:sp>
        <p:nvSpPr>
          <p:cNvPr id="25606" name="Text Box 9"/>
          <p:cNvSpPr txBox="1">
            <a:spLocks noChangeArrowheads="1"/>
          </p:cNvSpPr>
          <p:nvPr/>
        </p:nvSpPr>
        <p:spPr bwMode="auto">
          <a:xfrm>
            <a:off x="1066800" y="4025900"/>
            <a:ext cx="2514600" cy="85090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/>
              <a:t>Resultado Departamento C</a:t>
            </a:r>
          </a:p>
        </p:txBody>
      </p:sp>
      <p:sp>
        <p:nvSpPr>
          <p:cNvPr id="25607" name="Text Box 10"/>
          <p:cNvSpPr txBox="1">
            <a:spLocks noChangeArrowheads="1"/>
          </p:cNvSpPr>
          <p:nvPr/>
        </p:nvSpPr>
        <p:spPr bwMode="auto">
          <a:xfrm>
            <a:off x="1066800" y="5321300"/>
            <a:ext cx="2514600" cy="85090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/>
              <a:t>Resultado Departamento N</a:t>
            </a:r>
          </a:p>
        </p:txBody>
      </p:sp>
      <p:sp>
        <p:nvSpPr>
          <p:cNvPr id="25608" name="Text Box 11"/>
          <p:cNvSpPr txBox="1">
            <a:spLocks noChangeArrowheads="1"/>
          </p:cNvSpPr>
          <p:nvPr/>
        </p:nvSpPr>
        <p:spPr bwMode="auto">
          <a:xfrm>
            <a:off x="5791200" y="3276600"/>
            <a:ext cx="2514600" cy="85090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/>
              <a:t>Resultado Global Hotel</a:t>
            </a:r>
          </a:p>
        </p:txBody>
      </p:sp>
      <p:cxnSp>
        <p:nvCxnSpPr>
          <p:cNvPr id="25609" name="AutoShape 12"/>
          <p:cNvCxnSpPr>
            <a:cxnSpLocks noChangeShapeType="1"/>
            <a:stCxn id="25604" idx="3"/>
            <a:endCxn id="25608" idx="1"/>
          </p:cNvCxnSpPr>
          <p:nvPr/>
        </p:nvCxnSpPr>
        <p:spPr bwMode="auto">
          <a:xfrm>
            <a:off x="3595688" y="2178050"/>
            <a:ext cx="2181225" cy="152400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rgbClr val="339966"/>
            </a:solidFill>
            <a:miter lim="800000"/>
            <a:headEnd/>
            <a:tailEnd type="triangle" w="med" len="med"/>
          </a:ln>
        </p:spPr>
      </p:cxnSp>
      <p:cxnSp>
        <p:nvCxnSpPr>
          <p:cNvPr id="25610" name="AutoShape 13"/>
          <p:cNvCxnSpPr>
            <a:cxnSpLocks noChangeShapeType="1"/>
            <a:stCxn id="25605" idx="3"/>
            <a:endCxn id="25608" idx="1"/>
          </p:cNvCxnSpPr>
          <p:nvPr/>
        </p:nvCxnSpPr>
        <p:spPr bwMode="auto">
          <a:xfrm>
            <a:off x="3595688" y="3308350"/>
            <a:ext cx="2181225" cy="39370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rgbClr val="339966"/>
            </a:solidFill>
            <a:miter lim="800000"/>
            <a:headEnd/>
            <a:tailEnd type="triangle" w="med" len="med"/>
          </a:ln>
        </p:spPr>
      </p:cxnSp>
      <p:cxnSp>
        <p:nvCxnSpPr>
          <p:cNvPr id="25611" name="AutoShape 14"/>
          <p:cNvCxnSpPr>
            <a:cxnSpLocks noChangeShapeType="1"/>
            <a:stCxn id="25606" idx="3"/>
            <a:endCxn id="25608" idx="1"/>
          </p:cNvCxnSpPr>
          <p:nvPr/>
        </p:nvCxnSpPr>
        <p:spPr bwMode="auto">
          <a:xfrm flipV="1">
            <a:off x="3595688" y="3702050"/>
            <a:ext cx="2181225" cy="74930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rgbClr val="339966"/>
            </a:solidFill>
            <a:miter lim="800000"/>
            <a:headEnd/>
            <a:tailEnd type="triangle" w="med" len="med"/>
          </a:ln>
        </p:spPr>
      </p:cxnSp>
      <p:cxnSp>
        <p:nvCxnSpPr>
          <p:cNvPr id="25612" name="AutoShape 15"/>
          <p:cNvCxnSpPr>
            <a:cxnSpLocks noChangeShapeType="1"/>
            <a:stCxn id="25607" idx="3"/>
            <a:endCxn id="25608" idx="1"/>
          </p:cNvCxnSpPr>
          <p:nvPr/>
        </p:nvCxnSpPr>
        <p:spPr bwMode="auto">
          <a:xfrm flipV="1">
            <a:off x="3595688" y="3702050"/>
            <a:ext cx="2181225" cy="204470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rgbClr val="339966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" smtClean="0"/>
              <a:t>Esquema de Funcionamiento (II)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285875"/>
            <a:ext cx="8858250" cy="4525963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eaLnBrk="1" hangingPunct="1"/>
            <a:r>
              <a:rPr lang="es-ES" smtClean="0"/>
              <a:t>Determinar los ingresos y gastos controlables por el Equipo Directivo.</a:t>
            </a:r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Asignarlos a los departamentos donde se originen. </a:t>
            </a:r>
          </a:p>
        </p:txBody>
      </p:sp>
      <p:pic>
        <p:nvPicPr>
          <p:cNvPr id="26628" name="Picture 5" descr="C:\Documents and Settings\administrador\Datos de programa\Microsoft\Media Catalog\Downloaded Clips\cl5f\j0238063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4588" y="2268538"/>
            <a:ext cx="3408362" cy="316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</TotalTime>
  <Words>1243</Words>
  <Application>Microsoft Office PowerPoint</Application>
  <PresentationFormat>Presentación en pantalla (4:3)</PresentationFormat>
  <Paragraphs>326</Paragraphs>
  <Slides>52</Slides>
  <Notes>52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3</vt:i4>
      </vt:variant>
      <vt:variant>
        <vt:lpstr>Títulos de diapositiva</vt:lpstr>
      </vt:variant>
      <vt:variant>
        <vt:i4>52</vt:i4>
      </vt:variant>
    </vt:vector>
  </HeadingPairs>
  <TitlesOfParts>
    <vt:vector size="56" baseType="lpstr">
      <vt:lpstr>Tema de Office</vt:lpstr>
      <vt:lpstr>Gráfico</vt:lpstr>
      <vt:lpstr>Microsoft Editor de ecuaciones 3.0</vt:lpstr>
      <vt:lpstr>Ecuación</vt:lpstr>
      <vt:lpstr>MÁSTER OFICIAL EN TURISMO: DIRECCIÓN DE EMPRESAS TURÍSTICAS  13/14</vt:lpstr>
      <vt:lpstr>USALI</vt:lpstr>
      <vt:lpstr>Introducción (I)</vt:lpstr>
      <vt:lpstr>Introducción (II)</vt:lpstr>
      <vt:lpstr>Introducción (III)</vt:lpstr>
      <vt:lpstr>Orígenes</vt:lpstr>
      <vt:lpstr>Objetivos</vt:lpstr>
      <vt:lpstr>Esquema de Funcionamiento (I)</vt:lpstr>
      <vt:lpstr>Esquema de Funcionamiento (II)</vt:lpstr>
      <vt:lpstr>Esquema de Funcionamiento (III)</vt:lpstr>
      <vt:lpstr>Esquema de Funcionamiento (IV)</vt:lpstr>
      <vt:lpstr>Esquema de Funcionamiento (V)</vt:lpstr>
      <vt:lpstr>Departamentos Operacionales</vt:lpstr>
      <vt:lpstr>Diapositiva 14</vt:lpstr>
      <vt:lpstr>Deps. Opers.: Alimentación (I)</vt:lpstr>
      <vt:lpstr>Deps. Opers.: Alimentación (II)</vt:lpstr>
      <vt:lpstr>Deps. Opers.: Alimentación (III)</vt:lpstr>
      <vt:lpstr>Deps. Operacionales: Bebidas (I)</vt:lpstr>
      <vt:lpstr>Deps. Operacionales: Bebidas (II)</vt:lpstr>
      <vt:lpstr>Deps. Operacionales: Bebidas (III)</vt:lpstr>
      <vt:lpstr>Deps. Opers.: Telecomunicaciones</vt:lpstr>
      <vt:lpstr>Dep. Ops.: Alquileres y Otros Ingresos</vt:lpstr>
      <vt:lpstr>Departamentos Funcionales</vt:lpstr>
      <vt:lpstr>Deps. Funcionales: Administración</vt:lpstr>
      <vt:lpstr>Deps. Funcionales: Marketing (I)</vt:lpstr>
      <vt:lpstr>Deps. Funcionales: Marketing (II)</vt:lpstr>
      <vt:lpstr>Deps. Funcionales: Marketing (III)</vt:lpstr>
      <vt:lpstr>Deps. Funcionales: Mantenimiento</vt:lpstr>
      <vt:lpstr>Deps. Funcionales: Suministros</vt:lpstr>
      <vt:lpstr>Esquema Cuenta de Resultados</vt:lpstr>
      <vt:lpstr>Cuenta de Resultados Analítica</vt:lpstr>
      <vt:lpstr>Análisis de Resultados: Ratios</vt:lpstr>
      <vt:lpstr>Ratios Generales: Porcentajes Verticales</vt:lpstr>
      <vt:lpstr>Ratios Generales: Personal</vt:lpstr>
      <vt:lpstr>Ratios Generales: Ingresos y Resultados</vt:lpstr>
      <vt:lpstr>Ratios de Habitaciones</vt:lpstr>
      <vt:lpstr>Ratios de Alimentos y Bebidas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Conceptos y Clasificación de las Actividades</vt:lpstr>
      <vt:lpstr>Con Relación al Producto.</vt:lpstr>
      <vt:lpstr>Diapositiva 48</vt:lpstr>
      <vt:lpstr>Diapositiva 49</vt:lpstr>
      <vt:lpstr>En Función de su Capacidad para Añadir Valor</vt:lpstr>
      <vt:lpstr>Diapositiva 51</vt:lpstr>
      <vt:lpstr>Los Generadores de Coste.</vt:lpstr>
    </vt:vector>
  </TitlesOfParts>
  <Company>Dark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Portatil</dc:creator>
  <cp:lastModifiedBy>usuario</cp:lastModifiedBy>
  <cp:revision>34</cp:revision>
  <dcterms:created xsi:type="dcterms:W3CDTF">2007-10-19T09:51:18Z</dcterms:created>
  <dcterms:modified xsi:type="dcterms:W3CDTF">2013-11-25T18:18:04Z</dcterms:modified>
</cp:coreProperties>
</file>