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96" r:id="rId2"/>
    <p:sldId id="545" r:id="rId3"/>
    <p:sldId id="515" r:id="rId4"/>
    <p:sldId id="498" r:id="rId5"/>
    <p:sldId id="516" r:id="rId6"/>
    <p:sldId id="433" r:id="rId7"/>
    <p:sldId id="517" r:id="rId8"/>
    <p:sldId id="431" r:id="rId9"/>
    <p:sldId id="518" r:id="rId10"/>
    <p:sldId id="432" r:id="rId11"/>
    <p:sldId id="514" r:id="rId12"/>
    <p:sldId id="430" r:id="rId13"/>
    <p:sldId id="429" r:id="rId14"/>
    <p:sldId id="427" r:id="rId15"/>
    <p:sldId id="428" r:id="rId16"/>
    <p:sldId id="499" r:id="rId17"/>
    <p:sldId id="500" r:id="rId18"/>
    <p:sldId id="501" r:id="rId19"/>
    <p:sldId id="502" r:id="rId20"/>
    <p:sldId id="440" r:id="rId21"/>
    <p:sldId id="444" r:id="rId22"/>
    <p:sldId id="446" r:id="rId23"/>
    <p:sldId id="447" r:id="rId24"/>
    <p:sldId id="448" r:id="rId25"/>
    <p:sldId id="452" r:id="rId26"/>
    <p:sldId id="457" r:id="rId27"/>
    <p:sldId id="459" r:id="rId28"/>
    <p:sldId id="520" r:id="rId29"/>
    <p:sldId id="521" r:id="rId30"/>
    <p:sldId id="525" r:id="rId31"/>
    <p:sldId id="527" r:id="rId32"/>
    <p:sldId id="529" r:id="rId33"/>
    <p:sldId id="530" r:id="rId34"/>
    <p:sldId id="531" r:id="rId35"/>
    <p:sldId id="532" r:id="rId36"/>
    <p:sldId id="533" r:id="rId37"/>
    <p:sldId id="534" r:id="rId38"/>
    <p:sldId id="463" r:id="rId39"/>
    <p:sldId id="464" r:id="rId40"/>
    <p:sldId id="465" r:id="rId41"/>
    <p:sldId id="466" r:id="rId42"/>
    <p:sldId id="467" r:id="rId43"/>
    <p:sldId id="468" r:id="rId44"/>
    <p:sldId id="469" r:id="rId45"/>
    <p:sldId id="503" r:id="rId46"/>
    <p:sldId id="473" r:id="rId47"/>
    <p:sldId id="474" r:id="rId48"/>
    <p:sldId id="476" r:id="rId49"/>
    <p:sldId id="477" r:id="rId50"/>
    <p:sldId id="478" r:id="rId51"/>
    <p:sldId id="505" r:id="rId52"/>
    <p:sldId id="506" r:id="rId53"/>
    <p:sldId id="482" r:id="rId54"/>
    <p:sldId id="509" r:id="rId55"/>
    <p:sldId id="535" r:id="rId56"/>
    <p:sldId id="536" r:id="rId57"/>
    <p:sldId id="537" r:id="rId58"/>
    <p:sldId id="540" r:id="rId59"/>
    <p:sldId id="538" r:id="rId60"/>
    <p:sldId id="539" r:id="rId61"/>
    <p:sldId id="541" r:id="rId62"/>
    <p:sldId id="484" r:id="rId63"/>
    <p:sldId id="485" r:id="rId64"/>
    <p:sldId id="486" r:id="rId65"/>
    <p:sldId id="487" r:id="rId66"/>
    <p:sldId id="546" r:id="rId67"/>
    <p:sldId id="408" r:id="rId68"/>
  </p:sldIdLst>
  <p:sldSz cx="9144000" cy="6858000" type="screen4x3"/>
  <p:notesSz cx="6858000" cy="9144000"/>
  <p:defaultTextStyle>
    <a:defPPr>
      <a:defRPr lang="es-ES_tradnl"/>
    </a:defPPr>
    <a:lvl1pPr algn="ctr" rtl="0" fontAlgn="base">
      <a:lnSpc>
        <a:spcPct val="80000"/>
      </a:lnSpc>
      <a:spcBef>
        <a:spcPct val="0"/>
      </a:spcBef>
      <a:spcAft>
        <a:spcPct val="0"/>
      </a:spcAft>
      <a:defRPr sz="2400" b="1" i="1" kern="1200">
        <a:solidFill>
          <a:srgbClr val="FF3300"/>
        </a:solidFill>
        <a:latin typeface="Times New Roman" pitchFamily="18" charset="0"/>
        <a:ea typeface="+mn-ea"/>
        <a:cs typeface="Times New Roman" pitchFamily="18" charset="0"/>
      </a:defRPr>
    </a:lvl1pPr>
    <a:lvl2pPr marL="457200" algn="ctr" rtl="0" fontAlgn="base">
      <a:lnSpc>
        <a:spcPct val="80000"/>
      </a:lnSpc>
      <a:spcBef>
        <a:spcPct val="0"/>
      </a:spcBef>
      <a:spcAft>
        <a:spcPct val="0"/>
      </a:spcAft>
      <a:defRPr sz="2400" b="1" i="1" kern="1200">
        <a:solidFill>
          <a:srgbClr val="FF3300"/>
        </a:solidFill>
        <a:latin typeface="Times New Roman" pitchFamily="18" charset="0"/>
        <a:ea typeface="+mn-ea"/>
        <a:cs typeface="Times New Roman" pitchFamily="18" charset="0"/>
      </a:defRPr>
    </a:lvl2pPr>
    <a:lvl3pPr marL="914400" algn="ctr" rtl="0" fontAlgn="base">
      <a:lnSpc>
        <a:spcPct val="80000"/>
      </a:lnSpc>
      <a:spcBef>
        <a:spcPct val="0"/>
      </a:spcBef>
      <a:spcAft>
        <a:spcPct val="0"/>
      </a:spcAft>
      <a:defRPr sz="2400" b="1" i="1" kern="1200">
        <a:solidFill>
          <a:srgbClr val="FF3300"/>
        </a:solidFill>
        <a:latin typeface="Times New Roman" pitchFamily="18" charset="0"/>
        <a:ea typeface="+mn-ea"/>
        <a:cs typeface="Times New Roman" pitchFamily="18" charset="0"/>
      </a:defRPr>
    </a:lvl3pPr>
    <a:lvl4pPr marL="1371600" algn="ctr" rtl="0" fontAlgn="base">
      <a:lnSpc>
        <a:spcPct val="80000"/>
      </a:lnSpc>
      <a:spcBef>
        <a:spcPct val="0"/>
      </a:spcBef>
      <a:spcAft>
        <a:spcPct val="0"/>
      </a:spcAft>
      <a:defRPr sz="2400" b="1" i="1" kern="1200">
        <a:solidFill>
          <a:srgbClr val="FF3300"/>
        </a:solidFill>
        <a:latin typeface="Times New Roman" pitchFamily="18" charset="0"/>
        <a:ea typeface="+mn-ea"/>
        <a:cs typeface="Times New Roman" pitchFamily="18" charset="0"/>
      </a:defRPr>
    </a:lvl4pPr>
    <a:lvl5pPr marL="1828800" algn="ctr" rtl="0" fontAlgn="base">
      <a:lnSpc>
        <a:spcPct val="80000"/>
      </a:lnSpc>
      <a:spcBef>
        <a:spcPct val="0"/>
      </a:spcBef>
      <a:spcAft>
        <a:spcPct val="0"/>
      </a:spcAft>
      <a:defRPr sz="2400" b="1" i="1" kern="1200">
        <a:solidFill>
          <a:srgbClr val="FF3300"/>
        </a:solidFill>
        <a:latin typeface="Times New Roman" pitchFamily="18" charset="0"/>
        <a:ea typeface="+mn-ea"/>
        <a:cs typeface="Times New Roman" pitchFamily="18" charset="0"/>
      </a:defRPr>
    </a:lvl5pPr>
    <a:lvl6pPr marL="2286000" algn="l" defTabSz="914400" rtl="0" eaLnBrk="1" latinLnBrk="0" hangingPunct="1">
      <a:defRPr sz="2400" b="1" i="1" kern="1200">
        <a:solidFill>
          <a:srgbClr val="FF3300"/>
        </a:solidFill>
        <a:latin typeface="Times New Roman" pitchFamily="18" charset="0"/>
        <a:ea typeface="+mn-ea"/>
        <a:cs typeface="Times New Roman" pitchFamily="18" charset="0"/>
      </a:defRPr>
    </a:lvl6pPr>
    <a:lvl7pPr marL="2743200" algn="l" defTabSz="914400" rtl="0" eaLnBrk="1" latinLnBrk="0" hangingPunct="1">
      <a:defRPr sz="2400" b="1" i="1" kern="1200">
        <a:solidFill>
          <a:srgbClr val="FF3300"/>
        </a:solidFill>
        <a:latin typeface="Times New Roman" pitchFamily="18" charset="0"/>
        <a:ea typeface="+mn-ea"/>
        <a:cs typeface="Times New Roman" pitchFamily="18" charset="0"/>
      </a:defRPr>
    </a:lvl7pPr>
    <a:lvl8pPr marL="3200400" algn="l" defTabSz="914400" rtl="0" eaLnBrk="1" latinLnBrk="0" hangingPunct="1">
      <a:defRPr sz="2400" b="1" i="1" kern="1200">
        <a:solidFill>
          <a:srgbClr val="FF3300"/>
        </a:solidFill>
        <a:latin typeface="Times New Roman" pitchFamily="18" charset="0"/>
        <a:ea typeface="+mn-ea"/>
        <a:cs typeface="Times New Roman" pitchFamily="18" charset="0"/>
      </a:defRPr>
    </a:lvl8pPr>
    <a:lvl9pPr marL="3657600" algn="l" defTabSz="914400" rtl="0" eaLnBrk="1" latinLnBrk="0" hangingPunct="1">
      <a:defRPr sz="2400" b="1" i="1" kern="1200">
        <a:solidFill>
          <a:srgbClr val="FF3300"/>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00"/>
    <a:srgbClr val="9966FF"/>
    <a:srgbClr val="FFFF99"/>
    <a:srgbClr val="FF6600"/>
    <a:srgbClr val="3333FF"/>
    <a:srgbClr val="00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snapToGrid="0">
      <p:cViewPr>
        <p:scale>
          <a:sx n="50" d="100"/>
          <a:sy n="50" d="100"/>
        </p:scale>
        <p:origin x="-2142" y="-88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2455FB-A318-4B85-84FD-8371DA9E808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B17358F-D6F1-40E4-A9AE-2B4FCADA83C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0E81C7-42C7-4114-AC32-E9CEADE35656}"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09E33A-5087-4EEF-A16D-5B920E466DC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CA606E6-04A4-458B-8BFA-F557EF91BB5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D5B3B93-BD59-485B-AC70-7B420A94AEF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9F491C3-1531-49EC-A78C-0AD52BCAD79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96DE07D-9BA0-4497-BBAA-CF81A4F1EC4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33096F2-E670-4AE6-986F-FA48215E05F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441E3FD-B1AE-4CB2-BF09-0FF50D4F216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43DC27-D5E5-4A8D-B41B-2A4A429C508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400" b="0" i="0">
                <a:solidFill>
                  <a:schemeClr val="tx1"/>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i="0">
                <a:solidFill>
                  <a:schemeClr val="tx1"/>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i="0">
                <a:solidFill>
                  <a:schemeClr val="tx1"/>
                </a:solidFill>
              </a:defRPr>
            </a:lvl1pPr>
          </a:lstStyle>
          <a:p>
            <a:pPr>
              <a:defRPr/>
            </a:pPr>
            <a:fld id="{79ABEE9A-FB5D-4C57-BD2A-F51EFB4D5DE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Documento_de_Microsoft_Office_Word_97-20034.doc"/><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Documento_de_Microsoft_Office_Word_97-20035.doc"/><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Hoja_de_c_lculo_de_Microsoft_Office_Excel_97-20036.xl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Hoja_de_c_lculo_de_Microsoft_Office_Excel_97-20038.xls"/><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Hoja_de_c_lculo_de_Microsoft_Office_Excel_97-200310.xls"/><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1.xml"/><Relationship Id="rId1" Type="http://schemas.openxmlformats.org/officeDocument/2006/relationships/vmlDrawing" Target="../drawings/vmlDrawing1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Hoja_de_c_lculo_de_Microsoft_Office_Excel_97-200312.xls"/><Relationship Id="rId2" Type="http://schemas.openxmlformats.org/officeDocument/2006/relationships/slideLayout" Target="../slideLayouts/slideLayout1.xml"/><Relationship Id="rId1" Type="http://schemas.openxmlformats.org/officeDocument/2006/relationships/vmlDrawing" Target="../drawings/vmlDrawing1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Hoja_de_c_lculo_de_Microsoft_Office_Excel_97-200313.xls"/><Relationship Id="rId2" Type="http://schemas.openxmlformats.org/officeDocument/2006/relationships/slideLayout" Target="../slideLayouts/slideLayout1.xml"/><Relationship Id="rId1" Type="http://schemas.openxmlformats.org/officeDocument/2006/relationships/vmlDrawing" Target="../drawings/vmlDrawing1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Hoja_de_c_lculo_de_Microsoft_Office_Excel_97-200314.xls"/><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Hoja_de_c_lculo_de_Microsoft_Office_Excel_97-200315.xls"/><Relationship Id="rId2" Type="http://schemas.openxmlformats.org/officeDocument/2006/relationships/slideLayout" Target="../slideLayouts/slideLayout1.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Documento_de_Microsoft_Office_Word_97-200316.doc"/><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Hoja_de_c_lculo_de_Microsoft_Office_Excel_97-200317.xls"/><Relationship Id="rId2" Type="http://schemas.openxmlformats.org/officeDocument/2006/relationships/slideLayout" Target="../slideLayouts/slideLayout1.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Hoja_de_c_lculo_de_Microsoft_Office_Excel_97-200318.xls"/><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Hoja_de_c_lculo_de_Microsoft_Office_Excel_97-200319.xls"/><Relationship Id="rId2" Type="http://schemas.openxmlformats.org/officeDocument/2006/relationships/slideLayout" Target="../slideLayouts/slideLayout1.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Hoja_de_c_lculo_de_Microsoft_Office_Excel_97-200320.xls"/><Relationship Id="rId2" Type="http://schemas.openxmlformats.org/officeDocument/2006/relationships/slideLayout" Target="../slideLayouts/slideLayout1.xml"/><Relationship Id="rId1" Type="http://schemas.openxmlformats.org/officeDocument/2006/relationships/vmlDrawing" Target="../drawings/vmlDrawing20.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Hoja_de_c_lculo_de_Microsoft_Office_Excel_97-200321.xls"/><Relationship Id="rId2" Type="http://schemas.openxmlformats.org/officeDocument/2006/relationships/slideLayout" Target="../slideLayouts/slideLayout1.xml"/><Relationship Id="rId1" Type="http://schemas.openxmlformats.org/officeDocument/2006/relationships/vmlDrawing" Target="../drawings/vmlDrawing2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Hoja_de_c_lculo_de_Microsoft_Office_Excel_97-200322.xls"/><Relationship Id="rId2" Type="http://schemas.openxmlformats.org/officeDocument/2006/relationships/slideLayout" Target="../slideLayouts/slideLayout1.xml"/><Relationship Id="rId1" Type="http://schemas.openxmlformats.org/officeDocument/2006/relationships/vmlDrawing" Target="../drawings/vmlDrawing2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Hoja_de_c_lculo_de_Microsoft_Office_Excel_97-200323.xls"/><Relationship Id="rId2" Type="http://schemas.openxmlformats.org/officeDocument/2006/relationships/slideLayout" Target="../slideLayouts/slideLayout1.xml"/><Relationship Id="rId1" Type="http://schemas.openxmlformats.org/officeDocument/2006/relationships/vmlDrawing" Target="../drawings/vmlDrawing23.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Hoja_de_c_lculo_de_Microsoft_Office_Excel_97-200324.xls"/><Relationship Id="rId2" Type="http://schemas.openxmlformats.org/officeDocument/2006/relationships/slideLayout" Target="../slideLayouts/slideLayout1.xml"/><Relationship Id="rId1" Type="http://schemas.openxmlformats.org/officeDocument/2006/relationships/vmlDrawing" Target="../drawings/vmlDrawing24.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Hoja_de_c_lculo_de_Microsoft_Office_Excel_97-200325.xls"/><Relationship Id="rId2" Type="http://schemas.openxmlformats.org/officeDocument/2006/relationships/slideLayout" Target="../slideLayouts/slideLayout1.xml"/><Relationship Id="rId1" Type="http://schemas.openxmlformats.org/officeDocument/2006/relationships/vmlDrawing" Target="../drawings/vmlDrawing2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Hoja_de_c_lculo_de_Microsoft_Office_Excel_97-200326.xls"/><Relationship Id="rId2" Type="http://schemas.openxmlformats.org/officeDocument/2006/relationships/slideLayout" Target="../slideLayouts/slideLayout1.xml"/><Relationship Id="rId1" Type="http://schemas.openxmlformats.org/officeDocument/2006/relationships/vmlDrawing" Target="../drawings/vmlDrawing2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Hoja_de_c_lculo_de_Microsoft_Office_Excel_97-200327.xls"/><Relationship Id="rId2" Type="http://schemas.openxmlformats.org/officeDocument/2006/relationships/slideLayout" Target="../slideLayouts/slideLayout1.xml"/><Relationship Id="rId1" Type="http://schemas.openxmlformats.org/officeDocument/2006/relationships/vmlDrawing" Target="../drawings/vmlDrawing27.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Hoja_de_c_lculo_de_Microsoft_Office_Excel_97-200328.xls"/><Relationship Id="rId2" Type="http://schemas.openxmlformats.org/officeDocument/2006/relationships/slideLayout" Target="../slideLayouts/slideLayout1.xml"/><Relationship Id="rId1" Type="http://schemas.openxmlformats.org/officeDocument/2006/relationships/vmlDrawing" Target="../drawings/vmlDrawing28.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Hoja_de_c_lculo_de_Microsoft_Office_Excel_97-200329.xls"/><Relationship Id="rId2" Type="http://schemas.openxmlformats.org/officeDocument/2006/relationships/slideLayout" Target="../slideLayouts/slideLayout1.xml"/><Relationship Id="rId1" Type="http://schemas.openxmlformats.org/officeDocument/2006/relationships/vmlDrawing" Target="../drawings/vmlDrawing29.vml"/></Relationships>
</file>

<file path=ppt/slides/_rels/slide4.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Hoja_de_c_lculo_de_Microsoft_Office_Excel_97-200330.xls"/><Relationship Id="rId2" Type="http://schemas.openxmlformats.org/officeDocument/2006/relationships/slideLayout" Target="../slideLayouts/slideLayout1.xml"/><Relationship Id="rId1" Type="http://schemas.openxmlformats.org/officeDocument/2006/relationships/vmlDrawing" Target="../drawings/vmlDrawing30.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Hoja_de_c_lculo_de_Microsoft_Office_Excel_97-200331.xls"/><Relationship Id="rId2" Type="http://schemas.openxmlformats.org/officeDocument/2006/relationships/slideLayout" Target="../slideLayouts/slideLayout1.xml"/><Relationship Id="rId1" Type="http://schemas.openxmlformats.org/officeDocument/2006/relationships/vmlDrawing" Target="../drawings/vmlDrawing3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Hoja_de_c_lculo_de_Microsoft_Office_Excel_97-200332.xls"/><Relationship Id="rId2" Type="http://schemas.openxmlformats.org/officeDocument/2006/relationships/slideLayout" Target="../slideLayouts/slideLayout1.xml"/><Relationship Id="rId1" Type="http://schemas.openxmlformats.org/officeDocument/2006/relationships/vmlDrawing" Target="../drawings/vmlDrawing3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Hoja_de_c_lculo_de_Microsoft_Office_Excel_97-200333.xls"/><Relationship Id="rId2" Type="http://schemas.openxmlformats.org/officeDocument/2006/relationships/slideLayout" Target="../slideLayouts/slideLayout1.xml"/><Relationship Id="rId1" Type="http://schemas.openxmlformats.org/officeDocument/2006/relationships/vmlDrawing" Target="../drawings/vmlDrawing33.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Hoja_de_c_lculo_de_Microsoft_Office_Excel_97-200334.xls"/><Relationship Id="rId2" Type="http://schemas.openxmlformats.org/officeDocument/2006/relationships/slideLayout" Target="../slideLayouts/slideLayout1.xml"/><Relationship Id="rId1" Type="http://schemas.openxmlformats.org/officeDocument/2006/relationships/vmlDrawing" Target="../drawings/vmlDrawing34.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Documento_de_Microsoft_Office_Word_97-200335.doc"/><Relationship Id="rId2" Type="http://schemas.openxmlformats.org/officeDocument/2006/relationships/slideLayout" Target="../slideLayouts/slideLayout1.xml"/><Relationship Id="rId1" Type="http://schemas.openxmlformats.org/officeDocument/2006/relationships/vmlDrawing" Target="../drawings/vmlDrawing35.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Documento_de_Microsoft_Office_Word_97-200336.doc"/><Relationship Id="rId2" Type="http://schemas.openxmlformats.org/officeDocument/2006/relationships/slideLayout" Target="../slideLayouts/slideLayout1.xml"/><Relationship Id="rId1" Type="http://schemas.openxmlformats.org/officeDocument/2006/relationships/vmlDrawing" Target="../drawings/vmlDrawing36.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37.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Hoja_de_c_lculo_de_Microsoft_Office_Excel_97-200337.xls"/><Relationship Id="rId2" Type="http://schemas.openxmlformats.org/officeDocument/2006/relationships/slideLayout" Target="../slideLayouts/slideLayout1.xml"/><Relationship Id="rId1" Type="http://schemas.openxmlformats.org/officeDocument/2006/relationships/vmlDrawing" Target="../drawings/vmlDrawing38.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Hoja_de_c_lculo_de_Microsoft_Office_Excel_97-200338.xls"/><Relationship Id="rId2" Type="http://schemas.openxmlformats.org/officeDocument/2006/relationships/slideLayout" Target="../slideLayouts/slideLayout1.xml"/><Relationship Id="rId1" Type="http://schemas.openxmlformats.org/officeDocument/2006/relationships/vmlDrawing" Target="../drawings/vmlDrawing39.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Hoja_de_c_lculo_de_Microsoft_Office_Excel_97-200339.xls"/><Relationship Id="rId2" Type="http://schemas.openxmlformats.org/officeDocument/2006/relationships/slideLayout" Target="../slideLayouts/slideLayout1.xml"/><Relationship Id="rId1" Type="http://schemas.openxmlformats.org/officeDocument/2006/relationships/vmlDrawing" Target="../drawings/vmlDrawing40.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Hoja_de_c_lculo_de_Microsoft_Office_Excel_97-200340.xls"/><Relationship Id="rId2" Type="http://schemas.openxmlformats.org/officeDocument/2006/relationships/slideLayout" Target="../slideLayouts/slideLayout1.xml"/><Relationship Id="rId1" Type="http://schemas.openxmlformats.org/officeDocument/2006/relationships/vmlDrawing" Target="../drawings/vmlDrawing41.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Hoja_de_c_lculo_de_Microsoft_Office_Excel_97-200341.xls"/><Relationship Id="rId2" Type="http://schemas.openxmlformats.org/officeDocument/2006/relationships/slideLayout" Target="../slideLayouts/slideLayout1.xml"/><Relationship Id="rId1" Type="http://schemas.openxmlformats.org/officeDocument/2006/relationships/vmlDrawing" Target="../drawings/vmlDrawing42.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Hoja_de_c_lculo_de_Microsoft_Office_Excel_97-200342.xls"/><Relationship Id="rId2" Type="http://schemas.openxmlformats.org/officeDocument/2006/relationships/slideLayout" Target="../slideLayouts/slideLayout1.xml"/><Relationship Id="rId1" Type="http://schemas.openxmlformats.org/officeDocument/2006/relationships/vmlDrawing" Target="../drawings/vmlDrawing43.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Hoja_de_c_lculo_de_Microsoft_Office_Excel_97-200343.xls"/><Relationship Id="rId2" Type="http://schemas.openxmlformats.org/officeDocument/2006/relationships/slideLayout" Target="../slideLayouts/slideLayout1.xml"/><Relationship Id="rId1" Type="http://schemas.openxmlformats.org/officeDocument/2006/relationships/vmlDrawing" Target="../drawings/vmlDrawing44.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Hoja_de_c_lculo_de_Microsoft_Office_Excel_97-200344.xls"/><Relationship Id="rId2" Type="http://schemas.openxmlformats.org/officeDocument/2006/relationships/slideLayout" Target="../slideLayouts/slideLayout1.xml"/><Relationship Id="rId1" Type="http://schemas.openxmlformats.org/officeDocument/2006/relationships/vmlDrawing" Target="../drawings/vmlDrawing45.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Hoja_de_c_lculo_de_Microsoft_Office_Excel_97-200345.xls"/><Relationship Id="rId2" Type="http://schemas.openxmlformats.org/officeDocument/2006/relationships/slideLayout" Target="../slideLayouts/slideLayout1.xml"/><Relationship Id="rId1" Type="http://schemas.openxmlformats.org/officeDocument/2006/relationships/vmlDrawing" Target="../drawings/vmlDrawing46.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Hoja_de_c_lculo_de_Microsoft_Office_Excel_97-200346.xls"/><Relationship Id="rId2" Type="http://schemas.openxmlformats.org/officeDocument/2006/relationships/slideLayout" Target="../slideLayouts/slideLayout1.xml"/><Relationship Id="rId1" Type="http://schemas.openxmlformats.org/officeDocument/2006/relationships/vmlDrawing" Target="../drawings/vmlDrawing47.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Documento_de_Microsoft_Office_Word_97-20033.doc"/><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0"/>
            <a:ext cx="9372600" cy="6858000"/>
          </a:xfrm>
          <a:prstGeom prst="rect">
            <a:avLst/>
          </a:prstGeom>
          <a:noFill/>
          <a:ln w="9525">
            <a:noFill/>
            <a:miter lim="800000"/>
            <a:headEnd/>
            <a:tailEnd/>
          </a:ln>
        </p:spPr>
        <p:txBody>
          <a:bodyPr wrap="none" anchor="ctr">
            <a:spAutoFit/>
          </a:bodyPr>
          <a:lstStyle/>
          <a:p>
            <a:endParaRPr lang="es-ES"/>
          </a:p>
        </p:txBody>
      </p:sp>
      <p:sp>
        <p:nvSpPr>
          <p:cNvPr id="50179" name="Rectangle 3"/>
          <p:cNvSpPr>
            <a:spLocks noChangeArrowheads="1"/>
          </p:cNvSpPr>
          <p:nvPr/>
        </p:nvSpPr>
        <p:spPr bwMode="auto">
          <a:xfrm>
            <a:off x="0" y="0"/>
            <a:ext cx="9829800" cy="6858000"/>
          </a:xfrm>
          <a:prstGeom prst="rect">
            <a:avLst/>
          </a:prstGeom>
          <a:noFill/>
          <a:ln w="9525">
            <a:noFill/>
            <a:miter lim="800000"/>
            <a:headEnd/>
            <a:tailEnd/>
          </a:ln>
        </p:spPr>
        <p:txBody>
          <a:bodyPr wrap="none" anchor="ctr">
            <a:spAutoFit/>
          </a:bodyPr>
          <a:lstStyle/>
          <a:p>
            <a:endParaRPr lang="es-ES"/>
          </a:p>
        </p:txBody>
      </p:sp>
      <p:sp>
        <p:nvSpPr>
          <p:cNvPr id="50180" name="Rectangle 4"/>
          <p:cNvSpPr>
            <a:spLocks noChangeArrowheads="1"/>
          </p:cNvSpPr>
          <p:nvPr/>
        </p:nvSpPr>
        <p:spPr bwMode="auto">
          <a:xfrm>
            <a:off x="0" y="0"/>
            <a:ext cx="9753600" cy="6858000"/>
          </a:xfrm>
          <a:prstGeom prst="rect">
            <a:avLst/>
          </a:prstGeom>
          <a:noFill/>
          <a:ln w="9525">
            <a:noFill/>
            <a:miter lim="800000"/>
            <a:headEnd/>
            <a:tailEnd/>
          </a:ln>
        </p:spPr>
        <p:txBody>
          <a:bodyPr wrap="none" anchor="ctr">
            <a:spAutoFit/>
          </a:bodyPr>
          <a:lstStyle/>
          <a:p>
            <a:endParaRPr lang="es-ES"/>
          </a:p>
        </p:txBody>
      </p:sp>
      <p:sp>
        <p:nvSpPr>
          <p:cNvPr id="50181" name="Rectangle 5"/>
          <p:cNvSpPr>
            <a:spLocks noChangeArrowheads="1"/>
          </p:cNvSpPr>
          <p:nvPr/>
        </p:nvSpPr>
        <p:spPr bwMode="auto">
          <a:xfrm>
            <a:off x="0" y="0"/>
            <a:ext cx="9144000" cy="6858000"/>
          </a:xfrm>
          <a:prstGeom prst="rect">
            <a:avLst/>
          </a:prstGeom>
          <a:noFill/>
          <a:ln w="9525">
            <a:noFill/>
            <a:miter lim="800000"/>
            <a:headEnd/>
            <a:tailEnd/>
          </a:ln>
        </p:spPr>
        <p:txBody>
          <a:bodyPr wrap="none" anchor="ctr">
            <a:spAutoFit/>
          </a:bodyPr>
          <a:lstStyle/>
          <a:p>
            <a:endParaRPr lang="es-ES"/>
          </a:p>
        </p:txBody>
      </p:sp>
      <p:sp>
        <p:nvSpPr>
          <p:cNvPr id="50182" name="Rectangle 6"/>
          <p:cNvSpPr>
            <a:spLocks noChangeArrowheads="1"/>
          </p:cNvSpPr>
          <p:nvPr/>
        </p:nvSpPr>
        <p:spPr bwMode="auto">
          <a:xfrm>
            <a:off x="0" y="0"/>
            <a:ext cx="9601200" cy="7162800"/>
          </a:xfrm>
          <a:prstGeom prst="rect">
            <a:avLst/>
          </a:prstGeom>
          <a:solidFill>
            <a:srgbClr val="000000"/>
          </a:solidFill>
          <a:ln w="9525">
            <a:noFill/>
            <a:miter lim="800000"/>
            <a:headEnd/>
            <a:tailEnd/>
          </a:ln>
        </p:spPr>
        <p:txBody>
          <a:bodyPr anchor="ctr">
            <a:spAutoFit/>
          </a:bodyPr>
          <a:lstStyle/>
          <a:p>
            <a:endParaRPr lang="es-ES"/>
          </a:p>
        </p:txBody>
      </p:sp>
      <p:sp>
        <p:nvSpPr>
          <p:cNvPr id="50183" name="Rectangle 7"/>
          <p:cNvSpPr>
            <a:spLocks noChangeArrowheads="1"/>
          </p:cNvSpPr>
          <p:nvPr/>
        </p:nvSpPr>
        <p:spPr bwMode="auto">
          <a:xfrm>
            <a:off x="304800" y="1066800"/>
            <a:ext cx="7772400" cy="5791200"/>
          </a:xfrm>
          <a:prstGeom prst="rect">
            <a:avLst/>
          </a:prstGeom>
          <a:noFill/>
          <a:ln w="9525">
            <a:noFill/>
            <a:miter lim="800000"/>
            <a:headEnd/>
            <a:tailEnd/>
          </a:ln>
        </p:spPr>
        <p:txBody>
          <a:bodyPr wrap="none" anchor="ctr">
            <a:spAutoFit/>
          </a:bodyPr>
          <a:lstStyle/>
          <a:p>
            <a:endParaRPr lang="es-ES"/>
          </a:p>
        </p:txBody>
      </p:sp>
      <p:sp>
        <p:nvSpPr>
          <p:cNvPr id="50184" name="Rectangle 8"/>
          <p:cNvSpPr>
            <a:spLocks noChangeArrowheads="1"/>
          </p:cNvSpPr>
          <p:nvPr/>
        </p:nvSpPr>
        <p:spPr bwMode="auto">
          <a:xfrm>
            <a:off x="0" y="0"/>
            <a:ext cx="9601200" cy="7086600"/>
          </a:xfrm>
          <a:prstGeom prst="rect">
            <a:avLst/>
          </a:prstGeom>
          <a:noFill/>
          <a:ln w="9525">
            <a:noFill/>
            <a:miter lim="800000"/>
            <a:headEnd/>
            <a:tailEnd/>
          </a:ln>
        </p:spPr>
        <p:txBody>
          <a:bodyPr anchor="ctr">
            <a:spAutoFit/>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6858000"/>
          </a:xfrm>
          <a:prstGeom prst="rect">
            <a:avLst/>
          </a:prstGeom>
          <a:gradFill rotWithShape="0">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es-ES"/>
          </a:p>
        </p:txBody>
      </p:sp>
      <p:sp>
        <p:nvSpPr>
          <p:cNvPr id="4100" name="Text Box 3"/>
          <p:cNvSpPr txBox="1">
            <a:spLocks noChangeArrowheads="1"/>
          </p:cNvSpPr>
          <p:nvPr/>
        </p:nvSpPr>
        <p:spPr bwMode="auto">
          <a:xfrm>
            <a:off x="1219200" y="3810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graphicFrame>
        <p:nvGraphicFramePr>
          <p:cNvPr id="4098" name="Object 6"/>
          <p:cNvGraphicFramePr>
            <a:graphicFrameLocks noChangeAspect="1"/>
          </p:cNvGraphicFramePr>
          <p:nvPr/>
        </p:nvGraphicFramePr>
        <p:xfrm>
          <a:off x="1219200" y="1481138"/>
          <a:ext cx="7186613" cy="5376862"/>
        </p:xfrm>
        <a:graphic>
          <a:graphicData uri="http://schemas.openxmlformats.org/presentationml/2006/ole">
            <p:oleObj spid="_x0000_s4098" name="Documento" r:id="rId3" imgW="7200849" imgH="5387024" progId="Word.Document.8">
              <p:embed/>
            </p:oleObj>
          </a:graphicData>
        </a:graphic>
      </p:graphicFrame>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6858000"/>
          </a:xfrm>
          <a:prstGeom prst="rect">
            <a:avLst/>
          </a:prstGeom>
          <a:gradFill rotWithShape="0">
            <a:gsLst>
              <a:gs pos="0">
                <a:srgbClr val="005CBF"/>
              </a:gs>
              <a:gs pos="25000">
                <a:srgbClr val="0087E6"/>
              </a:gs>
              <a:gs pos="75000">
                <a:srgbClr val="21D6E0"/>
              </a:gs>
              <a:gs pos="100000">
                <a:srgbClr val="03D4A8"/>
              </a:gs>
            </a:gsLst>
            <a:lin ang="0" scaled="1"/>
          </a:gradFill>
          <a:ln w="9525">
            <a:noFill/>
            <a:miter lim="800000"/>
            <a:headEnd/>
            <a:tailEnd/>
          </a:ln>
        </p:spPr>
        <p:txBody>
          <a:bodyPr wrap="none" anchor="ctr"/>
          <a:lstStyle/>
          <a:p>
            <a:endParaRPr lang="es-ES"/>
          </a:p>
        </p:txBody>
      </p:sp>
      <p:sp>
        <p:nvSpPr>
          <p:cNvPr id="56323" name="Text Box 3"/>
          <p:cNvSpPr txBox="1">
            <a:spLocks noChangeArrowheads="1"/>
          </p:cNvSpPr>
          <p:nvPr/>
        </p:nvSpPr>
        <p:spPr bwMode="auto">
          <a:xfrm>
            <a:off x="12192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sp>
        <p:nvSpPr>
          <p:cNvPr id="56324" name="AutoShape 5"/>
          <p:cNvSpPr>
            <a:spLocks noChangeArrowheads="1"/>
          </p:cNvSpPr>
          <p:nvPr/>
        </p:nvSpPr>
        <p:spPr bwMode="auto">
          <a:xfrm>
            <a:off x="2886075" y="1123950"/>
            <a:ext cx="3562350" cy="1200150"/>
          </a:xfrm>
          <a:prstGeom prst="flowChartMultidocument">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AESI-E</a:t>
            </a:r>
          </a:p>
          <a:p>
            <a:endParaRPr lang="es-ES"/>
          </a:p>
        </p:txBody>
      </p:sp>
      <p:sp>
        <p:nvSpPr>
          <p:cNvPr id="56325" name="AutoShape 6"/>
          <p:cNvSpPr>
            <a:spLocks noChangeArrowheads="1"/>
          </p:cNvSpPr>
          <p:nvPr/>
        </p:nvSpPr>
        <p:spPr bwMode="auto">
          <a:xfrm>
            <a:off x="2886075" y="3803650"/>
            <a:ext cx="3562350" cy="1200150"/>
          </a:xfrm>
          <a:prstGeom prst="flowChartMultidocumen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AESI-F</a:t>
            </a:r>
          </a:p>
          <a:p>
            <a:endParaRPr lang="es-ES"/>
          </a:p>
        </p:txBody>
      </p:sp>
      <p:sp>
        <p:nvSpPr>
          <p:cNvPr id="56326" name="AutoShape 7"/>
          <p:cNvSpPr>
            <a:spLocks noChangeArrowheads="1"/>
          </p:cNvSpPr>
          <p:nvPr/>
        </p:nvSpPr>
        <p:spPr bwMode="auto">
          <a:xfrm>
            <a:off x="2886075" y="2463800"/>
            <a:ext cx="3562350" cy="1200150"/>
          </a:xfrm>
          <a:prstGeom prst="flowChartMultidocumen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AESI-G</a:t>
            </a:r>
          </a:p>
          <a:p>
            <a:endParaRPr lang="es-ES"/>
          </a:p>
        </p:txBody>
      </p:sp>
      <p:sp>
        <p:nvSpPr>
          <p:cNvPr id="56327" name="AutoShape 8"/>
          <p:cNvSpPr>
            <a:spLocks noChangeArrowheads="1"/>
          </p:cNvSpPr>
          <p:nvPr/>
        </p:nvSpPr>
        <p:spPr bwMode="auto">
          <a:xfrm>
            <a:off x="2886075" y="5143500"/>
            <a:ext cx="3562350" cy="1200150"/>
          </a:xfrm>
          <a:prstGeom prst="flowChartMultidocument">
            <a:avLst/>
          </a:prstGeom>
          <a:gradFill rotWithShape="0">
            <a:gsLst>
              <a:gs pos="0">
                <a:srgbClr val="005CBF"/>
              </a:gs>
              <a:gs pos="25000">
                <a:srgbClr val="0087E6"/>
              </a:gs>
              <a:gs pos="75000">
                <a:srgbClr val="21D6E0"/>
              </a:gs>
              <a:gs pos="100000">
                <a:srgbClr val="03D4A8"/>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AESI-E</a:t>
            </a:r>
          </a:p>
          <a:p>
            <a:endParaRPr lang="es-ES"/>
          </a:p>
        </p:txBody>
      </p:sp>
    </p:spTree>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0"/>
          </a:xfrm>
          <a:prstGeom prst="rect">
            <a:avLst/>
          </a:prstGeom>
          <a:gradFill rotWithShape="0">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es-ES"/>
          </a:p>
        </p:txBody>
      </p:sp>
      <p:sp>
        <p:nvSpPr>
          <p:cNvPr id="5124" name="Text Box 3"/>
          <p:cNvSpPr txBox="1">
            <a:spLocks noChangeArrowheads="1"/>
          </p:cNvSpPr>
          <p:nvPr/>
        </p:nvSpPr>
        <p:spPr bwMode="auto">
          <a:xfrm>
            <a:off x="12192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graphicFrame>
        <p:nvGraphicFramePr>
          <p:cNvPr id="5122" name="Object 4"/>
          <p:cNvGraphicFramePr>
            <a:graphicFrameLocks noChangeAspect="1"/>
          </p:cNvGraphicFramePr>
          <p:nvPr/>
        </p:nvGraphicFramePr>
        <p:xfrm>
          <a:off x="1447800" y="1524000"/>
          <a:ext cx="6229350" cy="4057650"/>
        </p:xfrm>
        <a:graphic>
          <a:graphicData uri="http://schemas.openxmlformats.org/presentationml/2006/ole">
            <p:oleObj spid="_x0000_s5122" name="Documento" r:id="rId3" imgW="6232680" imgH="4057560" progId="Word.Document.8">
              <p:embed/>
            </p:oleObj>
          </a:graphicData>
        </a:graphic>
      </p:graphicFrame>
    </p:spTree>
  </p:cSld>
  <p:clrMapOvr>
    <a:masterClrMapping/>
  </p:clrMapOvr>
  <p:transition spd="slow">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4478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sp>
        <p:nvSpPr>
          <p:cNvPr id="57347" name="Rectangle 4"/>
          <p:cNvSpPr>
            <a:spLocks noChangeArrowheads="1"/>
          </p:cNvSpPr>
          <p:nvPr/>
        </p:nvSpPr>
        <p:spPr bwMode="auto">
          <a:xfrm>
            <a:off x="0" y="0"/>
            <a:ext cx="9144000" cy="6858000"/>
          </a:xfrm>
          <a:prstGeom prst="rect">
            <a:avLst/>
          </a:prstGeom>
          <a:gradFill rotWithShape="0">
            <a:gsLst>
              <a:gs pos="0">
                <a:schemeClr val="tx1"/>
              </a:gs>
              <a:gs pos="100000">
                <a:srgbClr val="FF3300"/>
              </a:gs>
            </a:gsLst>
            <a:lin ang="0" scaled="1"/>
          </a:gradFill>
          <a:ln w="9525">
            <a:noFill/>
            <a:miter lim="800000"/>
            <a:headEnd/>
            <a:tailEnd/>
          </a:ln>
        </p:spPr>
        <p:txBody>
          <a:bodyPr wrap="none" anchor="ctr"/>
          <a:lstStyle/>
          <a:p>
            <a:endParaRPr lang="es-ES"/>
          </a:p>
        </p:txBody>
      </p:sp>
      <p:sp>
        <p:nvSpPr>
          <p:cNvPr id="57348" name="Text Box 5"/>
          <p:cNvSpPr txBox="1">
            <a:spLocks noChangeArrowheads="1"/>
          </p:cNvSpPr>
          <p:nvPr/>
        </p:nvSpPr>
        <p:spPr bwMode="auto">
          <a:xfrm>
            <a:off x="1219200" y="304800"/>
            <a:ext cx="7315200" cy="403225"/>
          </a:xfrm>
          <a:prstGeom prst="rect">
            <a:avLst/>
          </a:prstGeom>
          <a:noFill/>
          <a:ln w="9525">
            <a:noFill/>
            <a:miter lim="800000"/>
            <a:headEnd/>
            <a:tailEnd/>
          </a:ln>
        </p:spPr>
        <p:txBody>
          <a:bodyPr>
            <a:spAutoFit/>
          </a:bodyPr>
          <a:lstStyle/>
          <a:p>
            <a:pPr algn="just">
              <a:lnSpc>
                <a:spcPct val="85000"/>
              </a:lnSpc>
              <a:spcBef>
                <a:spcPct val="50000"/>
              </a:spcBef>
            </a:pPr>
            <a:r>
              <a:rPr lang="es-ES" i="0">
                <a:solidFill>
                  <a:schemeClr val="bg1"/>
                </a:solidFill>
              </a:rPr>
              <a:t>LOGÍSTICA DEL PROCESO DE ENCUESTACIÓN </a:t>
            </a:r>
          </a:p>
        </p:txBody>
      </p:sp>
      <p:sp>
        <p:nvSpPr>
          <p:cNvPr id="186375" name="Text Box 7"/>
          <p:cNvSpPr txBox="1">
            <a:spLocks noChangeArrowheads="1"/>
          </p:cNvSpPr>
          <p:nvPr/>
        </p:nvSpPr>
        <p:spPr bwMode="auto">
          <a:xfrm>
            <a:off x="685800" y="1371600"/>
            <a:ext cx="8458200" cy="4510088"/>
          </a:xfrm>
          <a:prstGeom prst="rect">
            <a:avLst/>
          </a:prstGeom>
          <a:noFill/>
          <a:ln w="9525">
            <a:noFill/>
            <a:miter lim="800000"/>
            <a:headEnd/>
            <a:tailEnd/>
          </a:ln>
        </p:spPr>
        <p:txBody>
          <a:bodyPr>
            <a:spAutoFit/>
          </a:bodyPr>
          <a:lstStyle/>
          <a:p>
            <a:pPr algn="l">
              <a:lnSpc>
                <a:spcPct val="100000"/>
              </a:lnSpc>
              <a:spcAft>
                <a:spcPct val="55000"/>
              </a:spcAft>
            </a:pPr>
            <a:r>
              <a:rPr lang="es-MX" sz="1600" i="0">
                <a:solidFill>
                  <a:schemeClr val="bg1"/>
                </a:solidFill>
              </a:rPr>
              <a:t>DISEÑO TEÓRICO</a:t>
            </a:r>
            <a:endParaRPr lang="es-ES" sz="1600" i="0">
              <a:solidFill>
                <a:schemeClr val="bg1"/>
              </a:solidFill>
            </a:endParaRPr>
          </a:p>
          <a:p>
            <a:pPr algn="l">
              <a:lnSpc>
                <a:spcPct val="100000"/>
              </a:lnSpc>
              <a:spcAft>
                <a:spcPct val="55000"/>
              </a:spcAft>
            </a:pPr>
            <a:r>
              <a:rPr lang="es-MX" sz="1600" i="0">
                <a:solidFill>
                  <a:schemeClr val="bg1"/>
                </a:solidFill>
              </a:rPr>
              <a:t>DISEÑO DE LOS CUESTIONARIOS</a:t>
            </a:r>
            <a:endParaRPr lang="es-ES" sz="1600" i="0">
              <a:solidFill>
                <a:schemeClr val="bg1"/>
              </a:solidFill>
            </a:endParaRPr>
          </a:p>
          <a:p>
            <a:pPr algn="l">
              <a:lnSpc>
                <a:spcPct val="100000"/>
              </a:lnSpc>
              <a:spcAft>
                <a:spcPct val="55000"/>
              </a:spcAft>
            </a:pPr>
            <a:r>
              <a:rPr lang="es-MX" sz="1600" i="0">
                <a:solidFill>
                  <a:schemeClr val="bg1"/>
                </a:solidFill>
              </a:rPr>
              <a:t>HIPÓTESIS PREVIAS AL CUESTIONARIO</a:t>
            </a:r>
            <a:endParaRPr lang="es-ES" sz="1600" i="0">
              <a:solidFill>
                <a:schemeClr val="bg1"/>
              </a:solidFill>
            </a:endParaRPr>
          </a:p>
          <a:p>
            <a:pPr algn="l">
              <a:lnSpc>
                <a:spcPct val="100000"/>
              </a:lnSpc>
              <a:spcAft>
                <a:spcPct val="55000"/>
              </a:spcAft>
            </a:pPr>
            <a:r>
              <a:rPr lang="es-MX" sz="1600" i="0">
                <a:solidFill>
                  <a:schemeClr val="bg1"/>
                </a:solidFill>
              </a:rPr>
              <a:t>VARIABLES CONTENIDAS EN LA ELABORACIÓN DEL CUESTIONARIO</a:t>
            </a:r>
            <a:endParaRPr lang="es-ES" sz="1600" i="0">
              <a:solidFill>
                <a:schemeClr val="bg1"/>
              </a:solidFill>
            </a:endParaRPr>
          </a:p>
          <a:p>
            <a:pPr algn="l">
              <a:lnSpc>
                <a:spcPct val="100000"/>
              </a:lnSpc>
              <a:spcAft>
                <a:spcPct val="55000"/>
              </a:spcAft>
            </a:pPr>
            <a:r>
              <a:rPr lang="es-MX" sz="1600" i="0">
                <a:solidFill>
                  <a:schemeClr val="bg1"/>
                </a:solidFill>
              </a:rPr>
              <a:t>PROCEDIMIENTO INFORMÁTICO DE CONSTRUCCIÓN DEL CUESTIONARIO</a:t>
            </a:r>
            <a:endParaRPr lang="es-ES" sz="1600" i="0">
              <a:solidFill>
                <a:schemeClr val="bg1"/>
              </a:solidFill>
            </a:endParaRPr>
          </a:p>
          <a:p>
            <a:pPr algn="l">
              <a:lnSpc>
                <a:spcPct val="100000"/>
              </a:lnSpc>
              <a:spcAft>
                <a:spcPct val="55000"/>
              </a:spcAft>
            </a:pPr>
            <a:r>
              <a:rPr lang="es-MX" sz="1600" i="0">
                <a:solidFill>
                  <a:schemeClr val="bg1"/>
                </a:solidFill>
              </a:rPr>
              <a:t>CUESTIONARIO BASE</a:t>
            </a:r>
            <a:endParaRPr lang="es-ES" sz="1600" i="0">
              <a:solidFill>
                <a:schemeClr val="bg1"/>
              </a:solidFill>
            </a:endParaRPr>
          </a:p>
          <a:p>
            <a:pPr algn="l">
              <a:lnSpc>
                <a:spcPct val="100000"/>
              </a:lnSpc>
              <a:spcAft>
                <a:spcPct val="55000"/>
              </a:spcAft>
            </a:pPr>
            <a:r>
              <a:rPr lang="es-MX" sz="1600" i="0">
                <a:solidFill>
                  <a:schemeClr val="bg1"/>
                </a:solidFill>
              </a:rPr>
              <a:t>DETERMINACIÓN DE LAS MUESTRAS EN BASE A LAS POBLACIONES</a:t>
            </a:r>
            <a:endParaRPr lang="es-ES" sz="1600" i="0">
              <a:solidFill>
                <a:schemeClr val="bg1"/>
              </a:solidFill>
            </a:endParaRPr>
          </a:p>
          <a:p>
            <a:pPr algn="l">
              <a:lnSpc>
                <a:spcPct val="100000"/>
              </a:lnSpc>
              <a:spcAft>
                <a:spcPct val="55000"/>
              </a:spcAft>
            </a:pPr>
            <a:r>
              <a:rPr lang="es-MX" sz="1600" i="0">
                <a:solidFill>
                  <a:schemeClr val="bg1"/>
                </a:solidFill>
              </a:rPr>
              <a:t>LOS PROCESOS DE MUESTREO</a:t>
            </a:r>
            <a:endParaRPr lang="es-ES" sz="1600" i="0">
              <a:solidFill>
                <a:schemeClr val="bg1"/>
              </a:solidFill>
            </a:endParaRPr>
          </a:p>
          <a:p>
            <a:pPr algn="l">
              <a:lnSpc>
                <a:spcPct val="100000"/>
              </a:lnSpc>
              <a:spcAft>
                <a:spcPct val="55000"/>
              </a:spcAft>
            </a:pPr>
            <a:r>
              <a:rPr lang="es-MX" sz="1600" i="0">
                <a:solidFill>
                  <a:schemeClr val="bg1"/>
                </a:solidFill>
              </a:rPr>
              <a:t>EL TAMAÑO DE LAS MUESTRAS</a:t>
            </a:r>
            <a:endParaRPr lang="es-ES" sz="1600" i="0">
              <a:solidFill>
                <a:schemeClr val="bg1"/>
              </a:solidFill>
            </a:endParaRPr>
          </a:p>
          <a:p>
            <a:pPr algn="l">
              <a:lnSpc>
                <a:spcPct val="100000"/>
              </a:lnSpc>
              <a:spcAft>
                <a:spcPct val="55000"/>
              </a:spcAft>
            </a:pPr>
            <a:r>
              <a:rPr lang="es-MX" sz="1600" i="0">
                <a:solidFill>
                  <a:schemeClr val="bg1"/>
                </a:solidFill>
              </a:rPr>
              <a:t>PROCESO DE OBTENCIÓN DE LA INFORMACIÓN</a:t>
            </a:r>
            <a:endParaRPr lang="es-ES" sz="1600" i="0">
              <a:solidFill>
                <a:schemeClr val="bg1"/>
              </a:solidFill>
            </a:endParaRPr>
          </a:p>
          <a:p>
            <a:pPr algn="l">
              <a:lnSpc>
                <a:spcPct val="100000"/>
              </a:lnSpc>
              <a:spcAft>
                <a:spcPct val="55000"/>
              </a:spcAft>
            </a:pPr>
            <a:r>
              <a:rPr lang="es-MX" sz="1600" i="0">
                <a:solidFill>
                  <a:schemeClr val="bg1"/>
                </a:solidFill>
              </a:rPr>
              <a:t>DEPURACIÓN Y REGISTRO</a:t>
            </a:r>
            <a:endParaRPr lang="es-ES" sz="1600" i="0">
              <a:solidFill>
                <a:schemeClr val="bg1"/>
              </a:solidFill>
            </a:endParaRPr>
          </a:p>
          <a:p>
            <a:pPr algn="l">
              <a:lnSpc>
                <a:spcPct val="100000"/>
              </a:lnSpc>
              <a:spcAft>
                <a:spcPct val="70000"/>
              </a:spcAft>
            </a:pPr>
            <a:endParaRPr lang="es-ES" sz="1600" i="0">
              <a:solidFill>
                <a:schemeClr val="bg1"/>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86375">
                                            <p:txEl>
                                              <p:pRg st="0" end="0"/>
                                            </p:txEl>
                                          </p:spTgt>
                                        </p:tgtEl>
                                        <p:attrNameLst>
                                          <p:attrName>style.visibility</p:attrName>
                                        </p:attrNameLst>
                                      </p:cBhvr>
                                      <p:to>
                                        <p:strVal val="visible"/>
                                      </p:to>
                                    </p:set>
                                    <p:animEffect transition="in" filter="strips(upRight)">
                                      <p:cBhvr>
                                        <p:cTn id="7" dur="500"/>
                                        <p:tgtEl>
                                          <p:spTgt spid="1863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6375">
                                            <p:txEl>
                                              <p:pRg st="1" end="1"/>
                                            </p:txEl>
                                          </p:spTgt>
                                        </p:tgtEl>
                                        <p:attrNameLst>
                                          <p:attrName>style.visibility</p:attrName>
                                        </p:attrNameLst>
                                      </p:cBhvr>
                                      <p:to>
                                        <p:strVal val="visible"/>
                                      </p:to>
                                    </p:set>
                                    <p:animEffect transition="in" filter="strips(upRight)">
                                      <p:cBhvr>
                                        <p:cTn id="12" dur="500"/>
                                        <p:tgtEl>
                                          <p:spTgt spid="1863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86375">
                                            <p:txEl>
                                              <p:pRg st="2" end="2"/>
                                            </p:txEl>
                                          </p:spTgt>
                                        </p:tgtEl>
                                        <p:attrNameLst>
                                          <p:attrName>style.visibility</p:attrName>
                                        </p:attrNameLst>
                                      </p:cBhvr>
                                      <p:to>
                                        <p:strVal val="visible"/>
                                      </p:to>
                                    </p:set>
                                    <p:animEffect transition="in" filter="strips(upRight)">
                                      <p:cBhvr>
                                        <p:cTn id="17" dur="500"/>
                                        <p:tgtEl>
                                          <p:spTgt spid="1863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86375">
                                            <p:txEl>
                                              <p:pRg st="3" end="3"/>
                                            </p:txEl>
                                          </p:spTgt>
                                        </p:tgtEl>
                                        <p:attrNameLst>
                                          <p:attrName>style.visibility</p:attrName>
                                        </p:attrNameLst>
                                      </p:cBhvr>
                                      <p:to>
                                        <p:strVal val="visible"/>
                                      </p:to>
                                    </p:set>
                                    <p:animEffect transition="in" filter="strips(upRight)">
                                      <p:cBhvr>
                                        <p:cTn id="22" dur="500"/>
                                        <p:tgtEl>
                                          <p:spTgt spid="1863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86375">
                                            <p:txEl>
                                              <p:pRg st="4" end="4"/>
                                            </p:txEl>
                                          </p:spTgt>
                                        </p:tgtEl>
                                        <p:attrNameLst>
                                          <p:attrName>style.visibility</p:attrName>
                                        </p:attrNameLst>
                                      </p:cBhvr>
                                      <p:to>
                                        <p:strVal val="visible"/>
                                      </p:to>
                                    </p:set>
                                    <p:animEffect transition="in" filter="strips(upRight)">
                                      <p:cBhvr>
                                        <p:cTn id="27" dur="500"/>
                                        <p:tgtEl>
                                          <p:spTgt spid="1863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186375">
                                            <p:txEl>
                                              <p:pRg st="5" end="5"/>
                                            </p:txEl>
                                          </p:spTgt>
                                        </p:tgtEl>
                                        <p:attrNameLst>
                                          <p:attrName>style.visibility</p:attrName>
                                        </p:attrNameLst>
                                      </p:cBhvr>
                                      <p:to>
                                        <p:strVal val="visible"/>
                                      </p:to>
                                    </p:set>
                                    <p:animEffect transition="in" filter="strips(upRight)">
                                      <p:cBhvr>
                                        <p:cTn id="32" dur="500"/>
                                        <p:tgtEl>
                                          <p:spTgt spid="1863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186375">
                                            <p:txEl>
                                              <p:pRg st="6" end="6"/>
                                            </p:txEl>
                                          </p:spTgt>
                                        </p:tgtEl>
                                        <p:attrNameLst>
                                          <p:attrName>style.visibility</p:attrName>
                                        </p:attrNameLst>
                                      </p:cBhvr>
                                      <p:to>
                                        <p:strVal val="visible"/>
                                      </p:to>
                                    </p:set>
                                    <p:animEffect transition="in" filter="strips(upRight)">
                                      <p:cBhvr>
                                        <p:cTn id="37" dur="500"/>
                                        <p:tgtEl>
                                          <p:spTgt spid="1863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86375">
                                            <p:txEl>
                                              <p:pRg st="7" end="7"/>
                                            </p:txEl>
                                          </p:spTgt>
                                        </p:tgtEl>
                                        <p:attrNameLst>
                                          <p:attrName>style.visibility</p:attrName>
                                        </p:attrNameLst>
                                      </p:cBhvr>
                                      <p:to>
                                        <p:strVal val="visible"/>
                                      </p:to>
                                    </p:set>
                                    <p:animEffect transition="in" filter="strips(upRight)">
                                      <p:cBhvr>
                                        <p:cTn id="42" dur="500"/>
                                        <p:tgtEl>
                                          <p:spTgt spid="1863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186375">
                                            <p:txEl>
                                              <p:pRg st="8" end="8"/>
                                            </p:txEl>
                                          </p:spTgt>
                                        </p:tgtEl>
                                        <p:attrNameLst>
                                          <p:attrName>style.visibility</p:attrName>
                                        </p:attrNameLst>
                                      </p:cBhvr>
                                      <p:to>
                                        <p:strVal val="visible"/>
                                      </p:to>
                                    </p:set>
                                    <p:animEffect transition="in" filter="strips(upRight)">
                                      <p:cBhvr>
                                        <p:cTn id="47" dur="500"/>
                                        <p:tgtEl>
                                          <p:spTgt spid="1863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186375">
                                            <p:txEl>
                                              <p:pRg st="9" end="9"/>
                                            </p:txEl>
                                          </p:spTgt>
                                        </p:tgtEl>
                                        <p:attrNameLst>
                                          <p:attrName>style.visibility</p:attrName>
                                        </p:attrNameLst>
                                      </p:cBhvr>
                                      <p:to>
                                        <p:strVal val="visible"/>
                                      </p:to>
                                    </p:set>
                                    <p:animEffect transition="in" filter="strips(upRight)">
                                      <p:cBhvr>
                                        <p:cTn id="52" dur="500"/>
                                        <p:tgtEl>
                                          <p:spTgt spid="1863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grpId="0" nodeType="clickEffect">
                                  <p:stCondLst>
                                    <p:cond delay="0"/>
                                  </p:stCondLst>
                                  <p:childTnLst>
                                    <p:set>
                                      <p:cBhvr>
                                        <p:cTn id="56" dur="1" fill="hold">
                                          <p:stCondLst>
                                            <p:cond delay="0"/>
                                          </p:stCondLst>
                                        </p:cTn>
                                        <p:tgtEl>
                                          <p:spTgt spid="186375">
                                            <p:txEl>
                                              <p:pRg st="10" end="10"/>
                                            </p:txEl>
                                          </p:spTgt>
                                        </p:tgtEl>
                                        <p:attrNameLst>
                                          <p:attrName>style.visibility</p:attrName>
                                        </p:attrNameLst>
                                      </p:cBhvr>
                                      <p:to>
                                        <p:strVal val="visible"/>
                                      </p:to>
                                    </p:set>
                                    <p:animEffect transition="in" filter="strips(upRight)">
                                      <p:cBhvr>
                                        <p:cTn id="57" dur="500"/>
                                        <p:tgtEl>
                                          <p:spTgt spid="1863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endParaRPr lang="es-ES"/>
          </a:p>
        </p:txBody>
      </p:sp>
      <p:sp>
        <p:nvSpPr>
          <p:cNvPr id="58371" name="Text Box 3"/>
          <p:cNvSpPr txBox="1">
            <a:spLocks noChangeArrowheads="1"/>
          </p:cNvSpPr>
          <p:nvPr/>
        </p:nvSpPr>
        <p:spPr bwMode="auto">
          <a:xfrm>
            <a:off x="1219200" y="381000"/>
            <a:ext cx="6934200" cy="403225"/>
          </a:xfrm>
          <a:prstGeom prst="rect">
            <a:avLst/>
          </a:prstGeom>
          <a:noFill/>
          <a:ln w="9525">
            <a:noFill/>
            <a:miter lim="800000"/>
            <a:headEnd/>
            <a:tailEnd/>
          </a:ln>
        </p:spPr>
        <p:txBody>
          <a:bodyPr>
            <a:spAutoFit/>
          </a:bodyPr>
          <a:lstStyle/>
          <a:p>
            <a:pPr>
              <a:lnSpc>
                <a:spcPct val="85000"/>
              </a:lnSpc>
              <a:spcBef>
                <a:spcPct val="50000"/>
              </a:spcBef>
            </a:pPr>
            <a:r>
              <a:rPr lang="es-ES" i="0">
                <a:solidFill>
                  <a:schemeClr val="bg1"/>
                </a:solidFill>
              </a:rPr>
              <a:t>CONCLUSIONES</a:t>
            </a:r>
          </a:p>
        </p:txBody>
      </p:sp>
      <p:sp>
        <p:nvSpPr>
          <p:cNvPr id="58372" name="Text Box 4"/>
          <p:cNvSpPr txBox="1">
            <a:spLocks noChangeArrowheads="1"/>
          </p:cNvSpPr>
          <p:nvPr/>
        </p:nvSpPr>
        <p:spPr bwMode="auto">
          <a:xfrm>
            <a:off x="228600" y="990600"/>
            <a:ext cx="83058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184325" name="Text Box 5"/>
          <p:cNvSpPr txBox="1">
            <a:spLocks noChangeArrowheads="1"/>
          </p:cNvSpPr>
          <p:nvPr/>
        </p:nvSpPr>
        <p:spPr bwMode="auto">
          <a:xfrm>
            <a:off x="914400" y="1295400"/>
            <a:ext cx="7620000" cy="5427663"/>
          </a:xfrm>
          <a:prstGeom prst="rect">
            <a:avLst/>
          </a:prstGeom>
          <a:noFill/>
          <a:ln w="9525">
            <a:noFill/>
            <a:miter lim="800000"/>
            <a:headEnd/>
            <a:tailEnd/>
          </a:ln>
        </p:spPr>
        <p:txBody>
          <a:bodyPr>
            <a:spAutoFit/>
          </a:bodyPr>
          <a:lstStyle/>
          <a:p>
            <a:pPr algn="just">
              <a:lnSpc>
                <a:spcPct val="85000"/>
              </a:lnSpc>
              <a:spcBef>
                <a:spcPct val="100000"/>
              </a:spcBef>
            </a:pPr>
            <a:r>
              <a:rPr lang="es-ES" sz="2300" i="0">
                <a:solidFill>
                  <a:schemeClr val="bg1"/>
                </a:solidFill>
              </a:rPr>
              <a:t>Presentaremos algunos de los resultados que consideramos más interesantes del estudio</a:t>
            </a:r>
          </a:p>
          <a:p>
            <a:pPr algn="just">
              <a:lnSpc>
                <a:spcPct val="85000"/>
              </a:lnSpc>
              <a:spcBef>
                <a:spcPct val="100000"/>
              </a:spcBef>
            </a:pPr>
            <a:r>
              <a:rPr lang="es-ES" sz="2300" i="0">
                <a:solidFill>
                  <a:schemeClr val="bg1"/>
                </a:solidFill>
              </a:rPr>
              <a:t>Son muy numerosas las conclusiones que podemos exponer</a:t>
            </a:r>
          </a:p>
          <a:p>
            <a:pPr algn="just">
              <a:lnSpc>
                <a:spcPct val="85000"/>
              </a:lnSpc>
              <a:spcBef>
                <a:spcPct val="100000"/>
              </a:spcBef>
            </a:pPr>
            <a:r>
              <a:rPr lang="es-ES" sz="2300" i="0">
                <a:solidFill>
                  <a:schemeClr val="bg1"/>
                </a:solidFill>
              </a:rPr>
              <a:t>Relaciones entre algunas variables concretas y el resto de los </a:t>
            </a:r>
            <a:r>
              <a:rPr lang="es-MX" sz="2300" i="0">
                <a:solidFill>
                  <a:schemeClr val="bg1"/>
                </a:solidFill>
              </a:rPr>
              <a:t>130.187 items almacenados en la matriz de conocimiento</a:t>
            </a:r>
          </a:p>
          <a:p>
            <a:pPr algn="just">
              <a:lnSpc>
                <a:spcPct val="85000"/>
              </a:lnSpc>
              <a:spcBef>
                <a:spcPct val="100000"/>
              </a:spcBef>
            </a:pPr>
            <a:r>
              <a:rPr lang="es-ES" sz="2300" i="0">
                <a:solidFill>
                  <a:schemeClr val="bg1"/>
                </a:solidFill>
              </a:rPr>
              <a:t>El estudio concreto de estas relaciones es una actividad que realizarán los investigadores</a:t>
            </a:r>
          </a:p>
          <a:p>
            <a:pPr algn="just">
              <a:lnSpc>
                <a:spcPct val="85000"/>
              </a:lnSpc>
              <a:spcBef>
                <a:spcPct val="100000"/>
              </a:spcBef>
            </a:pPr>
            <a:r>
              <a:rPr lang="es-ES" sz="2300" i="0">
                <a:solidFill>
                  <a:schemeClr val="bg1"/>
                </a:solidFill>
              </a:rPr>
              <a:t>En esta primera exposición de los resultados obtenidos, tan sólo pretendemos dar una visión inicial</a:t>
            </a:r>
          </a:p>
          <a:p>
            <a:pPr algn="just">
              <a:lnSpc>
                <a:spcPct val="85000"/>
              </a:lnSpc>
              <a:spcBef>
                <a:spcPct val="100000"/>
              </a:spcBef>
            </a:pPr>
            <a:r>
              <a:rPr lang="es-ES" sz="2300" i="0">
                <a:solidFill>
                  <a:schemeClr val="bg1"/>
                </a:solidFill>
              </a:rPr>
              <a:t>Primaremos la información gráfica sobre los datos numéricos o textuales  </a:t>
            </a:r>
            <a:r>
              <a:rPr lang="es-MX" sz="2300" i="0">
                <a:solidFill>
                  <a:schemeClr val="bg1"/>
                </a:solidFill>
              </a:rPr>
              <a:t> </a:t>
            </a:r>
            <a:r>
              <a:rPr lang="es-ES" sz="2300" i="0">
                <a:solidFill>
                  <a:schemeClr val="bg1"/>
                </a:solidFill>
              </a:rPr>
              <a:t>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25">
                                            <p:txEl>
                                              <p:pRg st="0" end="0"/>
                                            </p:txEl>
                                          </p:spTgt>
                                        </p:tgtEl>
                                        <p:attrNameLst>
                                          <p:attrName>style.visibility</p:attrName>
                                        </p:attrNameLst>
                                      </p:cBhvr>
                                      <p:to>
                                        <p:strVal val="visible"/>
                                      </p:to>
                                    </p:set>
                                    <p:animEffect transition="in" filter="checkerboard(across)">
                                      <p:cBhvr>
                                        <p:cTn id="7" dur="500"/>
                                        <p:tgtEl>
                                          <p:spTgt spid="184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5">
                                            <p:txEl>
                                              <p:pRg st="1" end="1"/>
                                            </p:txEl>
                                          </p:spTgt>
                                        </p:tgtEl>
                                        <p:attrNameLst>
                                          <p:attrName>style.visibility</p:attrName>
                                        </p:attrNameLst>
                                      </p:cBhvr>
                                      <p:to>
                                        <p:strVal val="visible"/>
                                      </p:to>
                                    </p:set>
                                    <p:animEffect transition="in" filter="checkerboard(across)">
                                      <p:cBhvr>
                                        <p:cTn id="12" dur="500"/>
                                        <p:tgtEl>
                                          <p:spTgt spid="184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25">
                                            <p:txEl>
                                              <p:pRg st="2" end="2"/>
                                            </p:txEl>
                                          </p:spTgt>
                                        </p:tgtEl>
                                        <p:attrNameLst>
                                          <p:attrName>style.visibility</p:attrName>
                                        </p:attrNameLst>
                                      </p:cBhvr>
                                      <p:to>
                                        <p:strVal val="visible"/>
                                      </p:to>
                                    </p:set>
                                    <p:animEffect transition="in" filter="checkerboard(across)">
                                      <p:cBhvr>
                                        <p:cTn id="17" dur="500"/>
                                        <p:tgtEl>
                                          <p:spTgt spid="184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325">
                                            <p:txEl>
                                              <p:pRg st="3" end="3"/>
                                            </p:txEl>
                                          </p:spTgt>
                                        </p:tgtEl>
                                        <p:attrNameLst>
                                          <p:attrName>style.visibility</p:attrName>
                                        </p:attrNameLst>
                                      </p:cBhvr>
                                      <p:to>
                                        <p:strVal val="visible"/>
                                      </p:to>
                                    </p:set>
                                    <p:animEffect transition="in" filter="checkerboard(across)">
                                      <p:cBhvr>
                                        <p:cTn id="22" dur="500"/>
                                        <p:tgtEl>
                                          <p:spTgt spid="1843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25">
                                            <p:txEl>
                                              <p:pRg st="4" end="4"/>
                                            </p:txEl>
                                          </p:spTgt>
                                        </p:tgtEl>
                                        <p:attrNameLst>
                                          <p:attrName>style.visibility</p:attrName>
                                        </p:attrNameLst>
                                      </p:cBhvr>
                                      <p:to>
                                        <p:strVal val="visible"/>
                                      </p:to>
                                    </p:set>
                                    <p:animEffect transition="in" filter="checkerboard(across)">
                                      <p:cBhvr>
                                        <p:cTn id="27" dur="500"/>
                                        <p:tgtEl>
                                          <p:spTgt spid="1843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4325">
                                            <p:txEl>
                                              <p:pRg st="5" end="5"/>
                                            </p:txEl>
                                          </p:spTgt>
                                        </p:tgtEl>
                                        <p:attrNameLst>
                                          <p:attrName>style.visibility</p:attrName>
                                        </p:attrNameLst>
                                      </p:cBhvr>
                                      <p:to>
                                        <p:strVal val="visible"/>
                                      </p:to>
                                    </p:set>
                                    <p:animEffect transition="in" filter="checkerboard(across)">
                                      <p:cBhvr>
                                        <p:cTn id="32" dur="500"/>
                                        <p:tgtEl>
                                          <p:spTgt spid="1843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148" name="Text Box 7"/>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graphicFrame>
        <p:nvGraphicFramePr>
          <p:cNvPr id="185354" name="Object 10"/>
          <p:cNvGraphicFramePr>
            <a:graphicFrameLocks noChangeAspect="1"/>
          </p:cNvGraphicFramePr>
          <p:nvPr/>
        </p:nvGraphicFramePr>
        <p:xfrm>
          <a:off x="515938" y="1370013"/>
          <a:ext cx="8208962" cy="5487987"/>
        </p:xfrm>
        <a:graphic>
          <a:graphicData uri="http://schemas.openxmlformats.org/presentationml/2006/ole">
            <p:oleObj spid="_x0000_s6146" name="Gráfico" r:id="rId3" imgW="4928040" imgH="3289680" progId="Excel.Sheet.8">
              <p:embed/>
            </p:oleObj>
          </a:graphicData>
        </a:graphic>
      </p:graphicFrame>
      <p:sp>
        <p:nvSpPr>
          <p:cNvPr id="6149" name="Rectangle 14"/>
          <p:cNvSpPr>
            <a:spLocks noChangeArrowheads="1"/>
          </p:cNvSpPr>
          <p:nvPr/>
        </p:nvSpPr>
        <p:spPr bwMode="auto">
          <a:xfrm>
            <a:off x="-381000" y="533400"/>
            <a:ext cx="2362200" cy="762000"/>
          </a:xfrm>
          <a:prstGeom prst="rect">
            <a:avLst/>
          </a:prstGeom>
          <a:noFill/>
          <a:ln w="9525">
            <a:noFill/>
            <a:miter lim="800000"/>
            <a:headEnd/>
            <a:tailEnd/>
          </a:ln>
        </p:spPr>
        <p:txBody>
          <a:bodyPr wrap="none" anchor="ctr">
            <a:spAutoFit/>
          </a:bodyPr>
          <a:lstStyle/>
          <a:p>
            <a:endParaRPr lang="es-ES"/>
          </a:p>
        </p:txBody>
      </p:sp>
      <p:grpSp>
        <p:nvGrpSpPr>
          <p:cNvPr id="2" name="Group 18"/>
          <p:cNvGrpSpPr>
            <a:grpSpLocks/>
          </p:cNvGrpSpPr>
          <p:nvPr/>
        </p:nvGrpSpPr>
        <p:grpSpPr bwMode="auto">
          <a:xfrm>
            <a:off x="304800" y="223838"/>
            <a:ext cx="8382000" cy="882650"/>
            <a:chOff x="192" y="141"/>
            <a:chExt cx="5280" cy="556"/>
          </a:xfrm>
        </p:grpSpPr>
        <p:sp>
          <p:nvSpPr>
            <p:cNvPr id="6151" name="Text Box 3"/>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152" name="Rectangle 16"/>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6153" name="Rectangle 17"/>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54">
                                            <p:oleChartEl type="gridLegend"/>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54">
                                            <p:oleChartEl type="category" lvl="1"/>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54">
                                            <p:oleChartEl type="category" lvl="2"/>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5354">
                                            <p:oleChartEl type="category" lvl="3"/>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5354">
                                            <p:oleChartEl type="category" lvl="4"/>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5354">
                                            <p:oleChartEl type="category"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5354" grpId="0" bld="category"/>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7172"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7173" name="Rectangle 7"/>
          <p:cNvSpPr>
            <a:spLocks noChangeArrowheads="1"/>
          </p:cNvSpPr>
          <p:nvPr/>
        </p:nvSpPr>
        <p:spPr bwMode="auto">
          <a:xfrm>
            <a:off x="-381000" y="533400"/>
            <a:ext cx="2362200" cy="762000"/>
          </a:xfrm>
          <a:prstGeom prst="rect">
            <a:avLst/>
          </a:prstGeom>
          <a:noFill/>
          <a:ln w="9525">
            <a:noFill/>
            <a:miter lim="800000"/>
            <a:headEnd/>
            <a:tailEnd/>
          </a:ln>
        </p:spPr>
        <p:txBody>
          <a:bodyPr wrap="none" anchor="ctr">
            <a:spAutoFit/>
          </a:bodyPr>
          <a:lstStyle/>
          <a:p>
            <a:endParaRPr lang="es-ES"/>
          </a:p>
        </p:txBody>
      </p:sp>
      <p:grpSp>
        <p:nvGrpSpPr>
          <p:cNvPr id="7174" name="Group 8"/>
          <p:cNvGrpSpPr>
            <a:grpSpLocks/>
          </p:cNvGrpSpPr>
          <p:nvPr/>
        </p:nvGrpSpPr>
        <p:grpSpPr bwMode="auto">
          <a:xfrm>
            <a:off x="304800" y="223838"/>
            <a:ext cx="8382000" cy="882650"/>
            <a:chOff x="192" y="141"/>
            <a:chExt cx="5280" cy="556"/>
          </a:xfrm>
        </p:grpSpPr>
        <p:sp>
          <p:nvSpPr>
            <p:cNvPr id="7175" name="Text Box 9"/>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7176" name="Rectangle 10"/>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7177" name="Rectangle 11"/>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graphicFrame>
        <p:nvGraphicFramePr>
          <p:cNvPr id="7170" name="Object 12"/>
          <p:cNvGraphicFramePr>
            <a:graphicFrameLocks noChangeAspect="1"/>
          </p:cNvGraphicFramePr>
          <p:nvPr/>
        </p:nvGraphicFramePr>
        <p:xfrm>
          <a:off x="457200" y="1296988"/>
          <a:ext cx="8374063" cy="5561012"/>
        </p:xfrm>
        <a:graphic>
          <a:graphicData uri="http://schemas.openxmlformats.org/presentationml/2006/ole">
            <p:oleObj spid="_x0000_s7170" name="Gráfico" r:id="rId3" imgW="4946760" imgH="3279960" progId="Excel.Sheet.8">
              <p:embed/>
            </p:oleObj>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8196"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8197" name="Rectangle 5"/>
          <p:cNvSpPr>
            <a:spLocks noChangeArrowheads="1"/>
          </p:cNvSpPr>
          <p:nvPr/>
        </p:nvSpPr>
        <p:spPr bwMode="auto">
          <a:xfrm>
            <a:off x="2100263" y="1776413"/>
            <a:ext cx="9144000" cy="0"/>
          </a:xfrm>
          <a:prstGeom prst="rect">
            <a:avLst/>
          </a:prstGeom>
          <a:noFill/>
          <a:ln w="9525">
            <a:noFill/>
            <a:miter lim="800000"/>
            <a:headEnd/>
            <a:tailEnd/>
          </a:ln>
        </p:spPr>
        <p:txBody>
          <a:bodyPr>
            <a:spAutoFit/>
          </a:bodyPr>
          <a:lstStyle/>
          <a:p>
            <a:endParaRPr lang="es-ES"/>
          </a:p>
        </p:txBody>
      </p:sp>
      <p:sp>
        <p:nvSpPr>
          <p:cNvPr id="8198" name="Rectangle 7"/>
          <p:cNvSpPr>
            <a:spLocks noChangeArrowheads="1"/>
          </p:cNvSpPr>
          <p:nvPr/>
        </p:nvSpPr>
        <p:spPr bwMode="auto">
          <a:xfrm>
            <a:off x="-381000" y="533400"/>
            <a:ext cx="2362200" cy="762000"/>
          </a:xfrm>
          <a:prstGeom prst="rect">
            <a:avLst/>
          </a:prstGeom>
          <a:noFill/>
          <a:ln w="9525">
            <a:noFill/>
            <a:miter lim="800000"/>
            <a:headEnd/>
            <a:tailEnd/>
          </a:ln>
        </p:spPr>
        <p:txBody>
          <a:bodyPr wrap="none" anchor="ctr">
            <a:spAutoFit/>
          </a:bodyPr>
          <a:lstStyle/>
          <a:p>
            <a:endParaRPr lang="es-ES"/>
          </a:p>
        </p:txBody>
      </p:sp>
      <p:grpSp>
        <p:nvGrpSpPr>
          <p:cNvPr id="8199" name="Group 8"/>
          <p:cNvGrpSpPr>
            <a:grpSpLocks/>
          </p:cNvGrpSpPr>
          <p:nvPr/>
        </p:nvGrpSpPr>
        <p:grpSpPr bwMode="auto">
          <a:xfrm>
            <a:off x="304800" y="223838"/>
            <a:ext cx="8382000" cy="882650"/>
            <a:chOff x="192" y="141"/>
            <a:chExt cx="5280" cy="556"/>
          </a:xfrm>
        </p:grpSpPr>
        <p:sp>
          <p:nvSpPr>
            <p:cNvPr id="8200" name="Text Box 9"/>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8201" name="Rectangle 10"/>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8202" name="Rectangle 11"/>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graphicFrame>
        <p:nvGraphicFramePr>
          <p:cNvPr id="8194" name="Object 12"/>
          <p:cNvGraphicFramePr>
            <a:graphicFrameLocks noChangeAspect="1"/>
          </p:cNvGraphicFramePr>
          <p:nvPr/>
        </p:nvGraphicFramePr>
        <p:xfrm>
          <a:off x="304800" y="1574800"/>
          <a:ext cx="8534400" cy="4916488"/>
        </p:xfrm>
        <a:graphic>
          <a:graphicData uri="http://schemas.openxmlformats.org/presentationml/2006/ole">
            <p:oleObj spid="_x0000_s8194" name="Gráfico" r:id="rId3" imgW="4813920" imgH="2768040" progId="Excel.Sheet.8">
              <p:embed/>
            </p:oleObj>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9220"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9221" name="Rectangle 5"/>
          <p:cNvSpPr>
            <a:spLocks noChangeArrowheads="1"/>
          </p:cNvSpPr>
          <p:nvPr/>
        </p:nvSpPr>
        <p:spPr bwMode="auto">
          <a:xfrm>
            <a:off x="2100263" y="1776413"/>
            <a:ext cx="9144000" cy="0"/>
          </a:xfrm>
          <a:prstGeom prst="rect">
            <a:avLst/>
          </a:prstGeom>
          <a:noFill/>
          <a:ln w="9525">
            <a:noFill/>
            <a:miter lim="800000"/>
            <a:headEnd/>
            <a:tailEnd/>
          </a:ln>
        </p:spPr>
        <p:txBody>
          <a:bodyPr>
            <a:spAutoFit/>
          </a:bodyPr>
          <a:lstStyle/>
          <a:p>
            <a:endParaRPr lang="es-ES"/>
          </a:p>
        </p:txBody>
      </p:sp>
      <p:sp>
        <p:nvSpPr>
          <p:cNvPr id="9222" name="Rectangle 7"/>
          <p:cNvSpPr>
            <a:spLocks noChangeArrowheads="1"/>
          </p:cNvSpPr>
          <p:nvPr/>
        </p:nvSpPr>
        <p:spPr bwMode="auto">
          <a:xfrm>
            <a:off x="-381000" y="533400"/>
            <a:ext cx="2362200" cy="762000"/>
          </a:xfrm>
          <a:prstGeom prst="rect">
            <a:avLst/>
          </a:prstGeom>
          <a:noFill/>
          <a:ln w="9525">
            <a:noFill/>
            <a:miter lim="800000"/>
            <a:headEnd/>
            <a:tailEnd/>
          </a:ln>
        </p:spPr>
        <p:txBody>
          <a:bodyPr wrap="none" anchor="ctr">
            <a:spAutoFit/>
          </a:bodyPr>
          <a:lstStyle/>
          <a:p>
            <a:endParaRPr lang="es-ES"/>
          </a:p>
        </p:txBody>
      </p:sp>
      <p:grpSp>
        <p:nvGrpSpPr>
          <p:cNvPr id="9223" name="Group 8"/>
          <p:cNvGrpSpPr>
            <a:grpSpLocks/>
          </p:cNvGrpSpPr>
          <p:nvPr/>
        </p:nvGrpSpPr>
        <p:grpSpPr bwMode="auto">
          <a:xfrm>
            <a:off x="304800" y="223838"/>
            <a:ext cx="8382000" cy="882650"/>
            <a:chOff x="192" y="141"/>
            <a:chExt cx="5280" cy="556"/>
          </a:xfrm>
        </p:grpSpPr>
        <p:sp>
          <p:nvSpPr>
            <p:cNvPr id="9224" name="Text Box 9"/>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9225" name="Rectangle 10"/>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9226" name="Rectangle 11"/>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graphicFrame>
        <p:nvGraphicFramePr>
          <p:cNvPr id="9218" name="Object 12"/>
          <p:cNvGraphicFramePr>
            <a:graphicFrameLocks noChangeAspect="1"/>
          </p:cNvGraphicFramePr>
          <p:nvPr/>
        </p:nvGraphicFramePr>
        <p:xfrm>
          <a:off x="457200" y="1320800"/>
          <a:ext cx="8258175" cy="5537200"/>
        </p:xfrm>
        <a:graphic>
          <a:graphicData uri="http://schemas.openxmlformats.org/presentationml/2006/ole">
            <p:oleObj spid="_x0000_s9218" name="Gráfico" r:id="rId3" imgW="4776120" imgH="3223080" progId="Excel.Sheet.8">
              <p:embed/>
            </p:oleObj>
          </a:graphicData>
        </a:graphic>
      </p:graphicFrame>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0244"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62148" name="Text Box 4"/>
          <p:cNvSpPr txBox="1">
            <a:spLocks noChangeArrowheads="1"/>
          </p:cNvSpPr>
          <p:nvPr/>
        </p:nvSpPr>
        <p:spPr bwMode="auto">
          <a:xfrm>
            <a:off x="228600" y="1219200"/>
            <a:ext cx="8382000" cy="868363"/>
          </a:xfrm>
          <a:prstGeom prst="rect">
            <a:avLst/>
          </a:prstGeom>
          <a:noFill/>
          <a:ln w="9525">
            <a:noFill/>
            <a:miter lim="800000"/>
            <a:headEnd/>
            <a:tailEnd/>
          </a:ln>
        </p:spPr>
        <p:txBody>
          <a:bodyPr>
            <a:spAutoFit/>
          </a:bodyPr>
          <a:lstStyle/>
          <a:p>
            <a:pPr algn="l">
              <a:lnSpc>
                <a:spcPct val="85000"/>
              </a:lnSpc>
              <a:spcBef>
                <a:spcPct val="50000"/>
              </a:spcBef>
            </a:pPr>
            <a:r>
              <a:rPr lang="es-ES" sz="2000">
                <a:solidFill>
                  <a:schemeClr val="bg1"/>
                </a:solidFill>
              </a:rPr>
              <a:t>Hipótesis: grado de implantación organizativa de la gestión de las Nuevas Tecnologías de la Información y las Comunicaciones y de los Sistemas de Información</a:t>
            </a:r>
          </a:p>
        </p:txBody>
      </p:sp>
      <p:sp>
        <p:nvSpPr>
          <p:cNvPr id="10246" name="Rectangle 5"/>
          <p:cNvSpPr>
            <a:spLocks noChangeArrowheads="1"/>
          </p:cNvSpPr>
          <p:nvPr/>
        </p:nvSpPr>
        <p:spPr bwMode="auto">
          <a:xfrm>
            <a:off x="2100263" y="1776413"/>
            <a:ext cx="9144000" cy="0"/>
          </a:xfrm>
          <a:prstGeom prst="rect">
            <a:avLst/>
          </a:prstGeom>
          <a:noFill/>
          <a:ln w="9525">
            <a:noFill/>
            <a:miter lim="800000"/>
            <a:headEnd/>
            <a:tailEnd/>
          </a:ln>
        </p:spPr>
        <p:txBody>
          <a:bodyPr>
            <a:spAutoFit/>
          </a:bodyPr>
          <a:lstStyle/>
          <a:p>
            <a:endParaRPr lang="es-ES"/>
          </a:p>
        </p:txBody>
      </p:sp>
      <p:grpSp>
        <p:nvGrpSpPr>
          <p:cNvPr id="10247" name="Group 7"/>
          <p:cNvGrpSpPr>
            <a:grpSpLocks/>
          </p:cNvGrpSpPr>
          <p:nvPr/>
        </p:nvGrpSpPr>
        <p:grpSpPr bwMode="auto">
          <a:xfrm>
            <a:off x="304800" y="223838"/>
            <a:ext cx="8382000" cy="882650"/>
            <a:chOff x="192" y="141"/>
            <a:chExt cx="5280" cy="556"/>
          </a:xfrm>
        </p:grpSpPr>
        <p:sp>
          <p:nvSpPr>
            <p:cNvPr id="10248" name="Text Box 8"/>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10249" name="Rectangle 9"/>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10250" name="Rectangle 10"/>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graphicFrame>
        <p:nvGraphicFramePr>
          <p:cNvPr id="262156" name="Object 12"/>
          <p:cNvGraphicFramePr>
            <a:graphicFrameLocks noChangeAspect="1"/>
          </p:cNvGraphicFramePr>
          <p:nvPr/>
        </p:nvGraphicFramePr>
        <p:xfrm>
          <a:off x="1371600" y="2051050"/>
          <a:ext cx="6477000" cy="4806950"/>
        </p:xfrm>
        <a:graphic>
          <a:graphicData uri="http://schemas.openxmlformats.org/presentationml/2006/ole">
            <p:oleObj spid="_x0000_s10242" name="Gráfico" r:id="rId3" imgW="4899600" imgH="3630960" progId="Excel.Sheet.8">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2148"/>
                                        </p:tgtEl>
                                        <p:attrNameLst>
                                          <p:attrName>style.visibility</p:attrName>
                                        </p:attrNameLst>
                                      </p:cBhvr>
                                      <p:to>
                                        <p:strVal val="visible"/>
                                      </p:to>
                                    </p:set>
                                    <p:animEffect transition="in" filter="checkerboard(across)">
                                      <p:cBhvr>
                                        <p:cTn id="7" dur="500"/>
                                        <p:tgtEl>
                                          <p:spTgt spid="2621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62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autoUpdateAnimBg="0"/>
      <p:bldOleChart spid="2621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6858000"/>
          </a:xfrm>
          <a:prstGeom prst="rect">
            <a:avLst/>
          </a:prstGeom>
          <a:gradFill rotWithShape="0">
            <a:gsLst>
              <a:gs pos="0">
                <a:srgbClr val="0000FF"/>
              </a:gs>
              <a:gs pos="100000">
                <a:schemeClr val="tx1"/>
              </a:gs>
            </a:gsLst>
            <a:path path="rect">
              <a:fillToRect l="100000" t="100000"/>
            </a:path>
          </a:gradFill>
          <a:ln w="9525">
            <a:noFill/>
            <a:miter lim="800000"/>
            <a:headEnd/>
            <a:tailEnd/>
          </a:ln>
        </p:spPr>
        <p:txBody>
          <a:bodyPr wrap="none" anchor="ctr"/>
          <a:lstStyle/>
          <a:p>
            <a:endParaRPr lang="es-ES"/>
          </a:p>
        </p:txBody>
      </p:sp>
      <p:sp>
        <p:nvSpPr>
          <p:cNvPr id="51203" name="Text Box 4"/>
          <p:cNvSpPr txBox="1">
            <a:spLocks noChangeArrowheads="1"/>
          </p:cNvSpPr>
          <p:nvPr/>
        </p:nvSpPr>
        <p:spPr bwMode="auto">
          <a:xfrm>
            <a:off x="1798638" y="914400"/>
            <a:ext cx="6049962" cy="3231654"/>
          </a:xfrm>
          <a:prstGeom prst="rect">
            <a:avLst/>
          </a:prstGeom>
          <a:noFill/>
          <a:ln w="9525" algn="ctr">
            <a:noFill/>
            <a:miter lim="800000"/>
            <a:headEnd/>
            <a:tailEnd/>
          </a:ln>
        </p:spPr>
        <p:txBody>
          <a:bodyPr>
            <a:spAutoFit/>
          </a:bodyPr>
          <a:lstStyle/>
          <a:p>
            <a:pPr>
              <a:lnSpc>
                <a:spcPct val="100000"/>
              </a:lnSpc>
              <a:spcBef>
                <a:spcPct val="50000"/>
              </a:spcBef>
              <a:defRPr/>
            </a:pPr>
            <a:r>
              <a:rPr lang="es-ES" i="0" dirty="0">
                <a:solidFill>
                  <a:schemeClr val="bg1"/>
                </a:solidFill>
                <a:latin typeface="Arial" charset="0"/>
              </a:rPr>
              <a:t>MÉTRICA DE LA SOCIEDAD DE LA DE LA INFORMACIÓN Y DEL CONOCIMIENTO EN LA </a:t>
            </a:r>
            <a:r>
              <a:rPr lang="es-ES_tradnl" i="0" dirty="0">
                <a:solidFill>
                  <a:schemeClr val="bg1"/>
                </a:solidFill>
                <a:latin typeface="Arial" charset="0"/>
              </a:rPr>
              <a:t>EMPRESA ESPAÑOLA</a:t>
            </a:r>
          </a:p>
          <a:p>
            <a:pPr>
              <a:lnSpc>
                <a:spcPct val="100000"/>
              </a:lnSpc>
              <a:spcBef>
                <a:spcPct val="50000"/>
              </a:spcBef>
              <a:defRPr/>
            </a:pPr>
            <a:endParaRPr lang="es-ES_tradnl" i="0" dirty="0">
              <a:solidFill>
                <a:schemeClr val="bg1"/>
              </a:solidFill>
              <a:latin typeface="Arial" charset="0"/>
            </a:endParaRPr>
          </a:p>
          <a:p>
            <a:pPr>
              <a:lnSpc>
                <a:spcPct val="100000"/>
              </a:lnSpc>
              <a:spcBef>
                <a:spcPct val="50000"/>
              </a:spcBef>
              <a:defRPr/>
            </a:pPr>
            <a:r>
              <a:rPr lang="es-ES" cap="all" dirty="0">
                <a:solidFill>
                  <a:schemeClr val="bg1"/>
                </a:solidFill>
              </a:rPr>
              <a:t>MÁSTER DE </a:t>
            </a:r>
            <a:r>
              <a:rPr lang="es-ES" cap="all" dirty="0" smtClean="0">
                <a:solidFill>
                  <a:schemeClr val="bg1"/>
                </a:solidFill>
              </a:rPr>
              <a:t>TURISMO</a:t>
            </a:r>
            <a:endParaRPr lang="es-ES" cap="all" dirty="0">
              <a:solidFill>
                <a:schemeClr val="bg1"/>
              </a:solidFill>
            </a:endParaRPr>
          </a:p>
          <a:p>
            <a:pPr>
              <a:lnSpc>
                <a:spcPct val="100000"/>
              </a:lnSpc>
              <a:spcBef>
                <a:spcPct val="50000"/>
              </a:spcBef>
              <a:defRPr/>
            </a:pPr>
            <a:r>
              <a:rPr lang="es-ES" i="0" dirty="0" smtClean="0">
                <a:solidFill>
                  <a:schemeClr val="bg1"/>
                </a:solidFill>
                <a:latin typeface="Arial" charset="0"/>
              </a:rPr>
              <a:t>HUELVA</a:t>
            </a:r>
            <a:r>
              <a:rPr lang="es-ES" i="0" dirty="0" smtClean="0">
                <a:solidFill>
                  <a:schemeClr val="bg1"/>
                </a:solidFill>
                <a:latin typeface="Arial" charset="0"/>
              </a:rPr>
              <a:t> 15 de enero </a:t>
            </a:r>
            <a:r>
              <a:rPr lang="es-ES" i="0" dirty="0" smtClean="0">
                <a:solidFill>
                  <a:schemeClr val="bg1"/>
                </a:solidFill>
                <a:latin typeface="Arial" charset="0"/>
              </a:rPr>
              <a:t>de </a:t>
            </a:r>
            <a:r>
              <a:rPr lang="es-ES" i="0" dirty="0" smtClean="0">
                <a:solidFill>
                  <a:schemeClr val="bg1"/>
                </a:solidFill>
                <a:latin typeface="Arial" charset="0"/>
              </a:rPr>
              <a:t>2013</a:t>
            </a:r>
            <a:endParaRPr lang="es-ES" i="0" dirty="0">
              <a:solidFill>
                <a:schemeClr val="bg1"/>
              </a:solidFill>
              <a:latin typeface="Arial" charset="0"/>
            </a:endParaRPr>
          </a:p>
        </p:txBody>
      </p:sp>
      <p:sp>
        <p:nvSpPr>
          <p:cNvPr id="51204" name="Text Box 5"/>
          <p:cNvSpPr txBox="1">
            <a:spLocks noChangeArrowheads="1"/>
          </p:cNvSpPr>
          <p:nvPr/>
        </p:nvSpPr>
        <p:spPr bwMode="auto">
          <a:xfrm>
            <a:off x="4044950" y="5122863"/>
            <a:ext cx="4824413" cy="923925"/>
          </a:xfrm>
          <a:prstGeom prst="rect">
            <a:avLst/>
          </a:prstGeom>
          <a:noFill/>
          <a:ln w="9525" algn="ctr">
            <a:noFill/>
            <a:miter lim="800000"/>
            <a:headEnd/>
            <a:tailEnd/>
          </a:ln>
        </p:spPr>
        <p:txBody>
          <a:bodyPr>
            <a:spAutoFit/>
          </a:bodyPr>
          <a:lstStyle/>
          <a:p>
            <a:pPr>
              <a:lnSpc>
                <a:spcPct val="100000"/>
              </a:lnSpc>
              <a:spcBef>
                <a:spcPct val="50000"/>
              </a:spcBef>
            </a:pPr>
            <a:r>
              <a:rPr lang="es-ES" sz="1800" i="0">
                <a:solidFill>
                  <a:schemeClr val="bg1"/>
                </a:solidFill>
                <a:latin typeface="Arial" charset="0"/>
              </a:rPr>
              <a:t>Francisco José Martínez López</a:t>
            </a:r>
          </a:p>
          <a:p>
            <a:pPr>
              <a:lnSpc>
                <a:spcPct val="100000"/>
              </a:lnSpc>
              <a:spcBef>
                <a:spcPct val="50000"/>
              </a:spcBef>
            </a:pPr>
            <a:r>
              <a:rPr lang="es-ES" sz="1200" i="0">
                <a:solidFill>
                  <a:schemeClr val="bg1"/>
                </a:solidFill>
                <a:latin typeface="Arial" charset="0"/>
              </a:rPr>
              <a:t>Catedrático de Gestión de los Recursos de la Información </a:t>
            </a:r>
          </a:p>
          <a:p>
            <a:pPr>
              <a:lnSpc>
                <a:spcPct val="100000"/>
              </a:lnSpc>
              <a:spcBef>
                <a:spcPct val="50000"/>
              </a:spcBef>
            </a:pPr>
            <a:r>
              <a:rPr lang="es-ES" sz="1200" i="0">
                <a:solidFill>
                  <a:schemeClr val="bg1"/>
                </a:solidFill>
                <a:latin typeface="Arial" charset="0"/>
              </a:rPr>
              <a:t>Universidad de Huelva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1268"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11269"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11270"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1271" name="Rectangle 13"/>
          <p:cNvSpPr>
            <a:spLocks noChangeArrowheads="1"/>
          </p:cNvSpPr>
          <p:nvPr/>
        </p:nvSpPr>
        <p:spPr bwMode="auto">
          <a:xfrm>
            <a:off x="2124075" y="942975"/>
            <a:ext cx="9144000" cy="0"/>
          </a:xfrm>
          <a:prstGeom prst="rect">
            <a:avLst/>
          </a:prstGeom>
          <a:noFill/>
          <a:ln w="9525">
            <a:noFill/>
            <a:miter lim="800000"/>
            <a:headEnd/>
            <a:tailEnd/>
          </a:ln>
        </p:spPr>
        <p:txBody>
          <a:bodyPr>
            <a:spAutoFit/>
          </a:bodyPr>
          <a:lstStyle/>
          <a:p>
            <a:endParaRPr lang="es-ES"/>
          </a:p>
        </p:txBody>
      </p:sp>
      <p:graphicFrame>
        <p:nvGraphicFramePr>
          <p:cNvPr id="197644" name="Object 12"/>
          <p:cNvGraphicFramePr>
            <a:graphicFrameLocks noChangeAspect="1"/>
          </p:cNvGraphicFramePr>
          <p:nvPr/>
        </p:nvGraphicFramePr>
        <p:xfrm>
          <a:off x="1828800" y="1295400"/>
          <a:ext cx="5476875" cy="5562600"/>
        </p:xfrm>
        <a:graphic>
          <a:graphicData uri="http://schemas.openxmlformats.org/presentationml/2006/ole">
            <p:oleObj spid="_x0000_s11266" name="Gráfico" r:id="rId3" imgW="4880520" imgH="4948560" progId="Excel.Sheet.8">
              <p:embed/>
            </p:oleObj>
          </a:graphicData>
        </a:graphic>
      </p:graphicFrame>
      <p:grpSp>
        <p:nvGrpSpPr>
          <p:cNvPr id="11272" name="Group 14"/>
          <p:cNvGrpSpPr>
            <a:grpSpLocks/>
          </p:cNvGrpSpPr>
          <p:nvPr/>
        </p:nvGrpSpPr>
        <p:grpSpPr bwMode="auto">
          <a:xfrm>
            <a:off x="304800" y="223838"/>
            <a:ext cx="8382000" cy="882650"/>
            <a:chOff x="192" y="141"/>
            <a:chExt cx="5280" cy="556"/>
          </a:xfrm>
        </p:grpSpPr>
        <p:sp>
          <p:nvSpPr>
            <p:cNvPr id="11273" name="Text Box 15"/>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11274" name="Rectangle 16"/>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11275" name="Rectangle 17"/>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44"/>
                                        </p:tgtEl>
                                        <p:attrNameLst>
                                          <p:attrName>style.visibility</p:attrName>
                                        </p:attrNameLst>
                                      </p:cBhvr>
                                      <p:to>
                                        <p:strVal val="visible"/>
                                      </p:to>
                                    </p:set>
                                    <p:animEffect transition="in" filter="dissolve">
                                      <p:cBhvr>
                                        <p:cTn id="7" dur="500"/>
                                        <p:tgtEl>
                                          <p:spTgt spid="197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76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59395"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01734" name="Text Box 6"/>
          <p:cNvSpPr txBox="1">
            <a:spLocks noChangeArrowheads="1"/>
          </p:cNvSpPr>
          <p:nvPr/>
        </p:nvSpPr>
        <p:spPr bwMode="auto">
          <a:xfrm>
            <a:off x="381000" y="1543050"/>
            <a:ext cx="8382000" cy="350838"/>
          </a:xfrm>
          <a:prstGeom prst="rect">
            <a:avLst/>
          </a:prstGeom>
          <a:noFill/>
          <a:ln w="9525">
            <a:noFill/>
            <a:miter lim="800000"/>
            <a:headEnd/>
            <a:tailEnd/>
          </a:ln>
        </p:spPr>
        <p:txBody>
          <a:bodyPr>
            <a:spAutoFit/>
          </a:bodyPr>
          <a:lstStyle/>
          <a:p>
            <a:pPr algn="l">
              <a:lnSpc>
                <a:spcPct val="85000"/>
              </a:lnSpc>
              <a:spcBef>
                <a:spcPct val="50000"/>
              </a:spcBef>
            </a:pPr>
            <a:r>
              <a:rPr lang="es-ES" sz="2000">
                <a:solidFill>
                  <a:schemeClr val="bg1"/>
                </a:solidFill>
              </a:rPr>
              <a:t>Hipótesis: nombre del departamento Sistemas de Información-informática</a:t>
            </a:r>
            <a:r>
              <a:rPr lang="es-ES" sz="2000" i="0">
                <a:solidFill>
                  <a:schemeClr val="bg1"/>
                </a:solidFill>
              </a:rPr>
              <a:t> </a:t>
            </a:r>
          </a:p>
        </p:txBody>
      </p:sp>
      <p:sp>
        <p:nvSpPr>
          <p:cNvPr id="201741" name="Text Box 13"/>
          <p:cNvSpPr txBox="1">
            <a:spLocks noChangeArrowheads="1"/>
          </p:cNvSpPr>
          <p:nvPr/>
        </p:nvSpPr>
        <p:spPr bwMode="auto">
          <a:xfrm>
            <a:off x="381000" y="2762250"/>
            <a:ext cx="8001000" cy="2838450"/>
          </a:xfrm>
          <a:prstGeom prst="rect">
            <a:avLst/>
          </a:prstGeom>
          <a:noFill/>
          <a:ln w="9525">
            <a:noFill/>
            <a:miter lim="800000"/>
            <a:headEnd/>
            <a:tailEnd/>
          </a:ln>
        </p:spPr>
        <p:txBody>
          <a:bodyPr>
            <a:spAutoFit/>
          </a:bodyPr>
          <a:lstStyle/>
          <a:p>
            <a:pPr algn="just">
              <a:lnSpc>
                <a:spcPct val="100000"/>
              </a:lnSpc>
              <a:spcBef>
                <a:spcPct val="100000"/>
              </a:spcBef>
            </a:pPr>
            <a:r>
              <a:rPr lang="es-MX" sz="1800" i="0">
                <a:solidFill>
                  <a:schemeClr val="bg1"/>
                </a:solidFill>
              </a:rPr>
              <a:t>Términos relacionados con la informática priman sobre los de información o  Sistemas de Información</a:t>
            </a:r>
          </a:p>
          <a:p>
            <a:pPr algn="just">
              <a:lnSpc>
                <a:spcPct val="100000"/>
              </a:lnSpc>
              <a:spcBef>
                <a:spcPct val="100000"/>
              </a:spcBef>
            </a:pPr>
            <a:r>
              <a:rPr lang="es-MX" sz="1800" i="0">
                <a:solidFill>
                  <a:schemeClr val="bg1"/>
                </a:solidFill>
              </a:rPr>
              <a:t>Grandes empresas y financieras, dos terceras partes ya han denominando a este departamento en la esfera de los Sistemas de Información</a:t>
            </a:r>
            <a:endParaRPr lang="es-MX" sz="800" i="0">
              <a:solidFill>
                <a:schemeClr val="bg1"/>
              </a:solidFill>
            </a:endParaRPr>
          </a:p>
          <a:p>
            <a:pPr algn="just">
              <a:lnSpc>
                <a:spcPct val="100000"/>
              </a:lnSpc>
              <a:spcBef>
                <a:spcPct val="100000"/>
              </a:spcBef>
            </a:pPr>
            <a:r>
              <a:rPr lang="es-ES" sz="1800" i="0">
                <a:solidFill>
                  <a:schemeClr val="bg1"/>
                </a:solidFill>
              </a:rPr>
              <a:t>Evolución de la visión tecnicista de la informática a la más importante de la información y de los Sistemas de Información</a:t>
            </a:r>
          </a:p>
          <a:p>
            <a:pPr algn="just">
              <a:lnSpc>
                <a:spcPct val="100000"/>
              </a:lnSpc>
              <a:spcBef>
                <a:spcPct val="100000"/>
              </a:spcBef>
            </a:pPr>
            <a:endParaRPr lang="es-ES" sz="1800" i="0">
              <a:solidFill>
                <a:schemeClr val="bg1"/>
              </a:solidFill>
            </a:endParaRPr>
          </a:p>
        </p:txBody>
      </p:sp>
      <p:grpSp>
        <p:nvGrpSpPr>
          <p:cNvPr id="59398" name="Group 18"/>
          <p:cNvGrpSpPr>
            <a:grpSpLocks/>
          </p:cNvGrpSpPr>
          <p:nvPr/>
        </p:nvGrpSpPr>
        <p:grpSpPr bwMode="auto">
          <a:xfrm>
            <a:off x="304800" y="223838"/>
            <a:ext cx="8382000" cy="882650"/>
            <a:chOff x="192" y="141"/>
            <a:chExt cx="5280" cy="556"/>
          </a:xfrm>
        </p:grpSpPr>
        <p:sp>
          <p:nvSpPr>
            <p:cNvPr id="59399" name="Text Box 19"/>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59400" name="Rectangle 20"/>
            <p:cNvSpPr>
              <a:spLocks noChangeArrowheads="1"/>
            </p:cNvSpPr>
            <p:nvPr/>
          </p:nvSpPr>
          <p:spPr bwMode="auto">
            <a:xfrm>
              <a:off x="192" y="141"/>
              <a:ext cx="1453" cy="556"/>
            </a:xfrm>
            <a:prstGeom prst="rect">
              <a:avLst/>
            </a:prstGeom>
            <a:noFill/>
            <a:ln w="9525">
              <a:solidFill>
                <a:srgbClr val="FFFFFF"/>
              </a:solidFill>
              <a:miter lim="800000"/>
              <a:headEnd/>
              <a:tailEnd/>
            </a:ln>
          </p:spPr>
          <p:txBody>
            <a:bodyPr anchor="ctr">
              <a:spAutoFit/>
            </a:bodyPr>
            <a:lstStyle/>
            <a:p>
              <a:endParaRPr lang="es-ES" sz="2000"/>
            </a:p>
            <a:p>
              <a:r>
                <a:rPr lang="es-ES">
                  <a:solidFill>
                    <a:schemeClr val="bg1"/>
                  </a:solidFill>
                </a:rPr>
                <a:t>Primer objetivo</a:t>
              </a:r>
            </a:p>
            <a:p>
              <a:endParaRPr lang="es-ES" sz="2000" i="0">
                <a:solidFill>
                  <a:srgbClr val="FF6600"/>
                </a:solidFill>
              </a:endParaRPr>
            </a:p>
          </p:txBody>
        </p:sp>
        <p:sp>
          <p:nvSpPr>
            <p:cNvPr id="59401" name="Rectangle 21"/>
            <p:cNvSpPr>
              <a:spLocks noChangeArrowheads="1"/>
            </p:cNvSpPr>
            <p:nvPr/>
          </p:nvSpPr>
          <p:spPr bwMode="auto">
            <a:xfrm>
              <a:off x="1632" y="143"/>
              <a:ext cx="3744" cy="553"/>
            </a:xfrm>
            <a:prstGeom prst="rect">
              <a:avLst/>
            </a:prstGeom>
            <a:noFill/>
            <a:ln w="9525">
              <a:solidFill>
                <a:srgbClr val="FFFFFF"/>
              </a:solidFill>
              <a:miter lim="800000"/>
              <a:headEnd/>
              <a:tailEnd/>
            </a:ln>
          </p:spPr>
          <p:txBody>
            <a:bodyPr anchor="ctr">
              <a:spAutoFit/>
            </a:bodyPr>
            <a:lstStyle/>
            <a:p>
              <a:pPr>
                <a:lnSpc>
                  <a:spcPct val="85000"/>
                </a:lnSpc>
                <a:spcBef>
                  <a:spcPct val="50000"/>
                </a:spcBef>
              </a:pPr>
              <a:r>
                <a:rPr lang="es-ES" sz="2000">
                  <a:solidFill>
                    <a:schemeClr val="bg1"/>
                  </a:solidFill>
                </a:rPr>
                <a:t>Determinación de la importancia jerárquica dada a los Sistemas de Información y a la informática en las empresas</a:t>
              </a: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box(in)">
                                      <p:cBhvr>
                                        <p:cTn id="7" dur="500"/>
                                        <p:tgtEl>
                                          <p:spTgt spid="2017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1741">
                                            <p:txEl>
                                              <p:pRg st="0" end="0"/>
                                            </p:txEl>
                                          </p:spTgt>
                                        </p:tgtEl>
                                        <p:attrNameLst>
                                          <p:attrName>style.visibility</p:attrName>
                                        </p:attrNameLst>
                                      </p:cBhvr>
                                      <p:to>
                                        <p:strVal val="visible"/>
                                      </p:to>
                                    </p:set>
                                    <p:animEffect transition="in" filter="box(in)">
                                      <p:cBhvr>
                                        <p:cTn id="12" dur="500"/>
                                        <p:tgtEl>
                                          <p:spTgt spid="2017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1741">
                                            <p:txEl>
                                              <p:pRg st="1" end="1"/>
                                            </p:txEl>
                                          </p:spTgt>
                                        </p:tgtEl>
                                        <p:attrNameLst>
                                          <p:attrName>style.visibility</p:attrName>
                                        </p:attrNameLst>
                                      </p:cBhvr>
                                      <p:to>
                                        <p:strVal val="visible"/>
                                      </p:to>
                                    </p:set>
                                    <p:animEffect transition="in" filter="box(in)">
                                      <p:cBhvr>
                                        <p:cTn id="17" dur="500"/>
                                        <p:tgtEl>
                                          <p:spTgt spid="2017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1741">
                                            <p:txEl>
                                              <p:pRg st="2" end="2"/>
                                            </p:txEl>
                                          </p:spTgt>
                                        </p:tgtEl>
                                        <p:attrNameLst>
                                          <p:attrName>style.visibility</p:attrName>
                                        </p:attrNameLst>
                                      </p:cBhvr>
                                      <p:to>
                                        <p:strVal val="visible"/>
                                      </p:to>
                                    </p:set>
                                    <p:animEffect transition="in" filter="box(in)">
                                      <p:cBhvr>
                                        <p:cTn id="22" dur="500"/>
                                        <p:tgtEl>
                                          <p:spTgt spid="2017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utoUpdateAnimBg="0"/>
      <p:bldP spid="20174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03782" name="Text Box 6"/>
          <p:cNvSpPr txBox="1">
            <a:spLocks noChangeArrowheads="1"/>
          </p:cNvSpPr>
          <p:nvPr/>
        </p:nvSpPr>
        <p:spPr bwMode="auto">
          <a:xfrm>
            <a:off x="228600" y="1219200"/>
            <a:ext cx="8382000" cy="350838"/>
          </a:xfrm>
          <a:prstGeom prst="rect">
            <a:avLst/>
          </a:prstGeom>
          <a:noFill/>
          <a:ln w="9525">
            <a:noFill/>
            <a:miter lim="800000"/>
            <a:headEnd/>
            <a:tailEnd/>
          </a:ln>
        </p:spPr>
        <p:txBody>
          <a:bodyPr>
            <a:spAutoFit/>
          </a:bodyPr>
          <a:lstStyle/>
          <a:p>
            <a:pPr algn="l">
              <a:lnSpc>
                <a:spcPct val="85000"/>
              </a:lnSpc>
              <a:spcBef>
                <a:spcPct val="50000"/>
              </a:spcBef>
            </a:pPr>
            <a:r>
              <a:rPr lang="es-ES" sz="2000">
                <a:solidFill>
                  <a:schemeClr val="bg1"/>
                </a:solidFill>
              </a:rPr>
              <a:t>Hipótesis: empleados en el área de Sistemas de Información-informática</a:t>
            </a:r>
            <a:r>
              <a:rPr lang="es-ES" sz="2000" i="0">
                <a:solidFill>
                  <a:schemeClr val="bg1"/>
                </a:solidFill>
              </a:rPr>
              <a:t> </a:t>
            </a:r>
          </a:p>
        </p:txBody>
      </p:sp>
      <p:graphicFrame>
        <p:nvGraphicFramePr>
          <p:cNvPr id="203789" name="Object 13"/>
          <p:cNvGraphicFramePr>
            <a:graphicFrameLocks noChangeAspect="1"/>
          </p:cNvGraphicFramePr>
          <p:nvPr/>
        </p:nvGraphicFramePr>
        <p:xfrm>
          <a:off x="609600" y="1630363"/>
          <a:ext cx="7620000" cy="5227637"/>
        </p:xfrm>
        <a:graphic>
          <a:graphicData uri="http://schemas.openxmlformats.org/presentationml/2006/ole">
            <p:oleObj spid="_x0000_s12290" name="Gráfico" r:id="rId3" imgW="4899600" imgH="3355920" progId="Excel.Sheet.8">
              <p:embed/>
            </p:oleObj>
          </a:graphicData>
        </a:graphic>
      </p:graphicFrame>
      <p:grpSp>
        <p:nvGrpSpPr>
          <p:cNvPr id="12293" name="Group 24"/>
          <p:cNvGrpSpPr>
            <a:grpSpLocks/>
          </p:cNvGrpSpPr>
          <p:nvPr/>
        </p:nvGrpSpPr>
        <p:grpSpPr bwMode="auto">
          <a:xfrm>
            <a:off x="304800" y="228600"/>
            <a:ext cx="8239125" cy="873125"/>
            <a:chOff x="192" y="144"/>
            <a:chExt cx="5190" cy="550"/>
          </a:xfrm>
        </p:grpSpPr>
        <p:sp>
          <p:nvSpPr>
            <p:cNvPr id="12294" name="Rectangle 25"/>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Segundo objetivo</a:t>
              </a:r>
            </a:p>
            <a:p>
              <a:endParaRPr lang="es-ES" sz="2000" i="0">
                <a:solidFill>
                  <a:schemeClr val="bg1"/>
                </a:solidFill>
              </a:endParaRPr>
            </a:p>
          </p:txBody>
        </p:sp>
        <p:sp>
          <p:nvSpPr>
            <p:cNvPr id="12295" name="Rectangle 26"/>
            <p:cNvSpPr>
              <a:spLocks noChangeArrowheads="1"/>
            </p:cNvSpPr>
            <p:nvPr/>
          </p:nvSpPr>
          <p:spPr bwMode="auto">
            <a:xfrm>
              <a:off x="1638" y="144"/>
              <a:ext cx="3744"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Actividad del departamento de Sistemas de Información-informática</a:t>
              </a:r>
              <a:r>
                <a:rPr lang="es-ES" sz="2000" i="0">
                  <a:solidFill>
                    <a:schemeClr val="bg1"/>
                  </a:solidFill>
                </a:rPr>
                <a:t> </a:t>
              </a:r>
              <a:endParaRPr lang="es-ES" sz="20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anim calcmode="lin" valueType="num">
                                      <p:cBhvr>
                                        <p:cTn id="7" dur="500" fill="hold"/>
                                        <p:tgtEl>
                                          <p:spTgt spid="203782"/>
                                        </p:tgtEl>
                                        <p:attrNameLst>
                                          <p:attrName>ppt_x</p:attrName>
                                        </p:attrNameLst>
                                      </p:cBhvr>
                                      <p:tavLst>
                                        <p:tav tm="0">
                                          <p:val>
                                            <p:strVal val="#ppt_x-#ppt_w/2"/>
                                          </p:val>
                                        </p:tav>
                                        <p:tav tm="100000">
                                          <p:val>
                                            <p:strVal val="#ppt_x"/>
                                          </p:val>
                                        </p:tav>
                                      </p:tavLst>
                                    </p:anim>
                                    <p:anim calcmode="lin" valueType="num">
                                      <p:cBhvr>
                                        <p:cTn id="8" dur="500" fill="hold"/>
                                        <p:tgtEl>
                                          <p:spTgt spid="203782"/>
                                        </p:tgtEl>
                                        <p:attrNameLst>
                                          <p:attrName>ppt_y</p:attrName>
                                        </p:attrNameLst>
                                      </p:cBhvr>
                                      <p:tavLst>
                                        <p:tav tm="0">
                                          <p:val>
                                            <p:strVal val="#ppt_y"/>
                                          </p:val>
                                        </p:tav>
                                        <p:tav tm="100000">
                                          <p:val>
                                            <p:strVal val="#ppt_y"/>
                                          </p:val>
                                        </p:tav>
                                      </p:tavLst>
                                    </p:anim>
                                    <p:anim calcmode="lin" valueType="num">
                                      <p:cBhvr>
                                        <p:cTn id="9" dur="500" fill="hold"/>
                                        <p:tgtEl>
                                          <p:spTgt spid="203782"/>
                                        </p:tgtEl>
                                        <p:attrNameLst>
                                          <p:attrName>ppt_w</p:attrName>
                                        </p:attrNameLst>
                                      </p:cBhvr>
                                      <p:tavLst>
                                        <p:tav tm="0">
                                          <p:val>
                                            <p:fltVal val="0"/>
                                          </p:val>
                                        </p:tav>
                                        <p:tav tm="100000">
                                          <p:val>
                                            <p:strVal val="#ppt_w"/>
                                          </p:val>
                                        </p:tav>
                                      </p:tavLst>
                                    </p:anim>
                                    <p:anim calcmode="lin" valueType="num">
                                      <p:cBhvr>
                                        <p:cTn id="10" dur="500" fill="hold"/>
                                        <p:tgtEl>
                                          <p:spTgt spid="20378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3789">
                                            <p:oleChartEl type="gridLegend"/>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3789">
                                            <p:oleChartEl type="ptInSeries" lvl="1"/>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3789">
                                            <p:oleChartEl type="ptInSeries" lvl="2"/>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3789">
                                            <p:oleChartEl type="ptInSeries" lvl="3"/>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3789">
                                            <p:oleChartEl type="ptInSeries" lvl="4"/>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utoUpdateAnimBg="0"/>
      <p:bldOleChart spid="203789" grpId="0" bld="seriesEl"/>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3316"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13317" name="Text Box 6"/>
          <p:cNvSpPr txBox="1">
            <a:spLocks noChangeArrowheads="1"/>
          </p:cNvSpPr>
          <p:nvPr/>
        </p:nvSpPr>
        <p:spPr bwMode="auto">
          <a:xfrm>
            <a:off x="228600" y="1219200"/>
            <a:ext cx="8382000" cy="350838"/>
          </a:xfrm>
          <a:prstGeom prst="rect">
            <a:avLst/>
          </a:prstGeom>
          <a:noFill/>
          <a:ln w="9525">
            <a:noFill/>
            <a:miter lim="800000"/>
            <a:headEnd/>
            <a:tailEnd/>
          </a:ln>
        </p:spPr>
        <p:txBody>
          <a:bodyPr>
            <a:spAutoFit/>
          </a:bodyPr>
          <a:lstStyle/>
          <a:p>
            <a:pPr algn="l">
              <a:lnSpc>
                <a:spcPct val="85000"/>
              </a:lnSpc>
              <a:spcBef>
                <a:spcPct val="50000"/>
              </a:spcBef>
            </a:pPr>
            <a:r>
              <a:rPr lang="es-ES" sz="2000">
                <a:solidFill>
                  <a:schemeClr val="bg1"/>
                </a:solidFill>
              </a:rPr>
              <a:t>Hipótesis: empleados en el área de Sistemas de Información-informática</a:t>
            </a:r>
            <a:r>
              <a:rPr lang="es-ES" sz="2000" i="0">
                <a:solidFill>
                  <a:schemeClr val="bg1"/>
                </a:solidFill>
              </a:rPr>
              <a:t> </a:t>
            </a:r>
          </a:p>
        </p:txBody>
      </p:sp>
      <p:sp>
        <p:nvSpPr>
          <p:cNvPr id="13318"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3319"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3320"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3321"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3322"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3323"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13324" name="Rectangle 15"/>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graphicFrame>
        <p:nvGraphicFramePr>
          <p:cNvPr id="13314" name="Object 14"/>
          <p:cNvGraphicFramePr>
            <a:graphicFrameLocks noChangeAspect="1"/>
          </p:cNvGraphicFramePr>
          <p:nvPr/>
        </p:nvGraphicFramePr>
        <p:xfrm>
          <a:off x="990600" y="1690688"/>
          <a:ext cx="6934200" cy="4905375"/>
        </p:xfrm>
        <a:graphic>
          <a:graphicData uri="http://schemas.openxmlformats.org/presentationml/2006/ole">
            <p:oleObj spid="_x0000_s13314" name="Gráfico" r:id="rId3" imgW="4899600" imgH="3460320" progId="Excel.Sheet.8">
              <p:embed/>
            </p:oleObj>
          </a:graphicData>
        </a:graphic>
      </p:graphicFrame>
      <p:grpSp>
        <p:nvGrpSpPr>
          <p:cNvPr id="13325" name="Group 20"/>
          <p:cNvGrpSpPr>
            <a:grpSpLocks/>
          </p:cNvGrpSpPr>
          <p:nvPr/>
        </p:nvGrpSpPr>
        <p:grpSpPr bwMode="auto">
          <a:xfrm>
            <a:off x="304800" y="228600"/>
            <a:ext cx="8239125" cy="873125"/>
            <a:chOff x="192" y="144"/>
            <a:chExt cx="5190" cy="550"/>
          </a:xfrm>
        </p:grpSpPr>
        <p:sp>
          <p:nvSpPr>
            <p:cNvPr id="13326" name="Rectangle 21"/>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Segundo objetivo</a:t>
              </a:r>
            </a:p>
            <a:p>
              <a:endParaRPr lang="es-ES" sz="2000" i="0">
                <a:solidFill>
                  <a:schemeClr val="bg1"/>
                </a:solidFill>
              </a:endParaRPr>
            </a:p>
          </p:txBody>
        </p:sp>
        <p:sp>
          <p:nvSpPr>
            <p:cNvPr id="13327" name="Rectangle 22"/>
            <p:cNvSpPr>
              <a:spLocks noChangeArrowheads="1"/>
            </p:cNvSpPr>
            <p:nvPr/>
          </p:nvSpPr>
          <p:spPr bwMode="auto">
            <a:xfrm>
              <a:off x="1638" y="144"/>
              <a:ext cx="3744"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Actividad del departamento de Sistemas de Información-informática</a:t>
              </a:r>
              <a:r>
                <a:rPr lang="es-ES" sz="2000" i="0">
                  <a:solidFill>
                    <a:schemeClr val="bg1"/>
                  </a:solidFill>
                </a:rPr>
                <a:t> </a:t>
              </a:r>
              <a:endParaRPr lang="es-ES" sz="2000">
                <a:solidFill>
                  <a:schemeClr val="bg1"/>
                </a:solidFill>
              </a:endParaRPr>
            </a:p>
          </p:txBody>
        </p:sp>
      </p:grpSp>
    </p:spTree>
  </p:cSld>
  <p:clrMapOvr>
    <a:masterClrMapping/>
  </p:clrMapOvr>
  <p:transition spd="slow">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4340"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05830" name="Text Box 6"/>
          <p:cNvSpPr txBox="1">
            <a:spLocks noChangeArrowheads="1"/>
          </p:cNvSpPr>
          <p:nvPr/>
        </p:nvSpPr>
        <p:spPr bwMode="auto">
          <a:xfrm>
            <a:off x="228600" y="1219200"/>
            <a:ext cx="8382000" cy="350838"/>
          </a:xfrm>
          <a:prstGeom prst="rect">
            <a:avLst/>
          </a:prstGeom>
          <a:noFill/>
          <a:ln w="9525">
            <a:noFill/>
            <a:miter lim="800000"/>
            <a:headEnd/>
            <a:tailEnd/>
          </a:ln>
        </p:spPr>
        <p:txBody>
          <a:bodyPr>
            <a:spAutoFit/>
          </a:bodyPr>
          <a:lstStyle/>
          <a:p>
            <a:pPr algn="l">
              <a:lnSpc>
                <a:spcPct val="85000"/>
              </a:lnSpc>
              <a:spcBef>
                <a:spcPct val="50000"/>
              </a:spcBef>
            </a:pPr>
            <a:r>
              <a:rPr lang="es-MX" sz="2000">
                <a:solidFill>
                  <a:schemeClr val="bg1"/>
                </a:solidFill>
              </a:rPr>
              <a:t>Hipótesis: ratio ordenador/empleado</a:t>
            </a:r>
            <a:r>
              <a:rPr lang="es-ES" sz="2000" i="0">
                <a:solidFill>
                  <a:schemeClr val="bg1"/>
                </a:solidFill>
              </a:rPr>
              <a:t> </a:t>
            </a:r>
          </a:p>
        </p:txBody>
      </p:sp>
      <p:sp>
        <p:nvSpPr>
          <p:cNvPr id="14342"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4343"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4344"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4345"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4346"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4347"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14348"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14349" name="Rectangle 16"/>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graphicFrame>
        <p:nvGraphicFramePr>
          <p:cNvPr id="205839" name="Object 15"/>
          <p:cNvGraphicFramePr>
            <a:graphicFrameLocks noChangeAspect="1"/>
          </p:cNvGraphicFramePr>
          <p:nvPr/>
        </p:nvGraphicFramePr>
        <p:xfrm>
          <a:off x="838200" y="1641475"/>
          <a:ext cx="7696200" cy="5289550"/>
        </p:xfrm>
        <a:graphic>
          <a:graphicData uri="http://schemas.openxmlformats.org/presentationml/2006/ole">
            <p:oleObj spid="_x0000_s14338" name="Gráfico" r:id="rId3" imgW="5013360" imgH="3441240" progId="Excel.Sheet.8">
              <p:embed/>
            </p:oleObj>
          </a:graphicData>
        </a:graphic>
      </p:graphicFrame>
      <p:grpSp>
        <p:nvGrpSpPr>
          <p:cNvPr id="14350" name="Group 24"/>
          <p:cNvGrpSpPr>
            <a:grpSpLocks/>
          </p:cNvGrpSpPr>
          <p:nvPr/>
        </p:nvGrpSpPr>
        <p:grpSpPr bwMode="auto">
          <a:xfrm>
            <a:off x="304800" y="228600"/>
            <a:ext cx="8239125" cy="873125"/>
            <a:chOff x="192" y="144"/>
            <a:chExt cx="5190" cy="550"/>
          </a:xfrm>
        </p:grpSpPr>
        <p:sp>
          <p:nvSpPr>
            <p:cNvPr id="14351" name="Rectangle 25"/>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Segundo objetivo</a:t>
              </a:r>
            </a:p>
            <a:p>
              <a:endParaRPr lang="es-ES" sz="2000" i="0">
                <a:solidFill>
                  <a:schemeClr val="bg1"/>
                </a:solidFill>
              </a:endParaRPr>
            </a:p>
          </p:txBody>
        </p:sp>
        <p:sp>
          <p:nvSpPr>
            <p:cNvPr id="14352" name="Rectangle 26"/>
            <p:cNvSpPr>
              <a:spLocks noChangeArrowheads="1"/>
            </p:cNvSpPr>
            <p:nvPr/>
          </p:nvSpPr>
          <p:spPr bwMode="auto">
            <a:xfrm>
              <a:off x="1638" y="144"/>
              <a:ext cx="3744"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Actividad del departamento de Sistemas de Información-informática</a:t>
              </a:r>
              <a:r>
                <a:rPr lang="es-ES" sz="2000" i="0">
                  <a:solidFill>
                    <a:schemeClr val="bg1"/>
                  </a:solidFill>
                </a:rPr>
                <a:t> </a:t>
              </a:r>
              <a:endParaRPr lang="es-ES" sz="2000">
                <a:solidFill>
                  <a:schemeClr val="bg1"/>
                </a:solidFill>
              </a:endParaRP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anim calcmode="lin" valueType="num">
                                      <p:cBhvr>
                                        <p:cTn id="7" dur="500" fill="hold"/>
                                        <p:tgtEl>
                                          <p:spTgt spid="205830"/>
                                        </p:tgtEl>
                                        <p:attrNameLst>
                                          <p:attrName>ppt_x</p:attrName>
                                        </p:attrNameLst>
                                      </p:cBhvr>
                                      <p:tavLst>
                                        <p:tav tm="0">
                                          <p:val>
                                            <p:strVal val="#ppt_x-#ppt_w/2"/>
                                          </p:val>
                                        </p:tav>
                                        <p:tav tm="100000">
                                          <p:val>
                                            <p:strVal val="#ppt_x"/>
                                          </p:val>
                                        </p:tav>
                                      </p:tavLst>
                                    </p:anim>
                                    <p:anim calcmode="lin" valueType="num">
                                      <p:cBhvr>
                                        <p:cTn id="8" dur="500" fill="hold"/>
                                        <p:tgtEl>
                                          <p:spTgt spid="205830"/>
                                        </p:tgtEl>
                                        <p:attrNameLst>
                                          <p:attrName>ppt_y</p:attrName>
                                        </p:attrNameLst>
                                      </p:cBhvr>
                                      <p:tavLst>
                                        <p:tav tm="0">
                                          <p:val>
                                            <p:strVal val="#ppt_y"/>
                                          </p:val>
                                        </p:tav>
                                        <p:tav tm="100000">
                                          <p:val>
                                            <p:strVal val="#ppt_y"/>
                                          </p:val>
                                        </p:tav>
                                      </p:tavLst>
                                    </p:anim>
                                    <p:anim calcmode="lin" valueType="num">
                                      <p:cBhvr>
                                        <p:cTn id="9" dur="500" fill="hold"/>
                                        <p:tgtEl>
                                          <p:spTgt spid="205830"/>
                                        </p:tgtEl>
                                        <p:attrNameLst>
                                          <p:attrName>ppt_w</p:attrName>
                                        </p:attrNameLst>
                                      </p:cBhvr>
                                      <p:tavLst>
                                        <p:tav tm="0">
                                          <p:val>
                                            <p:fltVal val="0"/>
                                          </p:val>
                                        </p:tav>
                                        <p:tav tm="100000">
                                          <p:val>
                                            <p:strVal val="#ppt_w"/>
                                          </p:val>
                                        </p:tav>
                                      </p:tavLst>
                                    </p:anim>
                                    <p:anim calcmode="lin" valueType="num">
                                      <p:cBhvr>
                                        <p:cTn id="10" dur="500" fill="hold"/>
                                        <p:tgtEl>
                                          <p:spTgt spid="20583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205839">
                                            <p:oleChartEl type="gridLegend"/>
                                          </p:spTgt>
                                        </p:tgtEl>
                                        <p:attrNameLst>
                                          <p:attrName>style.visibility</p:attrName>
                                        </p:attrNameLst>
                                      </p:cBhvr>
                                      <p:to>
                                        <p:strVal val="visible"/>
                                      </p:to>
                                    </p:set>
                                    <p:animEffect transition="in" filter="strips(upRight)">
                                      <p:cBhvr>
                                        <p:cTn id="15" dur="500"/>
                                        <p:tgtEl>
                                          <p:spTgt spid="205839">
                                            <p:oleChartEl type="gridLegend"/>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05839">
                                            <p:oleChartEl type="category" lvl="1"/>
                                          </p:spTgt>
                                        </p:tgtEl>
                                        <p:attrNameLst>
                                          <p:attrName>style.visibility</p:attrName>
                                        </p:attrNameLst>
                                      </p:cBhvr>
                                      <p:to>
                                        <p:strVal val="visible"/>
                                      </p:to>
                                    </p:set>
                                    <p:animEffect transition="in" filter="strips(upRight)">
                                      <p:cBhvr>
                                        <p:cTn id="20" dur="500"/>
                                        <p:tgtEl>
                                          <p:spTgt spid="205839">
                                            <p:oleChartEl type="category" lvl="1"/>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05839">
                                            <p:oleChartEl type="category" lvl="2"/>
                                          </p:spTgt>
                                        </p:tgtEl>
                                        <p:attrNameLst>
                                          <p:attrName>style.visibility</p:attrName>
                                        </p:attrNameLst>
                                      </p:cBhvr>
                                      <p:to>
                                        <p:strVal val="visible"/>
                                      </p:to>
                                    </p:set>
                                    <p:animEffect transition="in" filter="strips(upRight)">
                                      <p:cBhvr>
                                        <p:cTn id="25" dur="500"/>
                                        <p:tgtEl>
                                          <p:spTgt spid="205839">
                                            <p:oleChartEl type="category" lvl="2"/>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05839">
                                            <p:oleChartEl type="category" lvl="3"/>
                                          </p:spTgt>
                                        </p:tgtEl>
                                        <p:attrNameLst>
                                          <p:attrName>style.visibility</p:attrName>
                                        </p:attrNameLst>
                                      </p:cBhvr>
                                      <p:to>
                                        <p:strVal val="visible"/>
                                      </p:to>
                                    </p:set>
                                    <p:animEffect transition="in" filter="strips(upRight)">
                                      <p:cBhvr>
                                        <p:cTn id="30" dur="500"/>
                                        <p:tgtEl>
                                          <p:spTgt spid="205839">
                                            <p:oleChartEl type="category" lvl="3"/>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205839">
                                            <p:oleChartEl type="category" lvl="4"/>
                                          </p:spTgt>
                                        </p:tgtEl>
                                        <p:attrNameLst>
                                          <p:attrName>style.visibility</p:attrName>
                                        </p:attrNameLst>
                                      </p:cBhvr>
                                      <p:to>
                                        <p:strVal val="visible"/>
                                      </p:to>
                                    </p:set>
                                    <p:animEffect transition="in" filter="strips(upRight)">
                                      <p:cBhvr>
                                        <p:cTn id="35" dur="500"/>
                                        <p:tgtEl>
                                          <p:spTgt spid="205839">
                                            <p:oleChartEl type="category"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autoUpdateAnimBg="0"/>
      <p:bldOleChart spid="205839" grpId="0" bld="category"/>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5364"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09926" name="Text Box 6"/>
          <p:cNvSpPr txBox="1">
            <a:spLocks noChangeArrowheads="1"/>
          </p:cNvSpPr>
          <p:nvPr/>
        </p:nvSpPr>
        <p:spPr bwMode="auto">
          <a:xfrm>
            <a:off x="228600" y="1219200"/>
            <a:ext cx="8382000" cy="350838"/>
          </a:xfrm>
          <a:prstGeom prst="rect">
            <a:avLst/>
          </a:prstGeom>
          <a:noFill/>
          <a:ln w="9525">
            <a:noFill/>
            <a:miter lim="800000"/>
            <a:headEnd/>
            <a:tailEnd/>
          </a:ln>
        </p:spPr>
        <p:txBody>
          <a:bodyPr>
            <a:spAutoFit/>
          </a:bodyPr>
          <a:lstStyle/>
          <a:p>
            <a:pPr algn="l">
              <a:lnSpc>
                <a:spcPct val="85000"/>
              </a:lnSpc>
              <a:spcBef>
                <a:spcPct val="50000"/>
              </a:spcBef>
            </a:pPr>
            <a:r>
              <a:rPr lang="es-MX" sz="2000">
                <a:solidFill>
                  <a:schemeClr val="bg1"/>
                </a:solidFill>
              </a:rPr>
              <a:t>Hipótesis: centralización-descentralización informática</a:t>
            </a:r>
            <a:r>
              <a:rPr lang="es-ES" sz="2000" i="0">
                <a:solidFill>
                  <a:srgbClr val="FF6600"/>
                </a:solidFill>
              </a:rPr>
              <a:t> </a:t>
            </a:r>
          </a:p>
        </p:txBody>
      </p:sp>
      <p:graphicFrame>
        <p:nvGraphicFramePr>
          <p:cNvPr id="209940" name="Object 20"/>
          <p:cNvGraphicFramePr>
            <a:graphicFrameLocks noChangeAspect="1"/>
          </p:cNvGraphicFramePr>
          <p:nvPr/>
        </p:nvGraphicFramePr>
        <p:xfrm>
          <a:off x="1524000" y="1712913"/>
          <a:ext cx="6019800" cy="5145087"/>
        </p:xfrm>
        <a:graphic>
          <a:graphicData uri="http://schemas.openxmlformats.org/presentationml/2006/ole">
            <p:oleObj spid="_x0000_s15362" name="Gráfico" r:id="rId3" imgW="4899600" imgH="4180680" progId="Excel.Sheet.8">
              <p:embed/>
            </p:oleObj>
          </a:graphicData>
        </a:graphic>
      </p:graphicFrame>
      <p:grpSp>
        <p:nvGrpSpPr>
          <p:cNvPr id="15366" name="Group 29"/>
          <p:cNvGrpSpPr>
            <a:grpSpLocks/>
          </p:cNvGrpSpPr>
          <p:nvPr/>
        </p:nvGrpSpPr>
        <p:grpSpPr bwMode="auto">
          <a:xfrm>
            <a:off x="304800" y="228600"/>
            <a:ext cx="8239125" cy="873125"/>
            <a:chOff x="192" y="144"/>
            <a:chExt cx="5190" cy="550"/>
          </a:xfrm>
        </p:grpSpPr>
        <p:sp>
          <p:nvSpPr>
            <p:cNvPr id="15367" name="Rectangle 30"/>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Segundo objetivo</a:t>
              </a:r>
            </a:p>
            <a:p>
              <a:endParaRPr lang="es-ES" sz="2000" i="0">
                <a:solidFill>
                  <a:schemeClr val="bg1"/>
                </a:solidFill>
              </a:endParaRPr>
            </a:p>
          </p:txBody>
        </p:sp>
        <p:sp>
          <p:nvSpPr>
            <p:cNvPr id="15368" name="Rectangle 31"/>
            <p:cNvSpPr>
              <a:spLocks noChangeArrowheads="1"/>
            </p:cNvSpPr>
            <p:nvPr/>
          </p:nvSpPr>
          <p:spPr bwMode="auto">
            <a:xfrm>
              <a:off x="1638" y="144"/>
              <a:ext cx="3744"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Actividad del departamento de Sistemas de Información-informática</a:t>
              </a:r>
              <a:r>
                <a:rPr lang="es-ES" sz="2000" i="0">
                  <a:solidFill>
                    <a:schemeClr val="bg1"/>
                  </a:solidFill>
                </a:rPr>
                <a:t> </a:t>
              </a:r>
              <a:endParaRPr lang="es-ES" sz="2000">
                <a:solidFill>
                  <a:schemeClr val="bg1"/>
                </a:solidFill>
              </a:endParaRP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9926"/>
                                        </p:tgtEl>
                                        <p:attrNameLst>
                                          <p:attrName>style.visibility</p:attrName>
                                        </p:attrNameLst>
                                      </p:cBhvr>
                                      <p:to>
                                        <p:strVal val="visible"/>
                                      </p:to>
                                    </p:set>
                                    <p:anim calcmode="lin" valueType="num">
                                      <p:cBhvr>
                                        <p:cTn id="7" dur="500" fill="hold"/>
                                        <p:tgtEl>
                                          <p:spTgt spid="209926"/>
                                        </p:tgtEl>
                                        <p:attrNameLst>
                                          <p:attrName>ppt_x</p:attrName>
                                        </p:attrNameLst>
                                      </p:cBhvr>
                                      <p:tavLst>
                                        <p:tav tm="0">
                                          <p:val>
                                            <p:strVal val="#ppt_x-#ppt_w/2"/>
                                          </p:val>
                                        </p:tav>
                                        <p:tav tm="100000">
                                          <p:val>
                                            <p:strVal val="#ppt_x"/>
                                          </p:val>
                                        </p:tav>
                                      </p:tavLst>
                                    </p:anim>
                                    <p:anim calcmode="lin" valueType="num">
                                      <p:cBhvr>
                                        <p:cTn id="8" dur="500" fill="hold"/>
                                        <p:tgtEl>
                                          <p:spTgt spid="209926"/>
                                        </p:tgtEl>
                                        <p:attrNameLst>
                                          <p:attrName>ppt_y</p:attrName>
                                        </p:attrNameLst>
                                      </p:cBhvr>
                                      <p:tavLst>
                                        <p:tav tm="0">
                                          <p:val>
                                            <p:strVal val="#ppt_y"/>
                                          </p:val>
                                        </p:tav>
                                        <p:tav tm="100000">
                                          <p:val>
                                            <p:strVal val="#ppt_y"/>
                                          </p:val>
                                        </p:tav>
                                      </p:tavLst>
                                    </p:anim>
                                    <p:anim calcmode="lin" valueType="num">
                                      <p:cBhvr>
                                        <p:cTn id="9" dur="500" fill="hold"/>
                                        <p:tgtEl>
                                          <p:spTgt spid="209926"/>
                                        </p:tgtEl>
                                        <p:attrNameLst>
                                          <p:attrName>ppt_w</p:attrName>
                                        </p:attrNameLst>
                                      </p:cBhvr>
                                      <p:tavLst>
                                        <p:tav tm="0">
                                          <p:val>
                                            <p:fltVal val="0"/>
                                          </p:val>
                                        </p:tav>
                                        <p:tav tm="100000">
                                          <p:val>
                                            <p:strVal val="#ppt_w"/>
                                          </p:val>
                                        </p:tav>
                                      </p:tavLst>
                                    </p:anim>
                                    <p:anim calcmode="lin" valueType="num">
                                      <p:cBhvr>
                                        <p:cTn id="10" dur="500" fill="hold"/>
                                        <p:tgtEl>
                                          <p:spTgt spid="20992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9940"/>
                                        </p:tgtEl>
                                        <p:attrNameLst>
                                          <p:attrName>style.visibility</p:attrName>
                                        </p:attrNameLst>
                                      </p:cBhvr>
                                      <p:to>
                                        <p:strVal val="visible"/>
                                      </p:to>
                                    </p:set>
                                    <p:animEffect transition="in" filter="dissolve">
                                      <p:cBhvr>
                                        <p:cTn id="15" dur="500"/>
                                        <p:tgtEl>
                                          <p:spTgt spid="20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autoUpdateAnimBg="0"/>
      <p:bldOleChart spid="2099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graphicFrame>
        <p:nvGraphicFramePr>
          <p:cNvPr id="215065" name="Object 25"/>
          <p:cNvGraphicFramePr>
            <a:graphicFrameLocks noChangeAspect="1"/>
          </p:cNvGraphicFramePr>
          <p:nvPr/>
        </p:nvGraphicFramePr>
        <p:xfrm>
          <a:off x="1695450" y="2743200"/>
          <a:ext cx="7448550" cy="4784725"/>
        </p:xfrm>
        <a:graphic>
          <a:graphicData uri="http://schemas.openxmlformats.org/presentationml/2006/ole">
            <p:oleObj spid="_x0000_s16386" name="Documento" r:id="rId3" imgW="6082560" imgH="3909960" progId="Word.Document.8">
              <p:embed/>
            </p:oleObj>
          </a:graphicData>
        </a:graphic>
      </p:graphicFrame>
      <p:sp>
        <p:nvSpPr>
          <p:cNvPr id="16388"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15046" name="Text Box 6"/>
          <p:cNvSpPr txBox="1">
            <a:spLocks noChangeArrowheads="1"/>
          </p:cNvSpPr>
          <p:nvPr/>
        </p:nvSpPr>
        <p:spPr bwMode="auto">
          <a:xfrm>
            <a:off x="228600" y="1219200"/>
            <a:ext cx="8382000" cy="1173163"/>
          </a:xfrm>
          <a:prstGeom prst="rect">
            <a:avLst/>
          </a:prstGeom>
          <a:noFill/>
          <a:ln w="9525">
            <a:noFill/>
            <a:miter lim="800000"/>
            <a:headEnd/>
            <a:tailEnd/>
          </a:ln>
        </p:spPr>
        <p:txBody>
          <a:bodyPr>
            <a:spAutoFit/>
          </a:bodyPr>
          <a:lstStyle/>
          <a:p>
            <a:pPr algn="l">
              <a:lnSpc>
                <a:spcPct val="85000"/>
              </a:lnSpc>
              <a:spcBef>
                <a:spcPct val="50000"/>
              </a:spcBef>
            </a:pPr>
            <a:r>
              <a:rPr lang="es-MX" sz="2000">
                <a:solidFill>
                  <a:schemeClr val="bg1"/>
                </a:solidFill>
              </a:rPr>
              <a:t>Hipótesis: funciones informatizadas</a:t>
            </a:r>
            <a:r>
              <a:rPr lang="es-ES" sz="2000" i="0">
                <a:solidFill>
                  <a:schemeClr val="bg1"/>
                </a:solidFill>
              </a:rPr>
              <a:t> </a:t>
            </a:r>
          </a:p>
          <a:p>
            <a:pPr algn="l">
              <a:lnSpc>
                <a:spcPct val="85000"/>
              </a:lnSpc>
              <a:spcBef>
                <a:spcPct val="50000"/>
              </a:spcBef>
            </a:pPr>
            <a:r>
              <a:rPr lang="es-MX" sz="2000">
                <a:solidFill>
                  <a:schemeClr val="bg1"/>
                </a:solidFill>
              </a:rPr>
              <a:t>Hipótesis: uso de herramientas ofimáticas</a:t>
            </a:r>
            <a:r>
              <a:rPr lang="es-ES" sz="2000" i="0">
                <a:solidFill>
                  <a:schemeClr val="bg1"/>
                </a:solidFill>
              </a:rPr>
              <a:t> </a:t>
            </a:r>
          </a:p>
          <a:p>
            <a:pPr algn="l">
              <a:lnSpc>
                <a:spcPct val="85000"/>
              </a:lnSpc>
              <a:spcBef>
                <a:spcPct val="50000"/>
              </a:spcBef>
            </a:pPr>
            <a:r>
              <a:rPr lang="es-MX" sz="2000">
                <a:solidFill>
                  <a:schemeClr val="bg1"/>
                </a:solidFill>
              </a:rPr>
              <a:t>Hipótesis: uso de herramientas informáticas</a:t>
            </a:r>
            <a:r>
              <a:rPr lang="es-ES" sz="2000" i="0">
                <a:solidFill>
                  <a:schemeClr val="bg1"/>
                </a:solidFill>
              </a:rPr>
              <a:t> </a:t>
            </a:r>
          </a:p>
        </p:txBody>
      </p:sp>
      <p:sp>
        <p:nvSpPr>
          <p:cNvPr id="16390"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6391"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6392"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6393"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6394"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6395"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16396"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16397"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16398"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16399"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16400"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grpSp>
        <p:nvGrpSpPr>
          <p:cNvPr id="2" name="Group 30"/>
          <p:cNvGrpSpPr>
            <a:grpSpLocks/>
          </p:cNvGrpSpPr>
          <p:nvPr/>
        </p:nvGrpSpPr>
        <p:grpSpPr bwMode="auto">
          <a:xfrm>
            <a:off x="304800" y="228600"/>
            <a:ext cx="8229600" cy="871538"/>
            <a:chOff x="192" y="144"/>
            <a:chExt cx="5184" cy="549"/>
          </a:xfrm>
        </p:grpSpPr>
        <p:sp>
          <p:nvSpPr>
            <p:cNvPr id="16402" name="Rectangle 2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Tercer objetivo</a:t>
              </a:r>
            </a:p>
            <a:p>
              <a:endParaRPr lang="es-ES" sz="2000" i="0">
                <a:solidFill>
                  <a:schemeClr val="bg1"/>
                </a:solidFill>
              </a:endParaRPr>
            </a:p>
          </p:txBody>
        </p:sp>
        <p:sp>
          <p:nvSpPr>
            <p:cNvPr id="16403" name="Rectangle 29"/>
            <p:cNvSpPr>
              <a:spLocks noChangeArrowheads="1"/>
            </p:cNvSpPr>
            <p:nvPr/>
          </p:nvSpPr>
          <p:spPr bwMode="auto">
            <a:xfrm>
              <a:off x="1645" y="144"/>
              <a:ext cx="3731"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Áreas funcionales informatizadas de las empresas</a:t>
              </a:r>
              <a:r>
                <a:rPr lang="es-ES" sz="2000" i="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15046">
                                            <p:txEl>
                                              <p:pRg st="0" end="0"/>
                                            </p:txEl>
                                          </p:spTgt>
                                        </p:tgtEl>
                                        <p:attrNameLst>
                                          <p:attrName>style.visibility</p:attrName>
                                        </p:attrNameLst>
                                      </p:cBhvr>
                                      <p:to>
                                        <p:strVal val="visible"/>
                                      </p:to>
                                    </p:set>
                                    <p:anim calcmode="lin" valueType="num">
                                      <p:cBhvr>
                                        <p:cTn id="15" dur="500" fill="hold"/>
                                        <p:tgtEl>
                                          <p:spTgt spid="215046">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21504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1504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1504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15046">
                                            <p:txEl>
                                              <p:pRg st="1" end="1"/>
                                            </p:txEl>
                                          </p:spTgt>
                                        </p:tgtEl>
                                        <p:attrNameLst>
                                          <p:attrName>style.visibility</p:attrName>
                                        </p:attrNameLst>
                                      </p:cBhvr>
                                      <p:to>
                                        <p:strVal val="visible"/>
                                      </p:to>
                                    </p:set>
                                    <p:anim calcmode="lin" valueType="num">
                                      <p:cBhvr>
                                        <p:cTn id="23" dur="500" fill="hold"/>
                                        <p:tgtEl>
                                          <p:spTgt spid="215046">
                                            <p:txEl>
                                              <p:pRg st="1" end="1"/>
                                            </p:txEl>
                                          </p:spTgt>
                                        </p:tgtEl>
                                        <p:attrNameLst>
                                          <p:attrName>ppt_x</p:attrName>
                                        </p:attrNameLst>
                                      </p:cBhvr>
                                      <p:tavLst>
                                        <p:tav tm="0">
                                          <p:val>
                                            <p:strVal val="#ppt_x-#ppt_w/2"/>
                                          </p:val>
                                        </p:tav>
                                        <p:tav tm="100000">
                                          <p:val>
                                            <p:strVal val="#ppt_x"/>
                                          </p:val>
                                        </p:tav>
                                      </p:tavLst>
                                    </p:anim>
                                    <p:anim calcmode="lin" valueType="num">
                                      <p:cBhvr>
                                        <p:cTn id="24" dur="500" fill="hold"/>
                                        <p:tgtEl>
                                          <p:spTgt spid="215046">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21504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1504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15046">
                                            <p:txEl>
                                              <p:pRg st="2" end="2"/>
                                            </p:txEl>
                                          </p:spTgt>
                                        </p:tgtEl>
                                        <p:attrNameLst>
                                          <p:attrName>style.visibility</p:attrName>
                                        </p:attrNameLst>
                                      </p:cBhvr>
                                      <p:to>
                                        <p:strVal val="visible"/>
                                      </p:to>
                                    </p:set>
                                    <p:anim calcmode="lin" valueType="num">
                                      <p:cBhvr>
                                        <p:cTn id="31" dur="500" fill="hold"/>
                                        <p:tgtEl>
                                          <p:spTgt spid="215046">
                                            <p:txEl>
                                              <p:pRg st="2" end="2"/>
                                            </p:txEl>
                                          </p:spTgt>
                                        </p:tgtEl>
                                        <p:attrNameLst>
                                          <p:attrName>ppt_x</p:attrName>
                                        </p:attrNameLst>
                                      </p:cBhvr>
                                      <p:tavLst>
                                        <p:tav tm="0">
                                          <p:val>
                                            <p:strVal val="#ppt_x-#ppt_w/2"/>
                                          </p:val>
                                        </p:tav>
                                        <p:tav tm="100000">
                                          <p:val>
                                            <p:strVal val="#ppt_x"/>
                                          </p:val>
                                        </p:tav>
                                      </p:tavLst>
                                    </p:anim>
                                    <p:anim calcmode="lin" valueType="num">
                                      <p:cBhvr>
                                        <p:cTn id="32" dur="500" fill="hold"/>
                                        <p:tgtEl>
                                          <p:spTgt spid="215046">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21504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21504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15065"/>
                                        </p:tgtEl>
                                        <p:attrNameLst>
                                          <p:attrName>style.visibility</p:attrName>
                                        </p:attrNameLst>
                                      </p:cBhvr>
                                      <p:to>
                                        <p:strVal val="visible"/>
                                      </p:to>
                                    </p:set>
                                    <p:animEffect transition="in" filter="dissolve">
                                      <p:cBhvr>
                                        <p:cTn id="39" dur="500"/>
                                        <p:tgtEl>
                                          <p:spTgt spid="21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7412"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17094" name="Text Box 6"/>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importancia de los factores telemáticos</a:t>
            </a:r>
            <a:r>
              <a:rPr lang="es-ES" sz="2000" i="0">
                <a:solidFill>
                  <a:schemeClr val="bg1"/>
                </a:solidFill>
              </a:rPr>
              <a:t> </a:t>
            </a:r>
          </a:p>
        </p:txBody>
      </p:sp>
      <p:sp>
        <p:nvSpPr>
          <p:cNvPr id="17414"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7415"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7416"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7417"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7418"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7419"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17420"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17421"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17422"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17423"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17424"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17425" name="Rectangle 2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31"/>
          <p:cNvGrpSpPr>
            <a:grpSpLocks/>
          </p:cNvGrpSpPr>
          <p:nvPr/>
        </p:nvGrpSpPr>
        <p:grpSpPr bwMode="auto">
          <a:xfrm>
            <a:off x="304800" y="227013"/>
            <a:ext cx="8229600" cy="873125"/>
            <a:chOff x="192" y="143"/>
            <a:chExt cx="5184" cy="550"/>
          </a:xfrm>
        </p:grpSpPr>
        <p:sp>
          <p:nvSpPr>
            <p:cNvPr id="17428" name="Rectangle 29"/>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17429" name="Rectangle 30"/>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17427" name="Rectangle 33"/>
          <p:cNvSpPr>
            <a:spLocks noChangeArrowheads="1"/>
          </p:cNvSpPr>
          <p:nvPr/>
        </p:nvSpPr>
        <p:spPr bwMode="auto">
          <a:xfrm>
            <a:off x="2143125" y="1890713"/>
            <a:ext cx="9144000" cy="0"/>
          </a:xfrm>
          <a:prstGeom prst="rect">
            <a:avLst/>
          </a:prstGeom>
          <a:noFill/>
          <a:ln w="9525">
            <a:noFill/>
            <a:miter lim="800000"/>
            <a:headEnd/>
            <a:tailEnd/>
          </a:ln>
        </p:spPr>
        <p:txBody>
          <a:bodyPr>
            <a:spAutoFit/>
          </a:bodyPr>
          <a:lstStyle/>
          <a:p>
            <a:endParaRPr lang="es-ES"/>
          </a:p>
        </p:txBody>
      </p:sp>
      <p:graphicFrame>
        <p:nvGraphicFramePr>
          <p:cNvPr id="217120" name="Object 32"/>
          <p:cNvGraphicFramePr>
            <a:graphicFrameLocks noChangeAspect="1"/>
          </p:cNvGraphicFramePr>
          <p:nvPr/>
        </p:nvGraphicFramePr>
        <p:xfrm>
          <a:off x="638175" y="1827213"/>
          <a:ext cx="7869238" cy="5076825"/>
        </p:xfrm>
        <a:graphic>
          <a:graphicData uri="http://schemas.openxmlformats.org/presentationml/2006/ole">
            <p:oleObj spid="_x0000_s17410" name="Gráfico" r:id="rId3" imgW="4842360" imgH="31190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17094"/>
                                        </p:tgtEl>
                                        <p:attrNameLst>
                                          <p:attrName>style.visibility</p:attrName>
                                        </p:attrNameLst>
                                      </p:cBhvr>
                                      <p:to>
                                        <p:strVal val="visible"/>
                                      </p:to>
                                    </p:set>
                                    <p:anim calcmode="lin" valueType="num">
                                      <p:cBhvr>
                                        <p:cTn id="15" dur="500" fill="hold"/>
                                        <p:tgtEl>
                                          <p:spTgt spid="217094"/>
                                        </p:tgtEl>
                                        <p:attrNameLst>
                                          <p:attrName>ppt_x</p:attrName>
                                        </p:attrNameLst>
                                      </p:cBhvr>
                                      <p:tavLst>
                                        <p:tav tm="0">
                                          <p:val>
                                            <p:strVal val="#ppt_x-#ppt_w/2"/>
                                          </p:val>
                                        </p:tav>
                                        <p:tav tm="100000">
                                          <p:val>
                                            <p:strVal val="#ppt_x"/>
                                          </p:val>
                                        </p:tav>
                                      </p:tavLst>
                                    </p:anim>
                                    <p:anim calcmode="lin" valueType="num">
                                      <p:cBhvr>
                                        <p:cTn id="16" dur="500" fill="hold"/>
                                        <p:tgtEl>
                                          <p:spTgt spid="217094"/>
                                        </p:tgtEl>
                                        <p:attrNameLst>
                                          <p:attrName>ppt_y</p:attrName>
                                        </p:attrNameLst>
                                      </p:cBhvr>
                                      <p:tavLst>
                                        <p:tav tm="0">
                                          <p:val>
                                            <p:strVal val="#ppt_y"/>
                                          </p:val>
                                        </p:tav>
                                        <p:tav tm="100000">
                                          <p:val>
                                            <p:strVal val="#ppt_y"/>
                                          </p:val>
                                        </p:tav>
                                      </p:tavLst>
                                    </p:anim>
                                    <p:anim calcmode="lin" valueType="num">
                                      <p:cBhvr>
                                        <p:cTn id="17" dur="500" fill="hold"/>
                                        <p:tgtEl>
                                          <p:spTgt spid="217094"/>
                                        </p:tgtEl>
                                        <p:attrNameLst>
                                          <p:attrName>ppt_w</p:attrName>
                                        </p:attrNameLst>
                                      </p:cBhvr>
                                      <p:tavLst>
                                        <p:tav tm="0">
                                          <p:val>
                                            <p:fltVal val="0"/>
                                          </p:val>
                                        </p:tav>
                                        <p:tav tm="100000">
                                          <p:val>
                                            <p:strVal val="#ppt_w"/>
                                          </p:val>
                                        </p:tav>
                                      </p:tavLst>
                                    </p:anim>
                                    <p:anim calcmode="lin" valueType="num">
                                      <p:cBhvr>
                                        <p:cTn id="18" dur="500" fill="hold"/>
                                        <p:tgtEl>
                                          <p:spTgt spid="21709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7120"/>
                                        </p:tgtEl>
                                        <p:attrNameLst>
                                          <p:attrName>style.visibility</p:attrName>
                                        </p:attrNameLst>
                                      </p:cBhvr>
                                      <p:to>
                                        <p:strVal val="visible"/>
                                      </p:to>
                                    </p:set>
                                    <p:animEffect transition="in" filter="blinds(horizontal)">
                                      <p:cBhvr>
                                        <p:cTn id="23" dur="500"/>
                                        <p:tgtEl>
                                          <p:spTgt spid="21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autoUpdateAnimBg="0"/>
      <p:bldOleChart spid="2171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8436"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83652"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importancia de los factores telemáticos</a:t>
            </a:r>
            <a:r>
              <a:rPr lang="es-ES" sz="2000" i="0">
                <a:solidFill>
                  <a:schemeClr val="bg1"/>
                </a:solidFill>
              </a:rPr>
              <a:t> </a:t>
            </a:r>
          </a:p>
        </p:txBody>
      </p:sp>
      <p:sp>
        <p:nvSpPr>
          <p:cNvPr id="18438"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8439"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8440"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8441"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8442"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8443"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18444"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18445"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18446"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18447"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18448"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18449"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aphicFrame>
        <p:nvGraphicFramePr>
          <p:cNvPr id="283665" name="Object 17"/>
          <p:cNvGraphicFramePr>
            <a:graphicFrameLocks noChangeAspect="1"/>
          </p:cNvGraphicFramePr>
          <p:nvPr/>
        </p:nvGraphicFramePr>
        <p:xfrm>
          <a:off x="1233488" y="1844675"/>
          <a:ext cx="7210425" cy="4651375"/>
        </p:xfrm>
        <a:graphic>
          <a:graphicData uri="http://schemas.openxmlformats.org/presentationml/2006/ole">
            <p:oleObj spid="_x0000_s18434" name="Gráfico" r:id="rId3" imgW="4842360" imgH="3119040" progId="Excel.Sheet.8">
              <p:embed/>
            </p:oleObj>
          </a:graphicData>
        </a:graphic>
      </p:graphicFrame>
      <p:grpSp>
        <p:nvGrpSpPr>
          <p:cNvPr id="2" name="Group 18"/>
          <p:cNvGrpSpPr>
            <a:grpSpLocks/>
          </p:cNvGrpSpPr>
          <p:nvPr/>
        </p:nvGrpSpPr>
        <p:grpSpPr bwMode="auto">
          <a:xfrm>
            <a:off x="304800" y="227013"/>
            <a:ext cx="8229600" cy="873125"/>
            <a:chOff x="192" y="143"/>
            <a:chExt cx="5184" cy="550"/>
          </a:xfrm>
        </p:grpSpPr>
        <p:sp>
          <p:nvSpPr>
            <p:cNvPr id="18451" name="Rectangle 19"/>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18452" name="Rectangle 20"/>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83652"/>
                                        </p:tgtEl>
                                        <p:attrNameLst>
                                          <p:attrName>style.visibility</p:attrName>
                                        </p:attrNameLst>
                                      </p:cBhvr>
                                      <p:to>
                                        <p:strVal val="visible"/>
                                      </p:to>
                                    </p:set>
                                    <p:anim calcmode="lin" valueType="num">
                                      <p:cBhvr>
                                        <p:cTn id="15" dur="500" fill="hold"/>
                                        <p:tgtEl>
                                          <p:spTgt spid="283652"/>
                                        </p:tgtEl>
                                        <p:attrNameLst>
                                          <p:attrName>ppt_x</p:attrName>
                                        </p:attrNameLst>
                                      </p:cBhvr>
                                      <p:tavLst>
                                        <p:tav tm="0">
                                          <p:val>
                                            <p:strVal val="#ppt_x-#ppt_w/2"/>
                                          </p:val>
                                        </p:tav>
                                        <p:tav tm="100000">
                                          <p:val>
                                            <p:strVal val="#ppt_x"/>
                                          </p:val>
                                        </p:tav>
                                      </p:tavLst>
                                    </p:anim>
                                    <p:anim calcmode="lin" valueType="num">
                                      <p:cBhvr>
                                        <p:cTn id="16" dur="500" fill="hold"/>
                                        <p:tgtEl>
                                          <p:spTgt spid="283652"/>
                                        </p:tgtEl>
                                        <p:attrNameLst>
                                          <p:attrName>ppt_y</p:attrName>
                                        </p:attrNameLst>
                                      </p:cBhvr>
                                      <p:tavLst>
                                        <p:tav tm="0">
                                          <p:val>
                                            <p:strVal val="#ppt_y"/>
                                          </p:val>
                                        </p:tav>
                                        <p:tav tm="100000">
                                          <p:val>
                                            <p:strVal val="#ppt_y"/>
                                          </p:val>
                                        </p:tav>
                                      </p:tavLst>
                                    </p:anim>
                                    <p:anim calcmode="lin" valueType="num">
                                      <p:cBhvr>
                                        <p:cTn id="17" dur="500" fill="hold"/>
                                        <p:tgtEl>
                                          <p:spTgt spid="283652"/>
                                        </p:tgtEl>
                                        <p:attrNameLst>
                                          <p:attrName>ppt_w</p:attrName>
                                        </p:attrNameLst>
                                      </p:cBhvr>
                                      <p:tavLst>
                                        <p:tav tm="0">
                                          <p:val>
                                            <p:fltVal val="0"/>
                                          </p:val>
                                        </p:tav>
                                        <p:tav tm="100000">
                                          <p:val>
                                            <p:strVal val="#ppt_w"/>
                                          </p:val>
                                        </p:tav>
                                      </p:tavLst>
                                    </p:anim>
                                    <p:anim calcmode="lin" valueType="num">
                                      <p:cBhvr>
                                        <p:cTn id="18" dur="500" fill="hold"/>
                                        <p:tgtEl>
                                          <p:spTgt spid="28365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3665"/>
                                        </p:tgtEl>
                                        <p:attrNameLst>
                                          <p:attrName>style.visibility</p:attrName>
                                        </p:attrNameLst>
                                      </p:cBhvr>
                                      <p:to>
                                        <p:strVal val="visible"/>
                                      </p:to>
                                    </p:set>
                                    <p:animEffect transition="in" filter="randombar(horizontal)">
                                      <p:cBhvr>
                                        <p:cTn id="23" dur="500"/>
                                        <p:tgtEl>
                                          <p:spTgt spid="283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utoUpdateAnimBg="0"/>
      <p:bldOleChart spid="2836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19460"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87748"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importancia de los factores telemáticos</a:t>
            </a:r>
            <a:r>
              <a:rPr lang="es-ES" sz="2000" i="0">
                <a:solidFill>
                  <a:schemeClr val="bg1"/>
                </a:solidFill>
              </a:rPr>
              <a:t> </a:t>
            </a:r>
          </a:p>
        </p:txBody>
      </p:sp>
      <p:sp>
        <p:nvSpPr>
          <p:cNvPr id="19462"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19463"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9464"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9465"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9466"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19467"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19468"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19469"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19470"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19471"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19472"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19473"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19476"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19477"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19475" name="Rectangle 21"/>
          <p:cNvSpPr>
            <a:spLocks noChangeArrowheads="1"/>
          </p:cNvSpPr>
          <p:nvPr/>
        </p:nvSpPr>
        <p:spPr bwMode="auto">
          <a:xfrm>
            <a:off x="2138363" y="1795463"/>
            <a:ext cx="9144000" cy="0"/>
          </a:xfrm>
          <a:prstGeom prst="rect">
            <a:avLst/>
          </a:prstGeom>
          <a:noFill/>
          <a:ln w="9525">
            <a:noFill/>
            <a:miter lim="800000"/>
            <a:headEnd/>
            <a:tailEnd/>
          </a:ln>
        </p:spPr>
        <p:txBody>
          <a:bodyPr>
            <a:spAutoFit/>
          </a:bodyPr>
          <a:lstStyle/>
          <a:p>
            <a:endParaRPr lang="es-ES"/>
          </a:p>
        </p:txBody>
      </p:sp>
      <p:graphicFrame>
        <p:nvGraphicFramePr>
          <p:cNvPr id="287764" name="Object 20"/>
          <p:cNvGraphicFramePr>
            <a:graphicFrameLocks noChangeAspect="1"/>
          </p:cNvGraphicFramePr>
          <p:nvPr/>
        </p:nvGraphicFramePr>
        <p:xfrm>
          <a:off x="1255713" y="1865313"/>
          <a:ext cx="6954837" cy="4508500"/>
        </p:xfrm>
        <a:graphic>
          <a:graphicData uri="http://schemas.openxmlformats.org/presentationml/2006/ole">
            <p:oleObj spid="_x0000_s19458" name="Gráfico" r:id="rId3" imgW="4833000" imgH="312840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87748"/>
                                        </p:tgtEl>
                                        <p:attrNameLst>
                                          <p:attrName>style.visibility</p:attrName>
                                        </p:attrNameLst>
                                      </p:cBhvr>
                                      <p:to>
                                        <p:strVal val="visible"/>
                                      </p:to>
                                    </p:set>
                                    <p:anim calcmode="lin" valueType="num">
                                      <p:cBhvr>
                                        <p:cTn id="15" dur="500" fill="hold"/>
                                        <p:tgtEl>
                                          <p:spTgt spid="287748"/>
                                        </p:tgtEl>
                                        <p:attrNameLst>
                                          <p:attrName>ppt_x</p:attrName>
                                        </p:attrNameLst>
                                      </p:cBhvr>
                                      <p:tavLst>
                                        <p:tav tm="0">
                                          <p:val>
                                            <p:strVal val="#ppt_x-#ppt_w/2"/>
                                          </p:val>
                                        </p:tav>
                                        <p:tav tm="100000">
                                          <p:val>
                                            <p:strVal val="#ppt_x"/>
                                          </p:val>
                                        </p:tav>
                                      </p:tavLst>
                                    </p:anim>
                                    <p:anim calcmode="lin" valueType="num">
                                      <p:cBhvr>
                                        <p:cTn id="16" dur="500" fill="hold"/>
                                        <p:tgtEl>
                                          <p:spTgt spid="287748"/>
                                        </p:tgtEl>
                                        <p:attrNameLst>
                                          <p:attrName>ppt_y</p:attrName>
                                        </p:attrNameLst>
                                      </p:cBhvr>
                                      <p:tavLst>
                                        <p:tav tm="0">
                                          <p:val>
                                            <p:strVal val="#ppt_y"/>
                                          </p:val>
                                        </p:tav>
                                        <p:tav tm="100000">
                                          <p:val>
                                            <p:strVal val="#ppt_y"/>
                                          </p:val>
                                        </p:tav>
                                      </p:tavLst>
                                    </p:anim>
                                    <p:anim calcmode="lin" valueType="num">
                                      <p:cBhvr>
                                        <p:cTn id="17" dur="500" fill="hold"/>
                                        <p:tgtEl>
                                          <p:spTgt spid="287748"/>
                                        </p:tgtEl>
                                        <p:attrNameLst>
                                          <p:attrName>ppt_w</p:attrName>
                                        </p:attrNameLst>
                                      </p:cBhvr>
                                      <p:tavLst>
                                        <p:tav tm="0">
                                          <p:val>
                                            <p:fltVal val="0"/>
                                          </p:val>
                                        </p:tav>
                                        <p:tav tm="100000">
                                          <p:val>
                                            <p:strVal val="#ppt_w"/>
                                          </p:val>
                                        </p:tav>
                                      </p:tavLst>
                                    </p:anim>
                                    <p:anim calcmode="lin" valueType="num">
                                      <p:cBhvr>
                                        <p:cTn id="18" dur="500" fill="hold"/>
                                        <p:tgtEl>
                                          <p:spTgt spid="28774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7764"/>
                                        </p:tgtEl>
                                        <p:attrNameLst>
                                          <p:attrName>style.visibility</p:attrName>
                                        </p:attrNameLst>
                                      </p:cBhvr>
                                      <p:to>
                                        <p:strVal val="visible"/>
                                      </p:to>
                                    </p:set>
                                    <p:animEffect transition="in" filter="checkerboard(across)">
                                      <p:cBhvr>
                                        <p:cTn id="23" dur="500"/>
                                        <p:tgtEl>
                                          <p:spTgt spid="28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autoUpdateAnimBg="0"/>
      <p:bldOleChart spid="2877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6858000"/>
          </a:xfrm>
          <a:prstGeom prst="rect">
            <a:avLst/>
          </a:prstGeom>
          <a:gradFill rotWithShape="0">
            <a:gsLst>
              <a:gs pos="0">
                <a:srgbClr val="005CBF"/>
              </a:gs>
              <a:gs pos="25000">
                <a:srgbClr val="0087E6"/>
              </a:gs>
              <a:gs pos="75000">
                <a:srgbClr val="21D6E0"/>
              </a:gs>
              <a:gs pos="100000">
                <a:srgbClr val="03D4A8"/>
              </a:gs>
            </a:gsLst>
            <a:lin ang="0" scaled="1"/>
          </a:gradFill>
          <a:ln w="9525">
            <a:noFill/>
            <a:miter lim="800000"/>
            <a:headEnd/>
            <a:tailEnd/>
          </a:ln>
        </p:spPr>
        <p:txBody>
          <a:bodyPr wrap="none" anchor="ctr"/>
          <a:lstStyle/>
          <a:p>
            <a:endParaRPr lang="es-ES"/>
          </a:p>
        </p:txBody>
      </p:sp>
      <p:sp>
        <p:nvSpPr>
          <p:cNvPr id="52227" name="Text Box 3"/>
          <p:cNvSpPr txBox="1">
            <a:spLocks noChangeArrowheads="1"/>
          </p:cNvSpPr>
          <p:nvPr/>
        </p:nvSpPr>
        <p:spPr bwMode="auto">
          <a:xfrm>
            <a:off x="12192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sp>
        <p:nvSpPr>
          <p:cNvPr id="52228" name="AutoShape 4"/>
          <p:cNvSpPr>
            <a:spLocks noChangeArrowheads="1"/>
          </p:cNvSpPr>
          <p:nvPr/>
        </p:nvSpPr>
        <p:spPr bwMode="auto">
          <a:xfrm>
            <a:off x="2886075" y="1123950"/>
            <a:ext cx="3562350" cy="1200150"/>
          </a:xfrm>
          <a:prstGeom prst="flowChartMultidocument">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AESI-E</a:t>
            </a:r>
          </a:p>
          <a:p>
            <a:endParaRPr lang="es-ES"/>
          </a:p>
        </p:txBody>
      </p:sp>
    </p:spTree>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0484"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91844" name="Text Box 4"/>
          <p:cNvSpPr txBox="1">
            <a:spLocks noChangeArrowheads="1"/>
          </p:cNvSpPr>
          <p:nvPr/>
        </p:nvSpPr>
        <p:spPr bwMode="auto">
          <a:xfrm>
            <a:off x="304800" y="1219200"/>
            <a:ext cx="8382000" cy="609600"/>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importancia de los factores telemáticos</a:t>
            </a:r>
            <a:r>
              <a:rPr lang="es-ES" sz="2000" i="0">
                <a:solidFill>
                  <a:schemeClr val="bg1"/>
                </a:solidFill>
              </a:rPr>
              <a:t> </a:t>
            </a:r>
            <a:endParaRPr lang="es-ES_tradnl" sz="2000" i="0">
              <a:solidFill>
                <a:schemeClr val="bg1"/>
              </a:solidFill>
            </a:endParaRPr>
          </a:p>
          <a:p>
            <a:pPr algn="l">
              <a:lnSpc>
                <a:spcPct val="85000"/>
              </a:lnSpc>
            </a:pPr>
            <a:r>
              <a:rPr lang="es-ES_tradnl" sz="2000">
                <a:solidFill>
                  <a:schemeClr val="bg1"/>
                </a:solidFill>
              </a:rPr>
              <a:t>Hipótesis: uso de Internet</a:t>
            </a:r>
            <a:endParaRPr lang="es-ES" sz="2000">
              <a:solidFill>
                <a:schemeClr val="bg1"/>
              </a:solidFill>
            </a:endParaRPr>
          </a:p>
        </p:txBody>
      </p:sp>
      <p:sp>
        <p:nvSpPr>
          <p:cNvPr id="20486"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0487"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0488"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0489"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0490"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0491"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0492"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0493"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0494"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0495"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0496"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0497"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0500"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0501"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0499" name="Rectangle 21"/>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graphicFrame>
        <p:nvGraphicFramePr>
          <p:cNvPr id="291860" name="Object 20"/>
          <p:cNvGraphicFramePr>
            <a:graphicFrameLocks noChangeAspect="1"/>
          </p:cNvGraphicFramePr>
          <p:nvPr/>
        </p:nvGraphicFramePr>
        <p:xfrm>
          <a:off x="1262063" y="1911350"/>
          <a:ext cx="7307262" cy="4638675"/>
        </p:xfrm>
        <a:graphic>
          <a:graphicData uri="http://schemas.openxmlformats.org/presentationml/2006/ole">
            <p:oleObj spid="_x0000_s20482" name="Gráfico" r:id="rId3" imgW="4861440" imgH="308088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1844"/>
                                        </p:tgtEl>
                                        <p:attrNameLst>
                                          <p:attrName>style.visibility</p:attrName>
                                        </p:attrNameLst>
                                      </p:cBhvr>
                                      <p:to>
                                        <p:strVal val="visible"/>
                                      </p:to>
                                    </p:set>
                                    <p:anim calcmode="lin" valueType="num">
                                      <p:cBhvr>
                                        <p:cTn id="15" dur="500" fill="hold"/>
                                        <p:tgtEl>
                                          <p:spTgt spid="291844"/>
                                        </p:tgtEl>
                                        <p:attrNameLst>
                                          <p:attrName>ppt_x</p:attrName>
                                        </p:attrNameLst>
                                      </p:cBhvr>
                                      <p:tavLst>
                                        <p:tav tm="0">
                                          <p:val>
                                            <p:strVal val="#ppt_x-#ppt_w/2"/>
                                          </p:val>
                                        </p:tav>
                                        <p:tav tm="100000">
                                          <p:val>
                                            <p:strVal val="#ppt_x"/>
                                          </p:val>
                                        </p:tav>
                                      </p:tavLst>
                                    </p:anim>
                                    <p:anim calcmode="lin" valueType="num">
                                      <p:cBhvr>
                                        <p:cTn id="16" dur="500" fill="hold"/>
                                        <p:tgtEl>
                                          <p:spTgt spid="291844"/>
                                        </p:tgtEl>
                                        <p:attrNameLst>
                                          <p:attrName>ppt_y</p:attrName>
                                        </p:attrNameLst>
                                      </p:cBhvr>
                                      <p:tavLst>
                                        <p:tav tm="0">
                                          <p:val>
                                            <p:strVal val="#ppt_y"/>
                                          </p:val>
                                        </p:tav>
                                        <p:tav tm="100000">
                                          <p:val>
                                            <p:strVal val="#ppt_y"/>
                                          </p:val>
                                        </p:tav>
                                      </p:tavLst>
                                    </p:anim>
                                    <p:anim calcmode="lin" valueType="num">
                                      <p:cBhvr>
                                        <p:cTn id="17" dur="500" fill="hold"/>
                                        <p:tgtEl>
                                          <p:spTgt spid="291844"/>
                                        </p:tgtEl>
                                        <p:attrNameLst>
                                          <p:attrName>ppt_w</p:attrName>
                                        </p:attrNameLst>
                                      </p:cBhvr>
                                      <p:tavLst>
                                        <p:tav tm="0">
                                          <p:val>
                                            <p:fltVal val="0"/>
                                          </p:val>
                                        </p:tav>
                                        <p:tav tm="100000">
                                          <p:val>
                                            <p:strVal val="#ppt_w"/>
                                          </p:val>
                                        </p:tav>
                                      </p:tavLst>
                                    </p:anim>
                                    <p:anim calcmode="lin" valueType="num">
                                      <p:cBhvr>
                                        <p:cTn id="18" dur="500" fill="hold"/>
                                        <p:tgtEl>
                                          <p:spTgt spid="29184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1860"/>
                                        </p:tgtEl>
                                        <p:attrNameLst>
                                          <p:attrName>style.visibility</p:attrName>
                                        </p:attrNameLst>
                                      </p:cBhvr>
                                      <p:to>
                                        <p:strVal val="visible"/>
                                      </p:to>
                                    </p:set>
                                    <p:animEffect transition="in" filter="checkerboard(across)">
                                      <p:cBhvr>
                                        <p:cTn id="23" dur="500"/>
                                        <p:tgtEl>
                                          <p:spTgt spid="29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4" grpId="0" autoUpdateAnimBg="0"/>
      <p:bldOleChart spid="2918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1508"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93892" name="Text Box 4"/>
          <p:cNvSpPr txBox="1">
            <a:spLocks noChangeArrowheads="1"/>
          </p:cNvSpPr>
          <p:nvPr/>
        </p:nvSpPr>
        <p:spPr bwMode="auto">
          <a:xfrm>
            <a:off x="304800" y="1219200"/>
            <a:ext cx="8382000" cy="1127125"/>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importancia de los factores telemáticos</a:t>
            </a:r>
            <a:r>
              <a:rPr lang="es-ES" sz="2000" i="0">
                <a:solidFill>
                  <a:schemeClr val="bg1"/>
                </a:solidFill>
              </a:rPr>
              <a:t> </a:t>
            </a:r>
            <a:endParaRPr lang="es-ES_tradnl" sz="2000" i="0">
              <a:solidFill>
                <a:schemeClr val="bg1"/>
              </a:solidFill>
            </a:endParaRPr>
          </a:p>
          <a:p>
            <a:pPr algn="l">
              <a:lnSpc>
                <a:spcPct val="85000"/>
              </a:lnSpc>
            </a:pPr>
            <a:r>
              <a:rPr lang="es-ES_tradnl" sz="2000">
                <a:solidFill>
                  <a:schemeClr val="bg1"/>
                </a:solidFill>
              </a:rPr>
              <a:t>Hipótesis: uso de Internet</a:t>
            </a:r>
          </a:p>
          <a:p>
            <a:pPr algn="l">
              <a:lnSpc>
                <a:spcPct val="85000"/>
              </a:lnSpc>
            </a:pPr>
            <a:r>
              <a:rPr lang="es-MX" sz="2000">
                <a:solidFill>
                  <a:schemeClr val="bg1"/>
                </a:solidFill>
                <a:ea typeface="Arial Unicode MS" pitchFamily="34" charset="-128"/>
                <a:cs typeface="Arial Unicode MS" pitchFamily="34" charset="-128"/>
              </a:rPr>
              <a:t>Hipótesis: utilización de las herramientas de creación de contenidos web</a:t>
            </a:r>
            <a:endParaRPr lang="es-ES" sz="2000">
              <a:solidFill>
                <a:schemeClr val="bg1"/>
              </a:solidFill>
              <a:ea typeface="Arial Unicode MS" pitchFamily="34" charset="-128"/>
              <a:cs typeface="Arial Unicode MS" pitchFamily="34" charset="-128"/>
            </a:endParaRPr>
          </a:p>
          <a:p>
            <a:pPr algn="l">
              <a:lnSpc>
                <a:spcPct val="85000"/>
              </a:lnSpc>
            </a:pPr>
            <a:endParaRPr lang="es-ES" sz="2000">
              <a:solidFill>
                <a:schemeClr val="bg1"/>
              </a:solidFill>
            </a:endParaRPr>
          </a:p>
        </p:txBody>
      </p:sp>
      <p:sp>
        <p:nvSpPr>
          <p:cNvPr id="21510"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1511"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1512"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1513"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1514"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1515"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1516"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1517"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1518"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1519"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1520"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1521"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1525"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1526"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1523"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1524" name="Rectangle 22"/>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graphicFrame>
        <p:nvGraphicFramePr>
          <p:cNvPr id="293909" name="Object 21"/>
          <p:cNvGraphicFramePr>
            <a:graphicFrameLocks noChangeAspect="1"/>
          </p:cNvGraphicFramePr>
          <p:nvPr/>
        </p:nvGraphicFramePr>
        <p:xfrm>
          <a:off x="1495425" y="2092325"/>
          <a:ext cx="6278563" cy="4308475"/>
        </p:xfrm>
        <a:graphic>
          <a:graphicData uri="http://schemas.openxmlformats.org/presentationml/2006/ole">
            <p:oleObj spid="_x0000_s21506" name="Gráfico" r:id="rId3" imgW="4538520" imgH="310932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3892"/>
                                        </p:tgtEl>
                                        <p:attrNameLst>
                                          <p:attrName>style.visibility</p:attrName>
                                        </p:attrNameLst>
                                      </p:cBhvr>
                                      <p:to>
                                        <p:strVal val="visible"/>
                                      </p:to>
                                    </p:set>
                                    <p:anim calcmode="lin" valueType="num">
                                      <p:cBhvr>
                                        <p:cTn id="15" dur="500" fill="hold"/>
                                        <p:tgtEl>
                                          <p:spTgt spid="293892"/>
                                        </p:tgtEl>
                                        <p:attrNameLst>
                                          <p:attrName>ppt_x</p:attrName>
                                        </p:attrNameLst>
                                      </p:cBhvr>
                                      <p:tavLst>
                                        <p:tav tm="0">
                                          <p:val>
                                            <p:strVal val="#ppt_x-#ppt_w/2"/>
                                          </p:val>
                                        </p:tav>
                                        <p:tav tm="100000">
                                          <p:val>
                                            <p:strVal val="#ppt_x"/>
                                          </p:val>
                                        </p:tav>
                                      </p:tavLst>
                                    </p:anim>
                                    <p:anim calcmode="lin" valueType="num">
                                      <p:cBhvr>
                                        <p:cTn id="16" dur="500" fill="hold"/>
                                        <p:tgtEl>
                                          <p:spTgt spid="293892"/>
                                        </p:tgtEl>
                                        <p:attrNameLst>
                                          <p:attrName>ppt_y</p:attrName>
                                        </p:attrNameLst>
                                      </p:cBhvr>
                                      <p:tavLst>
                                        <p:tav tm="0">
                                          <p:val>
                                            <p:strVal val="#ppt_y"/>
                                          </p:val>
                                        </p:tav>
                                        <p:tav tm="100000">
                                          <p:val>
                                            <p:strVal val="#ppt_y"/>
                                          </p:val>
                                        </p:tav>
                                      </p:tavLst>
                                    </p:anim>
                                    <p:anim calcmode="lin" valueType="num">
                                      <p:cBhvr>
                                        <p:cTn id="17" dur="500" fill="hold"/>
                                        <p:tgtEl>
                                          <p:spTgt spid="293892"/>
                                        </p:tgtEl>
                                        <p:attrNameLst>
                                          <p:attrName>ppt_w</p:attrName>
                                        </p:attrNameLst>
                                      </p:cBhvr>
                                      <p:tavLst>
                                        <p:tav tm="0">
                                          <p:val>
                                            <p:fltVal val="0"/>
                                          </p:val>
                                        </p:tav>
                                        <p:tav tm="100000">
                                          <p:val>
                                            <p:strVal val="#ppt_w"/>
                                          </p:val>
                                        </p:tav>
                                      </p:tavLst>
                                    </p:anim>
                                    <p:anim calcmode="lin" valueType="num">
                                      <p:cBhvr>
                                        <p:cTn id="18" dur="500" fill="hold"/>
                                        <p:tgtEl>
                                          <p:spTgt spid="29389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93909"/>
                                        </p:tgtEl>
                                        <p:attrNameLst>
                                          <p:attrName>style.visibility</p:attrName>
                                        </p:attrNameLst>
                                      </p:cBhvr>
                                      <p:to>
                                        <p:strVal val="visible"/>
                                      </p:to>
                                    </p:set>
                                    <p:animEffect transition="in" filter="box(in)">
                                      <p:cBhvr>
                                        <p:cTn id="23" dur="500"/>
                                        <p:tgtEl>
                                          <p:spTgt spid="29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utoUpdateAnimBg="0"/>
      <p:bldOleChart spid="2939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2532"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95940" name="Text Box 4"/>
          <p:cNvSpPr txBox="1">
            <a:spLocks noChangeArrowheads="1"/>
          </p:cNvSpPr>
          <p:nvPr/>
        </p:nvSpPr>
        <p:spPr bwMode="auto">
          <a:xfrm>
            <a:off x="304800" y="1219200"/>
            <a:ext cx="8382000" cy="1644650"/>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importancia de los factores telemáticos</a:t>
            </a:r>
            <a:r>
              <a:rPr lang="es-ES" sz="2000" i="0">
                <a:solidFill>
                  <a:schemeClr val="bg1"/>
                </a:solidFill>
              </a:rPr>
              <a:t> </a:t>
            </a:r>
            <a:endParaRPr lang="es-ES_tradnl" sz="2000" i="0">
              <a:solidFill>
                <a:schemeClr val="bg1"/>
              </a:solidFill>
            </a:endParaRPr>
          </a:p>
          <a:p>
            <a:pPr algn="l">
              <a:lnSpc>
                <a:spcPct val="85000"/>
              </a:lnSpc>
            </a:pPr>
            <a:r>
              <a:rPr lang="es-ES_tradnl" sz="2000">
                <a:solidFill>
                  <a:schemeClr val="bg1"/>
                </a:solidFill>
              </a:rPr>
              <a:t>Hipótesis: uso de Internet</a:t>
            </a:r>
          </a:p>
          <a:p>
            <a:pPr algn="l">
              <a:lnSpc>
                <a:spcPct val="85000"/>
              </a:lnSpc>
            </a:pPr>
            <a:r>
              <a:rPr lang="es-MX" sz="2000">
                <a:solidFill>
                  <a:schemeClr val="bg1"/>
                </a:solidFill>
                <a:ea typeface="Arial Unicode MS" pitchFamily="34" charset="-128"/>
                <a:cs typeface="Arial Unicode MS" pitchFamily="34" charset="-128"/>
              </a:rPr>
              <a:t>Hipótesis: utilización de las herramientas de creación de contenidos web</a:t>
            </a:r>
            <a:endParaRPr lang="es-ES" sz="2000">
              <a:solidFill>
                <a:schemeClr val="bg1"/>
              </a:solidFill>
              <a:ea typeface="Arial Unicode MS" pitchFamily="34" charset="-128"/>
              <a:cs typeface="Arial Unicode MS" pitchFamily="34" charset="-128"/>
            </a:endParaRPr>
          </a:p>
          <a:p>
            <a:pPr algn="l">
              <a:lnSpc>
                <a:spcPct val="85000"/>
              </a:lnSpc>
            </a:pPr>
            <a:r>
              <a:rPr lang="es-MX" sz="2000">
                <a:solidFill>
                  <a:schemeClr val="bg1"/>
                </a:solidFill>
              </a:rPr>
              <a:t>Hipótesis: proporción de empelados con acceso Internet y al correo electrónico</a:t>
            </a:r>
            <a:r>
              <a:rPr lang="es-ES" sz="2000" i="0">
                <a:solidFill>
                  <a:schemeClr val="bg1"/>
                </a:solidFill>
              </a:rPr>
              <a:t> </a:t>
            </a:r>
          </a:p>
          <a:p>
            <a:pPr algn="l">
              <a:lnSpc>
                <a:spcPct val="85000"/>
              </a:lnSpc>
            </a:pPr>
            <a:endParaRPr lang="es-ES" sz="2000">
              <a:solidFill>
                <a:schemeClr val="bg1"/>
              </a:solidFill>
            </a:endParaRPr>
          </a:p>
        </p:txBody>
      </p:sp>
      <p:sp>
        <p:nvSpPr>
          <p:cNvPr id="22534"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2535"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2536"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2537"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2538"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2539"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2540"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2541"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2542"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2543"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2544"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2545"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2549"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2550"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2547"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2548" name="Rectangle 21"/>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graphicFrame>
        <p:nvGraphicFramePr>
          <p:cNvPr id="295959" name="Object 23"/>
          <p:cNvGraphicFramePr>
            <a:graphicFrameLocks noChangeAspect="1"/>
          </p:cNvGraphicFramePr>
          <p:nvPr/>
        </p:nvGraphicFramePr>
        <p:xfrm>
          <a:off x="1219200" y="2667000"/>
          <a:ext cx="6534150" cy="4191000"/>
        </p:xfrm>
        <a:graphic>
          <a:graphicData uri="http://schemas.openxmlformats.org/presentationml/2006/ole">
            <p:oleObj spid="_x0000_s22530" name="Gráfico" r:id="rId3" imgW="4899600" imgH="313776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5940"/>
                                        </p:tgtEl>
                                        <p:attrNameLst>
                                          <p:attrName>style.visibility</p:attrName>
                                        </p:attrNameLst>
                                      </p:cBhvr>
                                      <p:to>
                                        <p:strVal val="visible"/>
                                      </p:to>
                                    </p:set>
                                    <p:anim calcmode="lin" valueType="num">
                                      <p:cBhvr>
                                        <p:cTn id="15" dur="500" fill="hold"/>
                                        <p:tgtEl>
                                          <p:spTgt spid="295940"/>
                                        </p:tgtEl>
                                        <p:attrNameLst>
                                          <p:attrName>ppt_x</p:attrName>
                                        </p:attrNameLst>
                                      </p:cBhvr>
                                      <p:tavLst>
                                        <p:tav tm="0">
                                          <p:val>
                                            <p:strVal val="#ppt_x-#ppt_w/2"/>
                                          </p:val>
                                        </p:tav>
                                        <p:tav tm="100000">
                                          <p:val>
                                            <p:strVal val="#ppt_x"/>
                                          </p:val>
                                        </p:tav>
                                      </p:tavLst>
                                    </p:anim>
                                    <p:anim calcmode="lin" valueType="num">
                                      <p:cBhvr>
                                        <p:cTn id="16" dur="500" fill="hold"/>
                                        <p:tgtEl>
                                          <p:spTgt spid="295940"/>
                                        </p:tgtEl>
                                        <p:attrNameLst>
                                          <p:attrName>ppt_y</p:attrName>
                                        </p:attrNameLst>
                                      </p:cBhvr>
                                      <p:tavLst>
                                        <p:tav tm="0">
                                          <p:val>
                                            <p:strVal val="#ppt_y"/>
                                          </p:val>
                                        </p:tav>
                                        <p:tav tm="100000">
                                          <p:val>
                                            <p:strVal val="#ppt_y"/>
                                          </p:val>
                                        </p:tav>
                                      </p:tavLst>
                                    </p:anim>
                                    <p:anim calcmode="lin" valueType="num">
                                      <p:cBhvr>
                                        <p:cTn id="17" dur="500" fill="hold"/>
                                        <p:tgtEl>
                                          <p:spTgt spid="295940"/>
                                        </p:tgtEl>
                                        <p:attrNameLst>
                                          <p:attrName>ppt_w</p:attrName>
                                        </p:attrNameLst>
                                      </p:cBhvr>
                                      <p:tavLst>
                                        <p:tav tm="0">
                                          <p:val>
                                            <p:fltVal val="0"/>
                                          </p:val>
                                        </p:tav>
                                        <p:tav tm="100000">
                                          <p:val>
                                            <p:strVal val="#ppt_w"/>
                                          </p:val>
                                        </p:tav>
                                      </p:tavLst>
                                    </p:anim>
                                    <p:anim calcmode="lin" valueType="num">
                                      <p:cBhvr>
                                        <p:cTn id="18" dur="500" fill="hold"/>
                                        <p:tgtEl>
                                          <p:spTgt spid="29594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5959"/>
                                        </p:tgtEl>
                                        <p:attrNameLst>
                                          <p:attrName>style.visibility</p:attrName>
                                        </p:attrNameLst>
                                      </p:cBhvr>
                                      <p:to>
                                        <p:strVal val="visible"/>
                                      </p:to>
                                    </p:set>
                                    <p:animEffect transition="in" filter="checkerboard(across)">
                                      <p:cBhvr>
                                        <p:cTn id="23" dur="500"/>
                                        <p:tgtEl>
                                          <p:spTgt spid="29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utoUpdateAnimBg="0"/>
      <p:bldOleChart spid="2959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3556"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96964"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ES_tradnl" sz="2000">
                <a:solidFill>
                  <a:schemeClr val="bg1"/>
                </a:solidFill>
              </a:rPr>
              <a:t>Hipótesis: importancia de Internet</a:t>
            </a:r>
            <a:endParaRPr lang="es-ES" sz="2000">
              <a:solidFill>
                <a:schemeClr val="bg1"/>
              </a:solidFill>
            </a:endParaRPr>
          </a:p>
        </p:txBody>
      </p:sp>
      <p:sp>
        <p:nvSpPr>
          <p:cNvPr id="23558"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3559"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3560"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3561"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3562"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3563"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3564"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3565"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3566"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3567"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3568"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3569"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3574"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3575"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3571"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3572" name="Rectangle 21"/>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sp>
        <p:nvSpPr>
          <p:cNvPr id="23573" name="Rectangle 24"/>
          <p:cNvSpPr>
            <a:spLocks noChangeArrowheads="1"/>
          </p:cNvSpPr>
          <p:nvPr/>
        </p:nvSpPr>
        <p:spPr bwMode="auto">
          <a:xfrm>
            <a:off x="2190750" y="1728788"/>
            <a:ext cx="9144000" cy="0"/>
          </a:xfrm>
          <a:prstGeom prst="rect">
            <a:avLst/>
          </a:prstGeom>
          <a:noFill/>
          <a:ln w="9525">
            <a:noFill/>
            <a:miter lim="800000"/>
            <a:headEnd/>
            <a:tailEnd/>
          </a:ln>
        </p:spPr>
        <p:txBody>
          <a:bodyPr>
            <a:spAutoFit/>
          </a:bodyPr>
          <a:lstStyle/>
          <a:p>
            <a:endParaRPr lang="es-ES"/>
          </a:p>
        </p:txBody>
      </p:sp>
      <p:graphicFrame>
        <p:nvGraphicFramePr>
          <p:cNvPr id="296983" name="Object 23"/>
          <p:cNvGraphicFramePr>
            <a:graphicFrameLocks noChangeAspect="1"/>
          </p:cNvGraphicFramePr>
          <p:nvPr/>
        </p:nvGraphicFramePr>
        <p:xfrm>
          <a:off x="1117600" y="1820863"/>
          <a:ext cx="6604000" cy="4613275"/>
        </p:xfrm>
        <a:graphic>
          <a:graphicData uri="http://schemas.openxmlformats.org/presentationml/2006/ole">
            <p:oleObj spid="_x0000_s23554" name="Gráfico" r:id="rId3" imgW="4728600" imgH="32990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6964"/>
                                        </p:tgtEl>
                                        <p:attrNameLst>
                                          <p:attrName>style.visibility</p:attrName>
                                        </p:attrNameLst>
                                      </p:cBhvr>
                                      <p:to>
                                        <p:strVal val="visible"/>
                                      </p:to>
                                    </p:set>
                                    <p:anim calcmode="lin" valueType="num">
                                      <p:cBhvr>
                                        <p:cTn id="15" dur="500" fill="hold"/>
                                        <p:tgtEl>
                                          <p:spTgt spid="296964"/>
                                        </p:tgtEl>
                                        <p:attrNameLst>
                                          <p:attrName>ppt_x</p:attrName>
                                        </p:attrNameLst>
                                      </p:cBhvr>
                                      <p:tavLst>
                                        <p:tav tm="0">
                                          <p:val>
                                            <p:strVal val="#ppt_x-#ppt_w/2"/>
                                          </p:val>
                                        </p:tav>
                                        <p:tav tm="100000">
                                          <p:val>
                                            <p:strVal val="#ppt_x"/>
                                          </p:val>
                                        </p:tav>
                                      </p:tavLst>
                                    </p:anim>
                                    <p:anim calcmode="lin" valueType="num">
                                      <p:cBhvr>
                                        <p:cTn id="16" dur="500" fill="hold"/>
                                        <p:tgtEl>
                                          <p:spTgt spid="296964"/>
                                        </p:tgtEl>
                                        <p:attrNameLst>
                                          <p:attrName>ppt_y</p:attrName>
                                        </p:attrNameLst>
                                      </p:cBhvr>
                                      <p:tavLst>
                                        <p:tav tm="0">
                                          <p:val>
                                            <p:strVal val="#ppt_y"/>
                                          </p:val>
                                        </p:tav>
                                        <p:tav tm="100000">
                                          <p:val>
                                            <p:strVal val="#ppt_y"/>
                                          </p:val>
                                        </p:tav>
                                      </p:tavLst>
                                    </p:anim>
                                    <p:anim calcmode="lin" valueType="num">
                                      <p:cBhvr>
                                        <p:cTn id="17" dur="500" fill="hold"/>
                                        <p:tgtEl>
                                          <p:spTgt spid="296964"/>
                                        </p:tgtEl>
                                        <p:attrNameLst>
                                          <p:attrName>ppt_w</p:attrName>
                                        </p:attrNameLst>
                                      </p:cBhvr>
                                      <p:tavLst>
                                        <p:tav tm="0">
                                          <p:val>
                                            <p:fltVal val="0"/>
                                          </p:val>
                                        </p:tav>
                                        <p:tav tm="100000">
                                          <p:val>
                                            <p:strVal val="#ppt_w"/>
                                          </p:val>
                                        </p:tav>
                                      </p:tavLst>
                                    </p:anim>
                                    <p:anim calcmode="lin" valueType="num">
                                      <p:cBhvr>
                                        <p:cTn id="18" dur="500" fill="hold"/>
                                        <p:tgtEl>
                                          <p:spTgt spid="29696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96983"/>
                                        </p:tgtEl>
                                        <p:attrNameLst>
                                          <p:attrName>style.visibility</p:attrName>
                                        </p:attrNameLst>
                                      </p:cBhvr>
                                      <p:to>
                                        <p:strVal val="visible"/>
                                      </p:to>
                                    </p:set>
                                    <p:animEffect transition="in" filter="strips(downLeft)">
                                      <p:cBhvr>
                                        <p:cTn id="23"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autoUpdateAnimBg="0"/>
      <p:bldOleChart spid="2969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4580"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97988"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ES_tradnl" sz="2000">
                <a:solidFill>
                  <a:schemeClr val="bg1"/>
                </a:solidFill>
              </a:rPr>
              <a:t>Hipótesis: importancia de Internet</a:t>
            </a:r>
            <a:endParaRPr lang="es-ES" sz="2000">
              <a:solidFill>
                <a:schemeClr val="bg1"/>
              </a:solidFill>
            </a:endParaRPr>
          </a:p>
        </p:txBody>
      </p:sp>
      <p:sp>
        <p:nvSpPr>
          <p:cNvPr id="24582"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4583"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4584"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4585"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4586"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4587"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4588"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4589"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4590"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4591"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4592"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4593"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4598"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4599"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4595"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4596" name="Rectangle 21"/>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sp>
        <p:nvSpPr>
          <p:cNvPr id="24597" name="Rectangle 23"/>
          <p:cNvSpPr>
            <a:spLocks noChangeArrowheads="1"/>
          </p:cNvSpPr>
          <p:nvPr/>
        </p:nvSpPr>
        <p:spPr bwMode="auto">
          <a:xfrm>
            <a:off x="2195513" y="1785938"/>
            <a:ext cx="9144000" cy="0"/>
          </a:xfrm>
          <a:prstGeom prst="rect">
            <a:avLst/>
          </a:prstGeom>
          <a:noFill/>
          <a:ln w="9525">
            <a:noFill/>
            <a:miter lim="800000"/>
            <a:headEnd/>
            <a:tailEnd/>
          </a:ln>
        </p:spPr>
        <p:txBody>
          <a:bodyPr>
            <a:spAutoFit/>
          </a:bodyPr>
          <a:lstStyle/>
          <a:p>
            <a:endParaRPr lang="es-ES"/>
          </a:p>
        </p:txBody>
      </p:sp>
      <p:graphicFrame>
        <p:nvGraphicFramePr>
          <p:cNvPr id="298006" name="Object 22"/>
          <p:cNvGraphicFramePr>
            <a:graphicFrameLocks noChangeAspect="1"/>
          </p:cNvGraphicFramePr>
          <p:nvPr/>
        </p:nvGraphicFramePr>
        <p:xfrm>
          <a:off x="1128713" y="1766888"/>
          <a:ext cx="6877050" cy="4754562"/>
        </p:xfrm>
        <a:graphic>
          <a:graphicData uri="http://schemas.openxmlformats.org/presentationml/2006/ole">
            <p:oleObj spid="_x0000_s24578" name="Gráfico" r:id="rId3" imgW="4737960" imgH="327060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7988"/>
                                        </p:tgtEl>
                                        <p:attrNameLst>
                                          <p:attrName>style.visibility</p:attrName>
                                        </p:attrNameLst>
                                      </p:cBhvr>
                                      <p:to>
                                        <p:strVal val="visible"/>
                                      </p:to>
                                    </p:set>
                                    <p:anim calcmode="lin" valueType="num">
                                      <p:cBhvr>
                                        <p:cTn id="15" dur="500" fill="hold"/>
                                        <p:tgtEl>
                                          <p:spTgt spid="297988"/>
                                        </p:tgtEl>
                                        <p:attrNameLst>
                                          <p:attrName>ppt_x</p:attrName>
                                        </p:attrNameLst>
                                      </p:cBhvr>
                                      <p:tavLst>
                                        <p:tav tm="0">
                                          <p:val>
                                            <p:strVal val="#ppt_x-#ppt_w/2"/>
                                          </p:val>
                                        </p:tav>
                                        <p:tav tm="100000">
                                          <p:val>
                                            <p:strVal val="#ppt_x"/>
                                          </p:val>
                                        </p:tav>
                                      </p:tavLst>
                                    </p:anim>
                                    <p:anim calcmode="lin" valueType="num">
                                      <p:cBhvr>
                                        <p:cTn id="16" dur="500" fill="hold"/>
                                        <p:tgtEl>
                                          <p:spTgt spid="297988"/>
                                        </p:tgtEl>
                                        <p:attrNameLst>
                                          <p:attrName>ppt_y</p:attrName>
                                        </p:attrNameLst>
                                      </p:cBhvr>
                                      <p:tavLst>
                                        <p:tav tm="0">
                                          <p:val>
                                            <p:strVal val="#ppt_y"/>
                                          </p:val>
                                        </p:tav>
                                        <p:tav tm="100000">
                                          <p:val>
                                            <p:strVal val="#ppt_y"/>
                                          </p:val>
                                        </p:tav>
                                      </p:tavLst>
                                    </p:anim>
                                    <p:anim calcmode="lin" valueType="num">
                                      <p:cBhvr>
                                        <p:cTn id="17" dur="500" fill="hold"/>
                                        <p:tgtEl>
                                          <p:spTgt spid="297988"/>
                                        </p:tgtEl>
                                        <p:attrNameLst>
                                          <p:attrName>ppt_w</p:attrName>
                                        </p:attrNameLst>
                                      </p:cBhvr>
                                      <p:tavLst>
                                        <p:tav tm="0">
                                          <p:val>
                                            <p:fltVal val="0"/>
                                          </p:val>
                                        </p:tav>
                                        <p:tav tm="100000">
                                          <p:val>
                                            <p:strVal val="#ppt_w"/>
                                          </p:val>
                                        </p:tav>
                                      </p:tavLst>
                                    </p:anim>
                                    <p:anim calcmode="lin" valueType="num">
                                      <p:cBhvr>
                                        <p:cTn id="18" dur="500" fill="hold"/>
                                        <p:tgtEl>
                                          <p:spTgt spid="29798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98006"/>
                                        </p:tgtEl>
                                        <p:attrNameLst>
                                          <p:attrName>style.visibility</p:attrName>
                                        </p:attrNameLst>
                                      </p:cBhvr>
                                      <p:to>
                                        <p:strVal val="visible"/>
                                      </p:to>
                                    </p:set>
                                    <p:anim calcmode="lin" valueType="num">
                                      <p:cBhvr>
                                        <p:cTn id="23" dur="500" fill="hold"/>
                                        <p:tgtEl>
                                          <p:spTgt spid="298006"/>
                                        </p:tgtEl>
                                        <p:attrNameLst>
                                          <p:attrName>ppt_w</p:attrName>
                                        </p:attrNameLst>
                                      </p:cBhvr>
                                      <p:tavLst>
                                        <p:tav tm="0">
                                          <p:val>
                                            <p:fltVal val="0"/>
                                          </p:val>
                                        </p:tav>
                                        <p:tav tm="100000">
                                          <p:val>
                                            <p:strVal val="#ppt_w"/>
                                          </p:val>
                                        </p:tav>
                                      </p:tavLst>
                                    </p:anim>
                                    <p:anim calcmode="lin" valueType="num">
                                      <p:cBhvr>
                                        <p:cTn id="24" dur="500" fill="hold"/>
                                        <p:tgtEl>
                                          <p:spTgt spid="2980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autoUpdateAnimBg="0"/>
      <p:bldOleChart spid="29800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5604"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99012"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ES_tradnl" sz="2000">
                <a:solidFill>
                  <a:schemeClr val="bg1"/>
                </a:solidFill>
              </a:rPr>
              <a:t>Hipótesis: importancia de Internet</a:t>
            </a:r>
            <a:endParaRPr lang="es-ES" sz="2000">
              <a:solidFill>
                <a:schemeClr val="bg1"/>
              </a:solidFill>
            </a:endParaRPr>
          </a:p>
        </p:txBody>
      </p:sp>
      <p:sp>
        <p:nvSpPr>
          <p:cNvPr id="25606"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5607"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5608"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5609"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5610"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5611"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5612"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5613"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5614"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5615"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5616"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5617"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5622"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5623"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5619"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5620" name="Rectangle 21"/>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sp>
        <p:nvSpPr>
          <p:cNvPr id="25621" name="Rectangle 23"/>
          <p:cNvSpPr>
            <a:spLocks noChangeArrowheads="1"/>
          </p:cNvSpPr>
          <p:nvPr/>
        </p:nvSpPr>
        <p:spPr bwMode="auto">
          <a:xfrm>
            <a:off x="2190750" y="1719263"/>
            <a:ext cx="9144000" cy="0"/>
          </a:xfrm>
          <a:prstGeom prst="rect">
            <a:avLst/>
          </a:prstGeom>
          <a:noFill/>
          <a:ln w="9525">
            <a:noFill/>
            <a:miter lim="800000"/>
            <a:headEnd/>
            <a:tailEnd/>
          </a:ln>
        </p:spPr>
        <p:txBody>
          <a:bodyPr>
            <a:spAutoFit/>
          </a:bodyPr>
          <a:lstStyle/>
          <a:p>
            <a:endParaRPr lang="es-ES"/>
          </a:p>
        </p:txBody>
      </p:sp>
      <p:graphicFrame>
        <p:nvGraphicFramePr>
          <p:cNvPr id="299030" name="Object 22"/>
          <p:cNvGraphicFramePr>
            <a:graphicFrameLocks noChangeAspect="1"/>
          </p:cNvGraphicFramePr>
          <p:nvPr/>
        </p:nvGraphicFramePr>
        <p:xfrm>
          <a:off x="1250950" y="1836738"/>
          <a:ext cx="6659563" cy="4679950"/>
        </p:xfrm>
        <a:graphic>
          <a:graphicData uri="http://schemas.openxmlformats.org/presentationml/2006/ole">
            <p:oleObj spid="_x0000_s25602" name="Gráfico" r:id="rId3" imgW="4728600" imgH="331812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99012"/>
                                        </p:tgtEl>
                                        <p:attrNameLst>
                                          <p:attrName>style.visibility</p:attrName>
                                        </p:attrNameLst>
                                      </p:cBhvr>
                                      <p:to>
                                        <p:strVal val="visible"/>
                                      </p:to>
                                    </p:set>
                                    <p:anim calcmode="lin" valueType="num">
                                      <p:cBhvr>
                                        <p:cTn id="15" dur="500" fill="hold"/>
                                        <p:tgtEl>
                                          <p:spTgt spid="299012"/>
                                        </p:tgtEl>
                                        <p:attrNameLst>
                                          <p:attrName>ppt_x</p:attrName>
                                        </p:attrNameLst>
                                      </p:cBhvr>
                                      <p:tavLst>
                                        <p:tav tm="0">
                                          <p:val>
                                            <p:strVal val="#ppt_x-#ppt_w/2"/>
                                          </p:val>
                                        </p:tav>
                                        <p:tav tm="100000">
                                          <p:val>
                                            <p:strVal val="#ppt_x"/>
                                          </p:val>
                                        </p:tav>
                                      </p:tavLst>
                                    </p:anim>
                                    <p:anim calcmode="lin" valueType="num">
                                      <p:cBhvr>
                                        <p:cTn id="16" dur="500" fill="hold"/>
                                        <p:tgtEl>
                                          <p:spTgt spid="299012"/>
                                        </p:tgtEl>
                                        <p:attrNameLst>
                                          <p:attrName>ppt_y</p:attrName>
                                        </p:attrNameLst>
                                      </p:cBhvr>
                                      <p:tavLst>
                                        <p:tav tm="0">
                                          <p:val>
                                            <p:strVal val="#ppt_y"/>
                                          </p:val>
                                        </p:tav>
                                        <p:tav tm="100000">
                                          <p:val>
                                            <p:strVal val="#ppt_y"/>
                                          </p:val>
                                        </p:tav>
                                      </p:tavLst>
                                    </p:anim>
                                    <p:anim calcmode="lin" valueType="num">
                                      <p:cBhvr>
                                        <p:cTn id="17" dur="500" fill="hold"/>
                                        <p:tgtEl>
                                          <p:spTgt spid="299012"/>
                                        </p:tgtEl>
                                        <p:attrNameLst>
                                          <p:attrName>ppt_w</p:attrName>
                                        </p:attrNameLst>
                                      </p:cBhvr>
                                      <p:tavLst>
                                        <p:tav tm="0">
                                          <p:val>
                                            <p:fltVal val="0"/>
                                          </p:val>
                                        </p:tav>
                                        <p:tav tm="100000">
                                          <p:val>
                                            <p:strVal val="#ppt_w"/>
                                          </p:val>
                                        </p:tav>
                                      </p:tavLst>
                                    </p:anim>
                                    <p:anim calcmode="lin" valueType="num">
                                      <p:cBhvr>
                                        <p:cTn id="18" dur="500" fill="hold"/>
                                        <p:tgtEl>
                                          <p:spTgt spid="2990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9030"/>
                                        </p:tgtEl>
                                        <p:attrNameLst>
                                          <p:attrName>style.visibility</p:attrName>
                                        </p:attrNameLst>
                                      </p:cBhvr>
                                      <p:to>
                                        <p:strVal val="visible"/>
                                      </p:to>
                                    </p:set>
                                    <p:animEffect transition="in" filter="dissolve">
                                      <p:cBhvr>
                                        <p:cTn id="23" dur="500"/>
                                        <p:tgtEl>
                                          <p:spTgt spid="29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autoUpdateAnimBg="0"/>
      <p:bldOleChart spid="2990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6628"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300036"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ES_tradnl" sz="2000">
                <a:solidFill>
                  <a:schemeClr val="bg1"/>
                </a:solidFill>
              </a:rPr>
              <a:t>Hipótesis: importancia de Internet</a:t>
            </a:r>
            <a:endParaRPr lang="es-ES" sz="2000">
              <a:solidFill>
                <a:schemeClr val="bg1"/>
              </a:solidFill>
            </a:endParaRPr>
          </a:p>
        </p:txBody>
      </p:sp>
      <p:sp>
        <p:nvSpPr>
          <p:cNvPr id="26630"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6631"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6632"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6633"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6634"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6635"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6636"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6637"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6638"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6639"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6640"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6641"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6646"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6647"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6643"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6644" name="Rectangle 21"/>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sp>
        <p:nvSpPr>
          <p:cNvPr id="26645" name="Rectangle 23"/>
          <p:cNvSpPr>
            <a:spLocks noChangeArrowheads="1"/>
          </p:cNvSpPr>
          <p:nvPr/>
        </p:nvSpPr>
        <p:spPr bwMode="auto">
          <a:xfrm>
            <a:off x="2043113" y="1233488"/>
            <a:ext cx="9144000" cy="0"/>
          </a:xfrm>
          <a:prstGeom prst="rect">
            <a:avLst/>
          </a:prstGeom>
          <a:noFill/>
          <a:ln w="9525">
            <a:noFill/>
            <a:miter lim="800000"/>
            <a:headEnd/>
            <a:tailEnd/>
          </a:ln>
        </p:spPr>
        <p:txBody>
          <a:bodyPr>
            <a:spAutoFit/>
          </a:bodyPr>
          <a:lstStyle/>
          <a:p>
            <a:endParaRPr lang="es-ES"/>
          </a:p>
        </p:txBody>
      </p:sp>
      <p:graphicFrame>
        <p:nvGraphicFramePr>
          <p:cNvPr id="300054" name="Object 22"/>
          <p:cNvGraphicFramePr>
            <a:graphicFrameLocks noChangeAspect="1"/>
          </p:cNvGraphicFramePr>
          <p:nvPr/>
        </p:nvGraphicFramePr>
        <p:xfrm>
          <a:off x="1871663" y="1511300"/>
          <a:ext cx="5610225" cy="4933950"/>
        </p:xfrm>
        <a:graphic>
          <a:graphicData uri="http://schemas.openxmlformats.org/presentationml/2006/ole">
            <p:oleObj spid="_x0000_s26626" name="Gráfico" r:id="rId3" imgW="5041800" imgH="442728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00036"/>
                                        </p:tgtEl>
                                        <p:attrNameLst>
                                          <p:attrName>style.visibility</p:attrName>
                                        </p:attrNameLst>
                                      </p:cBhvr>
                                      <p:to>
                                        <p:strVal val="visible"/>
                                      </p:to>
                                    </p:set>
                                    <p:anim calcmode="lin" valueType="num">
                                      <p:cBhvr>
                                        <p:cTn id="15" dur="500" fill="hold"/>
                                        <p:tgtEl>
                                          <p:spTgt spid="300036"/>
                                        </p:tgtEl>
                                        <p:attrNameLst>
                                          <p:attrName>ppt_x</p:attrName>
                                        </p:attrNameLst>
                                      </p:cBhvr>
                                      <p:tavLst>
                                        <p:tav tm="0">
                                          <p:val>
                                            <p:strVal val="#ppt_x-#ppt_w/2"/>
                                          </p:val>
                                        </p:tav>
                                        <p:tav tm="100000">
                                          <p:val>
                                            <p:strVal val="#ppt_x"/>
                                          </p:val>
                                        </p:tav>
                                      </p:tavLst>
                                    </p:anim>
                                    <p:anim calcmode="lin" valueType="num">
                                      <p:cBhvr>
                                        <p:cTn id="16" dur="500" fill="hold"/>
                                        <p:tgtEl>
                                          <p:spTgt spid="300036"/>
                                        </p:tgtEl>
                                        <p:attrNameLst>
                                          <p:attrName>ppt_y</p:attrName>
                                        </p:attrNameLst>
                                      </p:cBhvr>
                                      <p:tavLst>
                                        <p:tav tm="0">
                                          <p:val>
                                            <p:strVal val="#ppt_y"/>
                                          </p:val>
                                        </p:tav>
                                        <p:tav tm="100000">
                                          <p:val>
                                            <p:strVal val="#ppt_y"/>
                                          </p:val>
                                        </p:tav>
                                      </p:tavLst>
                                    </p:anim>
                                    <p:anim calcmode="lin" valueType="num">
                                      <p:cBhvr>
                                        <p:cTn id="17" dur="500" fill="hold"/>
                                        <p:tgtEl>
                                          <p:spTgt spid="300036"/>
                                        </p:tgtEl>
                                        <p:attrNameLst>
                                          <p:attrName>ppt_w</p:attrName>
                                        </p:attrNameLst>
                                      </p:cBhvr>
                                      <p:tavLst>
                                        <p:tav tm="0">
                                          <p:val>
                                            <p:fltVal val="0"/>
                                          </p:val>
                                        </p:tav>
                                        <p:tav tm="100000">
                                          <p:val>
                                            <p:strVal val="#ppt_w"/>
                                          </p:val>
                                        </p:tav>
                                      </p:tavLst>
                                    </p:anim>
                                    <p:anim calcmode="lin" valueType="num">
                                      <p:cBhvr>
                                        <p:cTn id="18" dur="500" fill="hold"/>
                                        <p:tgtEl>
                                          <p:spTgt spid="30003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0054"/>
                                        </p:tgtEl>
                                        <p:attrNameLst>
                                          <p:attrName>style.visibility</p:attrName>
                                        </p:attrNameLst>
                                      </p:cBhvr>
                                      <p:to>
                                        <p:strVal val="visible"/>
                                      </p:to>
                                    </p:set>
                                    <p:animEffect transition="in" filter="dissolve">
                                      <p:cBhvr>
                                        <p:cTn id="23" dur="500"/>
                                        <p:tgtEl>
                                          <p:spTgt spid="300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autoUpdateAnimBg="0"/>
      <p:bldOleChart spid="3000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7652" name="Text Box 3"/>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301060" name="Text Box 4"/>
          <p:cNvSpPr txBox="1">
            <a:spLocks noChangeArrowheads="1"/>
          </p:cNvSpPr>
          <p:nvPr/>
        </p:nvSpPr>
        <p:spPr bwMode="auto">
          <a:xfrm>
            <a:off x="3048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desarrollo del comercio electrónico</a:t>
            </a:r>
          </a:p>
        </p:txBody>
      </p:sp>
      <p:sp>
        <p:nvSpPr>
          <p:cNvPr id="27654"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7655"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7656"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7657"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7658"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7659"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7660"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7661"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7662"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7663" name="Rectangle 14"/>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7664" name="Rectangle 15"/>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7665" name="Rectangle 16"/>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grpSp>
        <p:nvGrpSpPr>
          <p:cNvPr id="2" name="Group 17"/>
          <p:cNvGrpSpPr>
            <a:grpSpLocks/>
          </p:cNvGrpSpPr>
          <p:nvPr/>
        </p:nvGrpSpPr>
        <p:grpSpPr bwMode="auto">
          <a:xfrm>
            <a:off x="304800" y="227013"/>
            <a:ext cx="8229600" cy="873125"/>
            <a:chOff x="192" y="143"/>
            <a:chExt cx="5184" cy="550"/>
          </a:xfrm>
        </p:grpSpPr>
        <p:sp>
          <p:nvSpPr>
            <p:cNvPr id="27671" name="Rectangle 18"/>
            <p:cNvSpPr>
              <a:spLocks noChangeArrowheads="1"/>
            </p:cNvSpPr>
            <p:nvPr/>
          </p:nvSpPr>
          <p:spPr bwMode="auto">
            <a:xfrm>
              <a:off x="192"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Cuarto objetivo</a:t>
              </a:r>
            </a:p>
            <a:p>
              <a:endParaRPr lang="es-ES" sz="2000" i="0">
                <a:solidFill>
                  <a:schemeClr val="bg1"/>
                </a:solidFill>
              </a:endParaRPr>
            </a:p>
          </p:txBody>
        </p:sp>
        <p:sp>
          <p:nvSpPr>
            <p:cNvPr id="27672" name="Rectangle 19"/>
            <p:cNvSpPr>
              <a:spLocks noChangeArrowheads="1"/>
            </p:cNvSpPr>
            <p:nvPr/>
          </p:nvSpPr>
          <p:spPr bwMode="auto">
            <a:xfrm>
              <a:off x="1644" y="143"/>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Determinación de la penetración de la telemática en la empresa</a:t>
              </a:r>
              <a:endParaRPr lang="es-ES" sz="2000" i="0">
                <a:solidFill>
                  <a:schemeClr val="bg1"/>
                </a:solidFill>
              </a:endParaRPr>
            </a:p>
          </p:txBody>
        </p:sp>
      </p:grpSp>
      <p:sp>
        <p:nvSpPr>
          <p:cNvPr id="27667" name="Rectangle 20"/>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7668" name="Rectangle 21"/>
          <p:cNvSpPr>
            <a:spLocks noChangeArrowheads="1"/>
          </p:cNvSpPr>
          <p:nvPr/>
        </p:nvSpPr>
        <p:spPr bwMode="auto">
          <a:xfrm>
            <a:off x="2295525" y="1866900"/>
            <a:ext cx="9144000" cy="0"/>
          </a:xfrm>
          <a:prstGeom prst="rect">
            <a:avLst/>
          </a:prstGeom>
          <a:noFill/>
          <a:ln w="9525">
            <a:noFill/>
            <a:miter lim="800000"/>
            <a:headEnd/>
            <a:tailEnd/>
          </a:ln>
        </p:spPr>
        <p:txBody>
          <a:bodyPr>
            <a:spAutoFit/>
          </a:bodyPr>
          <a:lstStyle/>
          <a:p>
            <a:endParaRPr lang="es-ES"/>
          </a:p>
        </p:txBody>
      </p:sp>
      <p:sp>
        <p:nvSpPr>
          <p:cNvPr id="27669" name="Rectangle 22"/>
          <p:cNvSpPr>
            <a:spLocks noChangeArrowheads="1"/>
          </p:cNvSpPr>
          <p:nvPr/>
        </p:nvSpPr>
        <p:spPr bwMode="auto">
          <a:xfrm>
            <a:off x="2043113" y="1233488"/>
            <a:ext cx="9144000" cy="0"/>
          </a:xfrm>
          <a:prstGeom prst="rect">
            <a:avLst/>
          </a:prstGeom>
          <a:noFill/>
          <a:ln w="9525">
            <a:noFill/>
            <a:miter lim="800000"/>
            <a:headEnd/>
            <a:tailEnd/>
          </a:ln>
        </p:spPr>
        <p:txBody>
          <a:bodyPr>
            <a:spAutoFit/>
          </a:bodyPr>
          <a:lstStyle/>
          <a:p>
            <a:endParaRPr lang="es-ES"/>
          </a:p>
        </p:txBody>
      </p:sp>
      <p:sp>
        <p:nvSpPr>
          <p:cNvPr id="27670" name="Rectangle 25"/>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graphicFrame>
        <p:nvGraphicFramePr>
          <p:cNvPr id="301080" name="Object 24"/>
          <p:cNvGraphicFramePr>
            <a:graphicFrameLocks noChangeAspect="1"/>
          </p:cNvGraphicFramePr>
          <p:nvPr/>
        </p:nvGraphicFramePr>
        <p:xfrm>
          <a:off x="1257300" y="1744663"/>
          <a:ext cx="6975475" cy="4833937"/>
        </p:xfrm>
        <a:graphic>
          <a:graphicData uri="http://schemas.openxmlformats.org/presentationml/2006/ole">
            <p:oleObj spid="_x0000_s27650" name="Gráfico" r:id="rId3" imgW="4823640" imgH="33368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01060"/>
                                        </p:tgtEl>
                                        <p:attrNameLst>
                                          <p:attrName>style.visibility</p:attrName>
                                        </p:attrNameLst>
                                      </p:cBhvr>
                                      <p:to>
                                        <p:strVal val="visible"/>
                                      </p:to>
                                    </p:set>
                                    <p:anim calcmode="lin" valueType="num">
                                      <p:cBhvr>
                                        <p:cTn id="15" dur="500" fill="hold"/>
                                        <p:tgtEl>
                                          <p:spTgt spid="301060"/>
                                        </p:tgtEl>
                                        <p:attrNameLst>
                                          <p:attrName>ppt_x</p:attrName>
                                        </p:attrNameLst>
                                      </p:cBhvr>
                                      <p:tavLst>
                                        <p:tav tm="0">
                                          <p:val>
                                            <p:strVal val="#ppt_x-#ppt_w/2"/>
                                          </p:val>
                                        </p:tav>
                                        <p:tav tm="100000">
                                          <p:val>
                                            <p:strVal val="#ppt_x"/>
                                          </p:val>
                                        </p:tav>
                                      </p:tavLst>
                                    </p:anim>
                                    <p:anim calcmode="lin" valueType="num">
                                      <p:cBhvr>
                                        <p:cTn id="16" dur="500" fill="hold"/>
                                        <p:tgtEl>
                                          <p:spTgt spid="301060"/>
                                        </p:tgtEl>
                                        <p:attrNameLst>
                                          <p:attrName>ppt_y</p:attrName>
                                        </p:attrNameLst>
                                      </p:cBhvr>
                                      <p:tavLst>
                                        <p:tav tm="0">
                                          <p:val>
                                            <p:strVal val="#ppt_y"/>
                                          </p:val>
                                        </p:tav>
                                        <p:tav tm="100000">
                                          <p:val>
                                            <p:strVal val="#ppt_y"/>
                                          </p:val>
                                        </p:tav>
                                      </p:tavLst>
                                    </p:anim>
                                    <p:anim calcmode="lin" valueType="num">
                                      <p:cBhvr>
                                        <p:cTn id="17" dur="500" fill="hold"/>
                                        <p:tgtEl>
                                          <p:spTgt spid="301060"/>
                                        </p:tgtEl>
                                        <p:attrNameLst>
                                          <p:attrName>ppt_w</p:attrName>
                                        </p:attrNameLst>
                                      </p:cBhvr>
                                      <p:tavLst>
                                        <p:tav tm="0">
                                          <p:val>
                                            <p:fltVal val="0"/>
                                          </p:val>
                                        </p:tav>
                                        <p:tav tm="100000">
                                          <p:val>
                                            <p:strVal val="#ppt_w"/>
                                          </p:val>
                                        </p:tav>
                                      </p:tavLst>
                                    </p:anim>
                                    <p:anim calcmode="lin" valueType="num">
                                      <p:cBhvr>
                                        <p:cTn id="18" dur="500" fill="hold"/>
                                        <p:tgtEl>
                                          <p:spTgt spid="30106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01080"/>
                                        </p:tgtEl>
                                        <p:attrNameLst>
                                          <p:attrName>style.visibility</p:attrName>
                                        </p:attrNameLst>
                                      </p:cBhvr>
                                      <p:to>
                                        <p:strVal val="visible"/>
                                      </p:to>
                                    </p:set>
                                    <p:animEffect transition="in" filter="randombar(horizontal)">
                                      <p:cBhvr>
                                        <p:cTn id="23" dur="500"/>
                                        <p:tgtEl>
                                          <p:spTgt spid="30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0" grpId="0" autoUpdateAnimBg="0"/>
      <p:bldOleChart spid="3010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8676"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21190"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auditoría informática</a:t>
            </a:r>
            <a:r>
              <a:rPr lang="es-ES" sz="2000" i="0">
                <a:solidFill>
                  <a:srgbClr val="FF6600"/>
                </a:solidFill>
              </a:rPr>
              <a:t> </a:t>
            </a:r>
          </a:p>
        </p:txBody>
      </p:sp>
      <p:sp>
        <p:nvSpPr>
          <p:cNvPr id="28678"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8679"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8680"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8681"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8682"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8683"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8684"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8685"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8686"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8687"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8688"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8689"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28690"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28691"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8692"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28693"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graphicFrame>
        <p:nvGraphicFramePr>
          <p:cNvPr id="221213" name="Object 29"/>
          <p:cNvGraphicFramePr>
            <a:graphicFrameLocks noChangeAspect="1"/>
          </p:cNvGraphicFramePr>
          <p:nvPr/>
        </p:nvGraphicFramePr>
        <p:xfrm>
          <a:off x="1003300" y="1897063"/>
          <a:ext cx="7364413" cy="4900612"/>
        </p:xfrm>
        <a:graphic>
          <a:graphicData uri="http://schemas.openxmlformats.org/presentationml/2006/ole">
            <p:oleObj spid="_x0000_s28674" name="Gráfico" r:id="rId3" imgW="5307840" imgH="3526560" progId="Excel.Sheet.8">
              <p:embed/>
            </p:oleObj>
          </a:graphicData>
        </a:graphic>
      </p:graphicFrame>
      <p:grpSp>
        <p:nvGrpSpPr>
          <p:cNvPr id="2" name="Group 35"/>
          <p:cNvGrpSpPr>
            <a:grpSpLocks/>
          </p:cNvGrpSpPr>
          <p:nvPr/>
        </p:nvGrpSpPr>
        <p:grpSpPr bwMode="auto">
          <a:xfrm>
            <a:off x="457200" y="228600"/>
            <a:ext cx="8229600" cy="873125"/>
            <a:chOff x="288" y="144"/>
            <a:chExt cx="5184" cy="550"/>
          </a:xfrm>
        </p:grpSpPr>
        <p:sp>
          <p:nvSpPr>
            <p:cNvPr id="28695" name="Rectangle 33"/>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Quinto objetivo</a:t>
              </a:r>
            </a:p>
            <a:p>
              <a:endParaRPr lang="es-ES" sz="2000" i="0">
                <a:solidFill>
                  <a:schemeClr val="bg1"/>
                </a:solidFill>
              </a:endParaRPr>
            </a:p>
          </p:txBody>
        </p:sp>
        <p:sp>
          <p:nvSpPr>
            <p:cNvPr id="28696" name="Rectangle 34"/>
            <p:cNvSpPr>
              <a:spLocks noChangeArrowheads="1"/>
            </p:cNvSpPr>
            <p:nvPr/>
          </p:nvSpPr>
          <p:spPr bwMode="auto">
            <a:xfrm>
              <a:off x="1741" y="144"/>
              <a:ext cx="3731"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factores que inciden en los Sistemas de Información en las empresas</a:t>
              </a:r>
              <a:r>
                <a:rPr lang="es-ES" sz="2000" i="0">
                  <a:solidFill>
                    <a:schemeClr val="bg1"/>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21190"/>
                                        </p:tgtEl>
                                        <p:attrNameLst>
                                          <p:attrName>style.visibility</p:attrName>
                                        </p:attrNameLst>
                                      </p:cBhvr>
                                      <p:to>
                                        <p:strVal val="visible"/>
                                      </p:to>
                                    </p:set>
                                    <p:anim calcmode="lin" valueType="num">
                                      <p:cBhvr>
                                        <p:cTn id="15" dur="500" fill="hold"/>
                                        <p:tgtEl>
                                          <p:spTgt spid="221190"/>
                                        </p:tgtEl>
                                        <p:attrNameLst>
                                          <p:attrName>ppt_x</p:attrName>
                                        </p:attrNameLst>
                                      </p:cBhvr>
                                      <p:tavLst>
                                        <p:tav tm="0">
                                          <p:val>
                                            <p:strVal val="#ppt_x-#ppt_w/2"/>
                                          </p:val>
                                        </p:tav>
                                        <p:tav tm="100000">
                                          <p:val>
                                            <p:strVal val="#ppt_x"/>
                                          </p:val>
                                        </p:tav>
                                      </p:tavLst>
                                    </p:anim>
                                    <p:anim calcmode="lin" valueType="num">
                                      <p:cBhvr>
                                        <p:cTn id="16" dur="500" fill="hold"/>
                                        <p:tgtEl>
                                          <p:spTgt spid="221190"/>
                                        </p:tgtEl>
                                        <p:attrNameLst>
                                          <p:attrName>ppt_y</p:attrName>
                                        </p:attrNameLst>
                                      </p:cBhvr>
                                      <p:tavLst>
                                        <p:tav tm="0">
                                          <p:val>
                                            <p:strVal val="#ppt_y"/>
                                          </p:val>
                                        </p:tav>
                                        <p:tav tm="100000">
                                          <p:val>
                                            <p:strVal val="#ppt_y"/>
                                          </p:val>
                                        </p:tav>
                                      </p:tavLst>
                                    </p:anim>
                                    <p:anim calcmode="lin" valueType="num">
                                      <p:cBhvr>
                                        <p:cTn id="17" dur="500" fill="hold"/>
                                        <p:tgtEl>
                                          <p:spTgt spid="221190"/>
                                        </p:tgtEl>
                                        <p:attrNameLst>
                                          <p:attrName>ppt_w</p:attrName>
                                        </p:attrNameLst>
                                      </p:cBhvr>
                                      <p:tavLst>
                                        <p:tav tm="0">
                                          <p:val>
                                            <p:fltVal val="0"/>
                                          </p:val>
                                        </p:tav>
                                        <p:tav tm="100000">
                                          <p:val>
                                            <p:strVal val="#ppt_w"/>
                                          </p:val>
                                        </p:tav>
                                      </p:tavLst>
                                    </p:anim>
                                    <p:anim calcmode="lin" valueType="num">
                                      <p:cBhvr>
                                        <p:cTn id="18" dur="500" fill="hold"/>
                                        <p:tgtEl>
                                          <p:spTgt spid="22119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grpId="0" nodeType="clickEffect">
                                  <p:stCondLst>
                                    <p:cond delay="0"/>
                                  </p:stCondLst>
                                  <p:childTnLst>
                                    <p:set>
                                      <p:cBhvr>
                                        <p:cTn id="22" dur="1" fill="hold">
                                          <p:stCondLst>
                                            <p:cond delay="0"/>
                                          </p:stCondLst>
                                        </p:cTn>
                                        <p:tgtEl>
                                          <p:spTgt spid="221213"/>
                                        </p:tgtEl>
                                        <p:attrNameLst>
                                          <p:attrName>style.visibility</p:attrName>
                                        </p:attrNameLst>
                                      </p:cBhvr>
                                      <p:to>
                                        <p:strVal val="visible"/>
                                      </p:to>
                                    </p:set>
                                    <p:animEffect transition="in" filter="strips(upLeft)">
                                      <p:cBhvr>
                                        <p:cTn id="23" dur="500"/>
                                        <p:tgtEl>
                                          <p:spTgt spid="22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utoUpdateAnimBg="0"/>
      <p:bldOleChart spid="2212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222214"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seguridad informática</a:t>
            </a:r>
            <a:r>
              <a:rPr lang="es-ES" sz="2000" i="0">
                <a:solidFill>
                  <a:schemeClr val="bg1"/>
                </a:solidFill>
              </a:rPr>
              <a:t> </a:t>
            </a:r>
          </a:p>
        </p:txBody>
      </p:sp>
      <p:sp>
        <p:nvSpPr>
          <p:cNvPr id="29701"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29702"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9703"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9704"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9705"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29706"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29707"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29708"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29709"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29710"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29711"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29712"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29713"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29714"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29715"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29716"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29717" name="Rectangle 31"/>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graphicFrame>
        <p:nvGraphicFramePr>
          <p:cNvPr id="222238" name="Object 30"/>
          <p:cNvGraphicFramePr>
            <a:graphicFrameLocks noChangeAspect="1"/>
          </p:cNvGraphicFramePr>
          <p:nvPr/>
        </p:nvGraphicFramePr>
        <p:xfrm>
          <a:off x="1676400" y="1701800"/>
          <a:ext cx="6019800" cy="5156200"/>
        </p:xfrm>
        <a:graphic>
          <a:graphicData uri="http://schemas.openxmlformats.org/presentationml/2006/ole">
            <p:oleObj spid="_x0000_s29698" name="Gráfico" r:id="rId3" imgW="4899600" imgH="4190040" progId="Excel.Sheet.8">
              <p:embed/>
            </p:oleObj>
          </a:graphicData>
        </a:graphic>
      </p:graphicFrame>
      <p:grpSp>
        <p:nvGrpSpPr>
          <p:cNvPr id="29718" name="Group 37"/>
          <p:cNvGrpSpPr>
            <a:grpSpLocks/>
          </p:cNvGrpSpPr>
          <p:nvPr/>
        </p:nvGrpSpPr>
        <p:grpSpPr bwMode="auto">
          <a:xfrm>
            <a:off x="457200" y="228600"/>
            <a:ext cx="8229600" cy="873125"/>
            <a:chOff x="288" y="144"/>
            <a:chExt cx="5184" cy="550"/>
          </a:xfrm>
        </p:grpSpPr>
        <p:sp>
          <p:nvSpPr>
            <p:cNvPr id="29719" name="Rectangle 38"/>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Quinto objetivo</a:t>
              </a:r>
            </a:p>
            <a:p>
              <a:endParaRPr lang="es-ES" sz="2000" i="0">
                <a:solidFill>
                  <a:schemeClr val="bg1"/>
                </a:solidFill>
              </a:endParaRPr>
            </a:p>
          </p:txBody>
        </p:sp>
        <p:sp>
          <p:nvSpPr>
            <p:cNvPr id="29720" name="Rectangle 39"/>
            <p:cNvSpPr>
              <a:spLocks noChangeArrowheads="1"/>
            </p:cNvSpPr>
            <p:nvPr/>
          </p:nvSpPr>
          <p:spPr bwMode="auto">
            <a:xfrm>
              <a:off x="1741" y="144"/>
              <a:ext cx="3731"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factores que inciden en los Sistemas de Información en las empresas</a:t>
              </a:r>
              <a:r>
                <a:rPr lang="es-ES" sz="2000" i="0">
                  <a:solidFill>
                    <a:schemeClr val="bg1"/>
                  </a:solidFill>
                </a:rPr>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2214"/>
                                        </p:tgtEl>
                                        <p:attrNameLst>
                                          <p:attrName>style.visibility</p:attrName>
                                        </p:attrNameLst>
                                      </p:cBhvr>
                                      <p:to>
                                        <p:strVal val="visible"/>
                                      </p:to>
                                    </p:set>
                                    <p:anim calcmode="lin" valueType="num">
                                      <p:cBhvr>
                                        <p:cTn id="7" dur="500" fill="hold"/>
                                        <p:tgtEl>
                                          <p:spTgt spid="222214"/>
                                        </p:tgtEl>
                                        <p:attrNameLst>
                                          <p:attrName>ppt_x</p:attrName>
                                        </p:attrNameLst>
                                      </p:cBhvr>
                                      <p:tavLst>
                                        <p:tav tm="0">
                                          <p:val>
                                            <p:strVal val="#ppt_x-#ppt_w/2"/>
                                          </p:val>
                                        </p:tav>
                                        <p:tav tm="100000">
                                          <p:val>
                                            <p:strVal val="#ppt_x"/>
                                          </p:val>
                                        </p:tav>
                                      </p:tavLst>
                                    </p:anim>
                                    <p:anim calcmode="lin" valueType="num">
                                      <p:cBhvr>
                                        <p:cTn id="8" dur="500" fill="hold"/>
                                        <p:tgtEl>
                                          <p:spTgt spid="222214"/>
                                        </p:tgtEl>
                                        <p:attrNameLst>
                                          <p:attrName>ppt_y</p:attrName>
                                        </p:attrNameLst>
                                      </p:cBhvr>
                                      <p:tavLst>
                                        <p:tav tm="0">
                                          <p:val>
                                            <p:strVal val="#ppt_y"/>
                                          </p:val>
                                        </p:tav>
                                        <p:tav tm="100000">
                                          <p:val>
                                            <p:strVal val="#ppt_y"/>
                                          </p:val>
                                        </p:tav>
                                      </p:tavLst>
                                    </p:anim>
                                    <p:anim calcmode="lin" valueType="num">
                                      <p:cBhvr>
                                        <p:cTn id="9" dur="500" fill="hold"/>
                                        <p:tgtEl>
                                          <p:spTgt spid="222214"/>
                                        </p:tgtEl>
                                        <p:attrNameLst>
                                          <p:attrName>ppt_w</p:attrName>
                                        </p:attrNameLst>
                                      </p:cBhvr>
                                      <p:tavLst>
                                        <p:tav tm="0">
                                          <p:val>
                                            <p:fltVal val="0"/>
                                          </p:val>
                                        </p:tav>
                                        <p:tav tm="100000">
                                          <p:val>
                                            <p:strVal val="#ppt_w"/>
                                          </p:val>
                                        </p:tav>
                                      </p:tavLst>
                                    </p:anim>
                                    <p:anim calcmode="lin" valueType="num">
                                      <p:cBhvr>
                                        <p:cTn id="10" dur="500" fill="hold"/>
                                        <p:tgtEl>
                                          <p:spTgt spid="22221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222238">
                                            <p:oleChartEl type="gridLegend"/>
                                          </p:spTgt>
                                        </p:tgtEl>
                                        <p:attrNameLst>
                                          <p:attrName>style.visibility</p:attrName>
                                        </p:attrNameLst>
                                      </p:cBhvr>
                                      <p:to>
                                        <p:strVal val="visible"/>
                                      </p:to>
                                    </p:set>
                                    <p:animEffect transition="in" filter="strips(upRight)">
                                      <p:cBhvr>
                                        <p:cTn id="15" dur="500"/>
                                        <p:tgtEl>
                                          <p:spTgt spid="222238">
                                            <p:oleChartEl type="gridLegend"/>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22238">
                                            <p:oleChartEl type="series" lvl="1"/>
                                          </p:spTgt>
                                        </p:tgtEl>
                                        <p:attrNameLst>
                                          <p:attrName>style.visibility</p:attrName>
                                        </p:attrNameLst>
                                      </p:cBhvr>
                                      <p:to>
                                        <p:strVal val="visible"/>
                                      </p:to>
                                    </p:set>
                                    <p:animEffect transition="in" filter="strips(upRight)">
                                      <p:cBhvr>
                                        <p:cTn id="20" dur="500"/>
                                        <p:tgtEl>
                                          <p:spTgt spid="222238">
                                            <p:oleChartEl type="series" lvl="1"/>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22238">
                                            <p:oleChartEl type="series" lvl="2"/>
                                          </p:spTgt>
                                        </p:tgtEl>
                                        <p:attrNameLst>
                                          <p:attrName>style.visibility</p:attrName>
                                        </p:attrNameLst>
                                      </p:cBhvr>
                                      <p:to>
                                        <p:strVal val="visible"/>
                                      </p:to>
                                    </p:set>
                                    <p:animEffect transition="in" filter="strips(upRight)">
                                      <p:cBhvr>
                                        <p:cTn id="25" dur="500"/>
                                        <p:tgtEl>
                                          <p:spTgt spid="222238">
                                            <p:oleChartEl type="series" lvl="2"/>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22238">
                                            <p:oleChartEl type="series" lvl="3"/>
                                          </p:spTgt>
                                        </p:tgtEl>
                                        <p:attrNameLst>
                                          <p:attrName>style.visibility</p:attrName>
                                        </p:attrNameLst>
                                      </p:cBhvr>
                                      <p:to>
                                        <p:strVal val="visible"/>
                                      </p:to>
                                    </p:set>
                                    <p:animEffect transition="in" filter="strips(upRight)">
                                      <p:cBhvr>
                                        <p:cTn id="30" dur="500"/>
                                        <p:tgtEl>
                                          <p:spTgt spid="222238">
                                            <p:oleChartEl type="series" lvl="3"/>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222238">
                                            <p:oleChartEl type="series" lvl="4"/>
                                          </p:spTgt>
                                        </p:tgtEl>
                                        <p:attrNameLst>
                                          <p:attrName>style.visibility</p:attrName>
                                        </p:attrNameLst>
                                      </p:cBhvr>
                                      <p:to>
                                        <p:strVal val="visible"/>
                                      </p:to>
                                    </p:set>
                                    <p:animEffect transition="in" filter="strips(upRight)">
                                      <p:cBhvr>
                                        <p:cTn id="35" dur="500"/>
                                        <p:tgtEl>
                                          <p:spTgt spid="222238">
                                            <p:oleChartEl type="series"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OleChart spid="222238" grpId="0" bld="series"/>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6858000"/>
          </a:xfrm>
          <a:prstGeom prst="rect">
            <a:avLst/>
          </a:prstGeom>
          <a:gradFill rotWithShape="0">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es-ES"/>
          </a:p>
        </p:txBody>
      </p:sp>
      <p:sp>
        <p:nvSpPr>
          <p:cNvPr id="1028" name="Text Box 3"/>
          <p:cNvSpPr txBox="1">
            <a:spLocks noChangeArrowheads="1"/>
          </p:cNvSpPr>
          <p:nvPr/>
        </p:nvSpPr>
        <p:spPr bwMode="auto">
          <a:xfrm>
            <a:off x="13716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graphicFrame>
        <p:nvGraphicFramePr>
          <p:cNvPr id="1026" name="Object 4"/>
          <p:cNvGraphicFramePr>
            <a:graphicFrameLocks noChangeAspect="1"/>
          </p:cNvGraphicFramePr>
          <p:nvPr/>
        </p:nvGraphicFramePr>
        <p:xfrm>
          <a:off x="1143000" y="1524000"/>
          <a:ext cx="8705850" cy="6229350"/>
        </p:xfrm>
        <a:graphic>
          <a:graphicData uri="http://schemas.openxmlformats.org/presentationml/2006/ole">
            <p:oleObj spid="_x0000_s1026" name="Documento" r:id="rId3" imgW="8723466" imgH="6265218" progId="Word.Document.8">
              <p:embed/>
            </p:oleObj>
          </a:graphicData>
        </a:graphic>
      </p:graphicFrame>
    </p:spTree>
  </p:cSld>
  <p:clrMapOvr>
    <a:masterClrMapping/>
  </p:clrMapOvr>
  <p:transition spd="slow">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0724"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23238"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nivel de subcontratación</a:t>
            </a:r>
            <a:endParaRPr lang="es-ES" sz="2000" i="0">
              <a:solidFill>
                <a:schemeClr val="bg1"/>
              </a:solidFill>
            </a:endParaRPr>
          </a:p>
        </p:txBody>
      </p:sp>
      <p:sp>
        <p:nvSpPr>
          <p:cNvPr id="30726"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0727"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0728"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0729"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0730"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0731"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0732"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30733"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0734"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0735"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0736"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0737"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0738"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0739"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0740"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0741"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0742"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0743" name="Rectangle 32"/>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graphicFrame>
        <p:nvGraphicFramePr>
          <p:cNvPr id="223263" name="Object 31"/>
          <p:cNvGraphicFramePr>
            <a:graphicFrameLocks noChangeAspect="1"/>
          </p:cNvGraphicFramePr>
          <p:nvPr/>
        </p:nvGraphicFramePr>
        <p:xfrm>
          <a:off x="990600" y="1814513"/>
          <a:ext cx="7162800" cy="5043487"/>
        </p:xfrm>
        <a:graphic>
          <a:graphicData uri="http://schemas.openxmlformats.org/presentationml/2006/ole">
            <p:oleObj spid="_x0000_s30722" name="Gráfico" r:id="rId3" imgW="4785480" imgH="3365280" progId="Excel.Sheet.8">
              <p:embed/>
            </p:oleObj>
          </a:graphicData>
        </a:graphic>
      </p:graphicFrame>
      <p:grpSp>
        <p:nvGrpSpPr>
          <p:cNvPr id="30744" name="Group 37"/>
          <p:cNvGrpSpPr>
            <a:grpSpLocks/>
          </p:cNvGrpSpPr>
          <p:nvPr/>
        </p:nvGrpSpPr>
        <p:grpSpPr bwMode="auto">
          <a:xfrm>
            <a:off x="457200" y="228600"/>
            <a:ext cx="8229600" cy="873125"/>
            <a:chOff x="288" y="144"/>
            <a:chExt cx="5184" cy="550"/>
          </a:xfrm>
        </p:grpSpPr>
        <p:sp>
          <p:nvSpPr>
            <p:cNvPr id="30745" name="Rectangle 38"/>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Quinto objetivo</a:t>
              </a:r>
            </a:p>
            <a:p>
              <a:endParaRPr lang="es-ES" sz="2000" i="0">
                <a:solidFill>
                  <a:schemeClr val="bg1"/>
                </a:solidFill>
              </a:endParaRPr>
            </a:p>
          </p:txBody>
        </p:sp>
        <p:sp>
          <p:nvSpPr>
            <p:cNvPr id="30746" name="Rectangle 39"/>
            <p:cNvSpPr>
              <a:spLocks noChangeArrowheads="1"/>
            </p:cNvSpPr>
            <p:nvPr/>
          </p:nvSpPr>
          <p:spPr bwMode="auto">
            <a:xfrm>
              <a:off x="1741" y="144"/>
              <a:ext cx="3731"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factores que inciden en los Sistemas de Información en las empresas</a:t>
              </a:r>
              <a:r>
                <a:rPr lang="es-ES" sz="2000" i="0">
                  <a:solidFill>
                    <a:schemeClr val="bg1"/>
                  </a:solidFill>
                </a:rPr>
                <a:t> </a:t>
              </a: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3238"/>
                                        </p:tgtEl>
                                        <p:attrNameLst>
                                          <p:attrName>style.visibility</p:attrName>
                                        </p:attrNameLst>
                                      </p:cBhvr>
                                      <p:to>
                                        <p:strVal val="visible"/>
                                      </p:to>
                                    </p:set>
                                    <p:anim calcmode="lin" valueType="num">
                                      <p:cBhvr>
                                        <p:cTn id="7" dur="500" fill="hold"/>
                                        <p:tgtEl>
                                          <p:spTgt spid="223238"/>
                                        </p:tgtEl>
                                        <p:attrNameLst>
                                          <p:attrName>ppt_x</p:attrName>
                                        </p:attrNameLst>
                                      </p:cBhvr>
                                      <p:tavLst>
                                        <p:tav tm="0">
                                          <p:val>
                                            <p:strVal val="#ppt_x-#ppt_w/2"/>
                                          </p:val>
                                        </p:tav>
                                        <p:tav tm="100000">
                                          <p:val>
                                            <p:strVal val="#ppt_x"/>
                                          </p:val>
                                        </p:tav>
                                      </p:tavLst>
                                    </p:anim>
                                    <p:anim calcmode="lin" valueType="num">
                                      <p:cBhvr>
                                        <p:cTn id="8" dur="500" fill="hold"/>
                                        <p:tgtEl>
                                          <p:spTgt spid="223238"/>
                                        </p:tgtEl>
                                        <p:attrNameLst>
                                          <p:attrName>ppt_y</p:attrName>
                                        </p:attrNameLst>
                                      </p:cBhvr>
                                      <p:tavLst>
                                        <p:tav tm="0">
                                          <p:val>
                                            <p:strVal val="#ppt_y"/>
                                          </p:val>
                                        </p:tav>
                                        <p:tav tm="100000">
                                          <p:val>
                                            <p:strVal val="#ppt_y"/>
                                          </p:val>
                                        </p:tav>
                                      </p:tavLst>
                                    </p:anim>
                                    <p:anim calcmode="lin" valueType="num">
                                      <p:cBhvr>
                                        <p:cTn id="9" dur="500" fill="hold"/>
                                        <p:tgtEl>
                                          <p:spTgt spid="223238"/>
                                        </p:tgtEl>
                                        <p:attrNameLst>
                                          <p:attrName>ppt_w</p:attrName>
                                        </p:attrNameLst>
                                      </p:cBhvr>
                                      <p:tavLst>
                                        <p:tav tm="0">
                                          <p:val>
                                            <p:fltVal val="0"/>
                                          </p:val>
                                        </p:tav>
                                        <p:tav tm="100000">
                                          <p:val>
                                            <p:strVal val="#ppt_w"/>
                                          </p:val>
                                        </p:tav>
                                      </p:tavLst>
                                    </p:anim>
                                    <p:anim calcmode="lin" valueType="num">
                                      <p:cBhvr>
                                        <p:cTn id="10" dur="500" fill="hold"/>
                                        <p:tgtEl>
                                          <p:spTgt spid="22323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3263">
                                            <p:oleChartEl type="gridLegend"/>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3263">
                                            <p:oleChartEl type="category" lvl="1"/>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3263">
                                            <p:oleChartEl type="category" lvl="2"/>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3263">
                                            <p:oleChartEl type="category" lvl="3"/>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3263">
                                            <p:oleChartEl type="category" lvl="4"/>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autoUpdateAnimBg="0"/>
      <p:bldOleChart spid="223263" grpId="0" bld="category"/>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1748"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24262"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implantación del teletrabajo</a:t>
            </a:r>
            <a:r>
              <a:rPr lang="es-ES" sz="2000" i="0">
                <a:solidFill>
                  <a:schemeClr val="bg1"/>
                </a:solidFill>
              </a:rPr>
              <a:t> </a:t>
            </a:r>
          </a:p>
        </p:txBody>
      </p:sp>
      <p:sp>
        <p:nvSpPr>
          <p:cNvPr id="31750"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1751"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1752"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1753"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1754"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1755"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1756"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31757"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1758"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1759" name="Rectangle 19"/>
          <p:cNvSpPr>
            <a:spLocks noChangeArrowheads="1"/>
          </p:cNvSpPr>
          <p:nvPr/>
        </p:nvSpPr>
        <p:spPr bwMode="auto">
          <a:xfrm>
            <a:off x="2681288" y="1928813"/>
            <a:ext cx="9144000" cy="0"/>
          </a:xfrm>
          <a:prstGeom prst="rect">
            <a:avLst/>
          </a:prstGeom>
          <a:noFill/>
          <a:ln w="9525">
            <a:noFill/>
            <a:miter lim="800000"/>
            <a:headEnd/>
            <a:tailEnd/>
          </a:ln>
        </p:spPr>
        <p:txBody>
          <a:bodyPr>
            <a:spAutoFit/>
          </a:bodyPr>
          <a:lstStyle/>
          <a:p>
            <a:endParaRPr lang="es-ES"/>
          </a:p>
        </p:txBody>
      </p:sp>
      <p:sp>
        <p:nvSpPr>
          <p:cNvPr id="31760" name="Rectangle 20"/>
          <p:cNvSpPr>
            <a:spLocks noChangeArrowheads="1"/>
          </p:cNvSpPr>
          <p:nvPr/>
        </p:nvSpPr>
        <p:spPr bwMode="auto">
          <a:xfrm>
            <a:off x="2671763" y="1728788"/>
            <a:ext cx="9144000" cy="0"/>
          </a:xfrm>
          <a:prstGeom prst="rect">
            <a:avLst/>
          </a:prstGeom>
          <a:noFill/>
          <a:ln w="9525">
            <a:noFill/>
            <a:miter lim="800000"/>
            <a:headEnd/>
            <a:tailEnd/>
          </a:ln>
        </p:spPr>
        <p:txBody>
          <a:bodyPr>
            <a:spAutoFit/>
          </a:bodyPr>
          <a:lstStyle/>
          <a:p>
            <a:endParaRPr lang="es-ES"/>
          </a:p>
        </p:txBody>
      </p:sp>
      <p:sp>
        <p:nvSpPr>
          <p:cNvPr id="31761"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1762"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1763"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1764"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1765"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1766"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1767"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1768"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1769" name="Rectangle 30"/>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31770" name="Rectangle 3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graphicFrame>
        <p:nvGraphicFramePr>
          <p:cNvPr id="224290" name="Object 34"/>
          <p:cNvGraphicFramePr>
            <a:graphicFrameLocks noChangeAspect="1"/>
          </p:cNvGraphicFramePr>
          <p:nvPr/>
        </p:nvGraphicFramePr>
        <p:xfrm>
          <a:off x="1066800" y="1752600"/>
          <a:ext cx="6934200" cy="4784725"/>
        </p:xfrm>
        <a:graphic>
          <a:graphicData uri="http://schemas.openxmlformats.org/presentationml/2006/ole">
            <p:oleObj spid="_x0000_s31746" name="Gráfico" r:id="rId3" imgW="4899600" imgH="3375000" progId="Excel.Sheet.8">
              <p:embed/>
            </p:oleObj>
          </a:graphicData>
        </a:graphic>
      </p:graphicFrame>
      <p:grpSp>
        <p:nvGrpSpPr>
          <p:cNvPr id="31771" name="Group 40"/>
          <p:cNvGrpSpPr>
            <a:grpSpLocks/>
          </p:cNvGrpSpPr>
          <p:nvPr/>
        </p:nvGrpSpPr>
        <p:grpSpPr bwMode="auto">
          <a:xfrm>
            <a:off x="457200" y="228600"/>
            <a:ext cx="8229600" cy="873125"/>
            <a:chOff x="288" y="144"/>
            <a:chExt cx="5184" cy="550"/>
          </a:xfrm>
        </p:grpSpPr>
        <p:sp>
          <p:nvSpPr>
            <p:cNvPr id="31772" name="Rectangle 41"/>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Quinto objetivo</a:t>
              </a:r>
            </a:p>
            <a:p>
              <a:endParaRPr lang="es-ES" sz="2000" i="0">
                <a:solidFill>
                  <a:schemeClr val="bg1"/>
                </a:solidFill>
              </a:endParaRPr>
            </a:p>
          </p:txBody>
        </p:sp>
        <p:sp>
          <p:nvSpPr>
            <p:cNvPr id="31773" name="Rectangle 42"/>
            <p:cNvSpPr>
              <a:spLocks noChangeArrowheads="1"/>
            </p:cNvSpPr>
            <p:nvPr/>
          </p:nvSpPr>
          <p:spPr bwMode="auto">
            <a:xfrm>
              <a:off x="1741" y="144"/>
              <a:ext cx="3731"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factores que inciden en los Sistemas de Información en las empresas</a:t>
              </a:r>
              <a:r>
                <a:rPr lang="es-ES" sz="2000" i="0">
                  <a:solidFill>
                    <a:schemeClr val="bg1"/>
                  </a:solidFill>
                </a:rPr>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anim calcmode="lin" valueType="num">
                                      <p:cBhvr>
                                        <p:cTn id="7" dur="500" fill="hold"/>
                                        <p:tgtEl>
                                          <p:spTgt spid="224262"/>
                                        </p:tgtEl>
                                        <p:attrNameLst>
                                          <p:attrName>ppt_x</p:attrName>
                                        </p:attrNameLst>
                                      </p:cBhvr>
                                      <p:tavLst>
                                        <p:tav tm="0">
                                          <p:val>
                                            <p:strVal val="#ppt_x-#ppt_w/2"/>
                                          </p:val>
                                        </p:tav>
                                        <p:tav tm="100000">
                                          <p:val>
                                            <p:strVal val="#ppt_x"/>
                                          </p:val>
                                        </p:tav>
                                      </p:tavLst>
                                    </p:anim>
                                    <p:anim calcmode="lin" valueType="num">
                                      <p:cBhvr>
                                        <p:cTn id="8" dur="500" fill="hold"/>
                                        <p:tgtEl>
                                          <p:spTgt spid="224262"/>
                                        </p:tgtEl>
                                        <p:attrNameLst>
                                          <p:attrName>ppt_y</p:attrName>
                                        </p:attrNameLst>
                                      </p:cBhvr>
                                      <p:tavLst>
                                        <p:tav tm="0">
                                          <p:val>
                                            <p:strVal val="#ppt_y"/>
                                          </p:val>
                                        </p:tav>
                                        <p:tav tm="100000">
                                          <p:val>
                                            <p:strVal val="#ppt_y"/>
                                          </p:val>
                                        </p:tav>
                                      </p:tavLst>
                                    </p:anim>
                                    <p:anim calcmode="lin" valueType="num">
                                      <p:cBhvr>
                                        <p:cTn id="9" dur="500" fill="hold"/>
                                        <p:tgtEl>
                                          <p:spTgt spid="224262"/>
                                        </p:tgtEl>
                                        <p:attrNameLst>
                                          <p:attrName>ppt_w</p:attrName>
                                        </p:attrNameLst>
                                      </p:cBhvr>
                                      <p:tavLst>
                                        <p:tav tm="0">
                                          <p:val>
                                            <p:fltVal val="0"/>
                                          </p:val>
                                        </p:tav>
                                        <p:tav tm="100000">
                                          <p:val>
                                            <p:strVal val="#ppt_w"/>
                                          </p:val>
                                        </p:tav>
                                      </p:tavLst>
                                    </p:anim>
                                    <p:anim calcmode="lin" valueType="num">
                                      <p:cBhvr>
                                        <p:cTn id="10" dur="500" fill="hold"/>
                                        <p:tgtEl>
                                          <p:spTgt spid="22426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4290">
                                            <p:oleChartEl type="gridLegend"/>
                                          </p:spTgt>
                                        </p:tgtEl>
                                        <p:attrNameLst>
                                          <p:attrName>style.visibility</p:attrName>
                                        </p:attrNameLst>
                                      </p:cBhvr>
                                      <p:to>
                                        <p:strVal val="visible"/>
                                      </p:to>
                                    </p:set>
                                    <p:animEffect transition="in" filter="dissolve">
                                      <p:cBhvr>
                                        <p:cTn id="15" dur="500"/>
                                        <p:tgtEl>
                                          <p:spTgt spid="224290">
                                            <p:oleChartEl type="gridLegend"/>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4290">
                                            <p:oleChartEl type="category" lvl="1"/>
                                          </p:spTgt>
                                        </p:tgtEl>
                                        <p:attrNameLst>
                                          <p:attrName>style.visibility</p:attrName>
                                        </p:attrNameLst>
                                      </p:cBhvr>
                                      <p:to>
                                        <p:strVal val="visible"/>
                                      </p:to>
                                    </p:set>
                                    <p:animEffect transition="in" filter="dissolve">
                                      <p:cBhvr>
                                        <p:cTn id="20" dur="500"/>
                                        <p:tgtEl>
                                          <p:spTgt spid="224290">
                                            <p:oleChartEl type="category" lvl="1"/>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4290">
                                            <p:oleChartEl type="category" lvl="2"/>
                                          </p:spTgt>
                                        </p:tgtEl>
                                        <p:attrNameLst>
                                          <p:attrName>style.visibility</p:attrName>
                                        </p:attrNameLst>
                                      </p:cBhvr>
                                      <p:to>
                                        <p:strVal val="visible"/>
                                      </p:to>
                                    </p:set>
                                    <p:animEffect transition="in" filter="dissolve">
                                      <p:cBhvr>
                                        <p:cTn id="25" dur="500"/>
                                        <p:tgtEl>
                                          <p:spTgt spid="224290">
                                            <p:oleChartEl type="category" lvl="2"/>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24290">
                                            <p:oleChartEl type="category" lvl="3"/>
                                          </p:spTgt>
                                        </p:tgtEl>
                                        <p:attrNameLst>
                                          <p:attrName>style.visibility</p:attrName>
                                        </p:attrNameLst>
                                      </p:cBhvr>
                                      <p:to>
                                        <p:strVal val="visible"/>
                                      </p:to>
                                    </p:set>
                                    <p:animEffect transition="in" filter="dissolve">
                                      <p:cBhvr>
                                        <p:cTn id="30" dur="500"/>
                                        <p:tgtEl>
                                          <p:spTgt spid="224290">
                                            <p:oleChartEl type="category" lvl="3"/>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4290">
                                            <p:oleChartEl type="category" lvl="4"/>
                                          </p:spTgt>
                                        </p:tgtEl>
                                        <p:attrNameLst>
                                          <p:attrName>style.visibility</p:attrName>
                                        </p:attrNameLst>
                                      </p:cBhvr>
                                      <p:to>
                                        <p:strVal val="visible"/>
                                      </p:to>
                                    </p:set>
                                    <p:animEffect transition="in" filter="dissolve">
                                      <p:cBhvr>
                                        <p:cTn id="35" dur="500"/>
                                        <p:tgtEl>
                                          <p:spTgt spid="224290">
                                            <p:oleChartEl type="category"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autoUpdateAnimBg="0"/>
      <p:bldOleChart spid="224290" grpId="0" bld="category"/>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2772"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32773"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implantación del teletrabajo</a:t>
            </a:r>
            <a:r>
              <a:rPr lang="es-ES" sz="2000" i="0">
                <a:solidFill>
                  <a:srgbClr val="FF6600"/>
                </a:solidFill>
              </a:rPr>
              <a:t> </a:t>
            </a:r>
          </a:p>
        </p:txBody>
      </p:sp>
      <p:sp>
        <p:nvSpPr>
          <p:cNvPr id="32774"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2775"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2776"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2777"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2778"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2779"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2780"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32781"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2782"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2783"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2784"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2785"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2786"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2787"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2788"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2789"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2790"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2791" name="Rectangle 30"/>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32792" name="Rectangle 32"/>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graphicFrame>
        <p:nvGraphicFramePr>
          <p:cNvPr id="225314" name="Object 34"/>
          <p:cNvGraphicFramePr>
            <a:graphicFrameLocks noChangeAspect="1"/>
          </p:cNvGraphicFramePr>
          <p:nvPr/>
        </p:nvGraphicFramePr>
        <p:xfrm>
          <a:off x="549275" y="1744663"/>
          <a:ext cx="8021638" cy="5081587"/>
        </p:xfrm>
        <a:graphic>
          <a:graphicData uri="http://schemas.openxmlformats.org/presentationml/2006/ole">
            <p:oleObj spid="_x0000_s32770" name="Gráfico" r:id="rId3" imgW="4946760" imgH="3128400" progId="Excel.Sheet.8">
              <p:embed/>
            </p:oleObj>
          </a:graphicData>
        </a:graphic>
      </p:graphicFrame>
      <p:grpSp>
        <p:nvGrpSpPr>
          <p:cNvPr id="32793" name="Group 40"/>
          <p:cNvGrpSpPr>
            <a:grpSpLocks/>
          </p:cNvGrpSpPr>
          <p:nvPr/>
        </p:nvGrpSpPr>
        <p:grpSpPr bwMode="auto">
          <a:xfrm>
            <a:off x="457200" y="228600"/>
            <a:ext cx="8229600" cy="873125"/>
            <a:chOff x="288" y="144"/>
            <a:chExt cx="5184" cy="550"/>
          </a:xfrm>
        </p:grpSpPr>
        <p:sp>
          <p:nvSpPr>
            <p:cNvPr id="32794" name="Rectangle 41"/>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Quinto objetivo</a:t>
              </a:r>
            </a:p>
            <a:p>
              <a:endParaRPr lang="es-ES" sz="2000" i="0">
                <a:solidFill>
                  <a:schemeClr val="bg1"/>
                </a:solidFill>
              </a:endParaRPr>
            </a:p>
          </p:txBody>
        </p:sp>
        <p:sp>
          <p:nvSpPr>
            <p:cNvPr id="32795" name="Rectangle 42"/>
            <p:cNvSpPr>
              <a:spLocks noChangeArrowheads="1"/>
            </p:cNvSpPr>
            <p:nvPr/>
          </p:nvSpPr>
          <p:spPr bwMode="auto">
            <a:xfrm>
              <a:off x="1741" y="144"/>
              <a:ext cx="3731"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factores que inciden en los Sistemas de Información en las empresas</a:t>
              </a:r>
              <a:r>
                <a:rPr lang="es-ES" sz="2000" i="0">
                  <a:solidFill>
                    <a:schemeClr val="bg1"/>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25314"/>
                                        </p:tgtEl>
                                        <p:attrNameLst>
                                          <p:attrName>style.visibility</p:attrName>
                                        </p:attrNameLst>
                                      </p:cBhvr>
                                      <p:to>
                                        <p:strVal val="visible"/>
                                      </p:to>
                                    </p:set>
                                    <p:animEffect transition="in" filter="randombar(vertical)">
                                      <p:cBhvr>
                                        <p:cTn id="7" dur="500"/>
                                        <p:tgtEl>
                                          <p:spTgt spid="22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253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3796"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33797"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implantación del teletrabajo</a:t>
            </a:r>
            <a:r>
              <a:rPr lang="es-ES" sz="2000" i="0">
                <a:solidFill>
                  <a:srgbClr val="FF6600"/>
                </a:solidFill>
              </a:rPr>
              <a:t> </a:t>
            </a:r>
          </a:p>
        </p:txBody>
      </p:sp>
      <p:sp>
        <p:nvSpPr>
          <p:cNvPr id="33798"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3799"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3800"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3801"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3802"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3803"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3804"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33805"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3806"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3807"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3808"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3809"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3810"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3811"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3812"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3813"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3814"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3815" name="Rectangle 30"/>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33816" name="Rectangle 32"/>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graphicFrame>
        <p:nvGraphicFramePr>
          <p:cNvPr id="33794" name="Object 35"/>
          <p:cNvGraphicFramePr>
            <a:graphicFrameLocks noChangeAspect="1"/>
          </p:cNvGraphicFramePr>
          <p:nvPr/>
        </p:nvGraphicFramePr>
        <p:xfrm>
          <a:off x="914400" y="1828800"/>
          <a:ext cx="7239000" cy="4783138"/>
        </p:xfrm>
        <a:graphic>
          <a:graphicData uri="http://schemas.openxmlformats.org/presentationml/2006/ole">
            <p:oleObj spid="_x0000_s33794" r:id="rId3" imgW="4914900" imgH="3248025" progId="Excel.Sheet.8">
              <p:embed/>
            </p:oleObj>
          </a:graphicData>
        </a:graphic>
      </p:graphicFrame>
      <p:grpSp>
        <p:nvGrpSpPr>
          <p:cNvPr id="33817" name="Group 41"/>
          <p:cNvGrpSpPr>
            <a:grpSpLocks/>
          </p:cNvGrpSpPr>
          <p:nvPr/>
        </p:nvGrpSpPr>
        <p:grpSpPr bwMode="auto">
          <a:xfrm>
            <a:off x="457200" y="228600"/>
            <a:ext cx="8229600" cy="873125"/>
            <a:chOff x="288" y="144"/>
            <a:chExt cx="5184" cy="550"/>
          </a:xfrm>
        </p:grpSpPr>
        <p:sp>
          <p:nvSpPr>
            <p:cNvPr id="33818" name="Rectangle 42"/>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Quinto objetivo</a:t>
              </a:r>
            </a:p>
            <a:p>
              <a:endParaRPr lang="es-ES" sz="2000" i="0">
                <a:solidFill>
                  <a:schemeClr val="bg1"/>
                </a:solidFill>
              </a:endParaRPr>
            </a:p>
          </p:txBody>
        </p:sp>
        <p:sp>
          <p:nvSpPr>
            <p:cNvPr id="33819" name="Rectangle 43"/>
            <p:cNvSpPr>
              <a:spLocks noChangeArrowheads="1"/>
            </p:cNvSpPr>
            <p:nvPr/>
          </p:nvSpPr>
          <p:spPr bwMode="auto">
            <a:xfrm>
              <a:off x="1741" y="144"/>
              <a:ext cx="3731" cy="550"/>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factores que inciden en los Sistemas de Información en las empresas</a:t>
              </a:r>
              <a:r>
                <a:rPr lang="es-ES" sz="2000" i="0">
                  <a:solidFill>
                    <a:schemeClr val="bg1"/>
                  </a:solidFill>
                </a:rPr>
                <a:t> </a:t>
              </a:r>
            </a:p>
          </p:txBody>
        </p:sp>
      </p:grpSp>
    </p:spTree>
  </p:cSld>
  <p:clrMapOvr>
    <a:masterClrMapping/>
  </p:clrMapOvr>
  <p:transition spd="slow">
    <p:checke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4820"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27334" name="Text Box 6"/>
          <p:cNvSpPr txBox="1">
            <a:spLocks noChangeArrowheads="1"/>
          </p:cNvSpPr>
          <p:nvPr/>
        </p:nvSpPr>
        <p:spPr bwMode="auto">
          <a:xfrm>
            <a:off x="3810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normalización interorganizacional</a:t>
            </a:r>
            <a:r>
              <a:rPr lang="es-ES" sz="2000" i="0">
                <a:solidFill>
                  <a:schemeClr val="bg1"/>
                </a:solidFill>
              </a:rPr>
              <a:t> </a:t>
            </a:r>
          </a:p>
        </p:txBody>
      </p:sp>
      <p:sp>
        <p:nvSpPr>
          <p:cNvPr id="34822"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4823"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4824"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4825"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4826"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4827"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4828"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4829"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4830"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4831"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4832"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4833"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4834"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4835"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4836"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4837"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4838" name="Rectangle 30"/>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34839" name="Rectangle 34"/>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34840" name="Rectangle 37"/>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34841" name="Rectangle 39"/>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graphicFrame>
        <p:nvGraphicFramePr>
          <p:cNvPr id="227366" name="Object 38"/>
          <p:cNvGraphicFramePr>
            <a:graphicFrameLocks noChangeAspect="1"/>
          </p:cNvGraphicFramePr>
          <p:nvPr/>
        </p:nvGraphicFramePr>
        <p:xfrm>
          <a:off x="1676400" y="1658938"/>
          <a:ext cx="5791200" cy="5113337"/>
        </p:xfrm>
        <a:graphic>
          <a:graphicData uri="http://schemas.openxmlformats.org/presentationml/2006/ole">
            <p:oleObj spid="_x0000_s34818" name="Gráfico" r:id="rId3" imgW="4785480" imgH="4218480" progId="Excel.Sheet.8">
              <p:embed/>
            </p:oleObj>
          </a:graphicData>
        </a:graphic>
      </p:graphicFrame>
      <p:grpSp>
        <p:nvGrpSpPr>
          <p:cNvPr id="2" name="Group 44"/>
          <p:cNvGrpSpPr>
            <a:grpSpLocks/>
          </p:cNvGrpSpPr>
          <p:nvPr/>
        </p:nvGrpSpPr>
        <p:grpSpPr bwMode="auto">
          <a:xfrm>
            <a:off x="457200" y="228600"/>
            <a:ext cx="8229600" cy="873125"/>
            <a:chOff x="288" y="144"/>
            <a:chExt cx="5184" cy="550"/>
          </a:xfrm>
        </p:grpSpPr>
        <p:sp>
          <p:nvSpPr>
            <p:cNvPr id="34843" name="Rectangle 42"/>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Sexto objetivo</a:t>
              </a:r>
            </a:p>
            <a:p>
              <a:endParaRPr lang="es-ES" sz="2000" i="0">
                <a:solidFill>
                  <a:schemeClr val="bg1"/>
                </a:solidFill>
              </a:endParaRPr>
            </a:p>
          </p:txBody>
        </p:sp>
        <p:sp>
          <p:nvSpPr>
            <p:cNvPr id="34844" name="Rectangle 43"/>
            <p:cNvSpPr>
              <a:spLocks noChangeArrowheads="1"/>
            </p:cNvSpPr>
            <p:nvPr/>
          </p:nvSpPr>
          <p:spPr bwMode="auto">
            <a:xfrm>
              <a:off x="1744" y="144"/>
              <a:ext cx="3728"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Normalización de los Sistemas de Información</a:t>
              </a:r>
              <a:r>
                <a:rPr lang="es-ES" sz="2000" i="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27334"/>
                                        </p:tgtEl>
                                        <p:attrNameLst>
                                          <p:attrName>style.visibility</p:attrName>
                                        </p:attrNameLst>
                                      </p:cBhvr>
                                      <p:to>
                                        <p:strVal val="visible"/>
                                      </p:to>
                                    </p:set>
                                    <p:anim calcmode="lin" valueType="num">
                                      <p:cBhvr>
                                        <p:cTn id="15" dur="500" fill="hold"/>
                                        <p:tgtEl>
                                          <p:spTgt spid="227334"/>
                                        </p:tgtEl>
                                        <p:attrNameLst>
                                          <p:attrName>ppt_x</p:attrName>
                                        </p:attrNameLst>
                                      </p:cBhvr>
                                      <p:tavLst>
                                        <p:tav tm="0">
                                          <p:val>
                                            <p:strVal val="#ppt_x-#ppt_w/2"/>
                                          </p:val>
                                        </p:tav>
                                        <p:tav tm="100000">
                                          <p:val>
                                            <p:strVal val="#ppt_x"/>
                                          </p:val>
                                        </p:tav>
                                      </p:tavLst>
                                    </p:anim>
                                    <p:anim calcmode="lin" valueType="num">
                                      <p:cBhvr>
                                        <p:cTn id="16" dur="500" fill="hold"/>
                                        <p:tgtEl>
                                          <p:spTgt spid="227334"/>
                                        </p:tgtEl>
                                        <p:attrNameLst>
                                          <p:attrName>ppt_y</p:attrName>
                                        </p:attrNameLst>
                                      </p:cBhvr>
                                      <p:tavLst>
                                        <p:tav tm="0">
                                          <p:val>
                                            <p:strVal val="#ppt_y"/>
                                          </p:val>
                                        </p:tav>
                                        <p:tav tm="100000">
                                          <p:val>
                                            <p:strVal val="#ppt_y"/>
                                          </p:val>
                                        </p:tav>
                                      </p:tavLst>
                                    </p:anim>
                                    <p:anim calcmode="lin" valueType="num">
                                      <p:cBhvr>
                                        <p:cTn id="17" dur="500" fill="hold"/>
                                        <p:tgtEl>
                                          <p:spTgt spid="227334"/>
                                        </p:tgtEl>
                                        <p:attrNameLst>
                                          <p:attrName>ppt_w</p:attrName>
                                        </p:attrNameLst>
                                      </p:cBhvr>
                                      <p:tavLst>
                                        <p:tav tm="0">
                                          <p:val>
                                            <p:fltVal val="0"/>
                                          </p:val>
                                        </p:tav>
                                        <p:tav tm="100000">
                                          <p:val>
                                            <p:strVal val="#ppt_w"/>
                                          </p:val>
                                        </p:tav>
                                      </p:tavLst>
                                    </p:anim>
                                    <p:anim calcmode="lin" valueType="num">
                                      <p:cBhvr>
                                        <p:cTn id="18" dur="500" fill="hold"/>
                                        <p:tgtEl>
                                          <p:spTgt spid="22733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27366"/>
                                        </p:tgtEl>
                                        <p:attrNameLst>
                                          <p:attrName>style.visibility</p:attrName>
                                        </p:attrNameLst>
                                      </p:cBhvr>
                                      <p:to>
                                        <p:strVal val="visible"/>
                                      </p:to>
                                    </p:set>
                                    <p:animEffect transition="in" filter="dissolve">
                                      <p:cBhvr>
                                        <p:cTn id="23" dur="500"/>
                                        <p:tgtEl>
                                          <p:spTgt spid="22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autoUpdateAnimBg="0"/>
      <p:bldOleChart spid="2273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5844"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63174" name="Text Box 6"/>
          <p:cNvSpPr txBox="1">
            <a:spLocks noChangeArrowheads="1"/>
          </p:cNvSpPr>
          <p:nvPr/>
        </p:nvSpPr>
        <p:spPr bwMode="auto">
          <a:xfrm>
            <a:off x="381000" y="12954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objetivos de los Sistemas de Información</a:t>
            </a:r>
            <a:r>
              <a:rPr lang="es-ES" sz="2000" i="0">
                <a:solidFill>
                  <a:schemeClr val="bg1"/>
                </a:solidFill>
              </a:rPr>
              <a:t> </a:t>
            </a:r>
          </a:p>
        </p:txBody>
      </p:sp>
      <p:sp>
        <p:nvSpPr>
          <p:cNvPr id="35846"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5847"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5848"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5849"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5850"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5851"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5852"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35853"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5854"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5855" name="Rectangle 19"/>
          <p:cNvSpPr>
            <a:spLocks noChangeArrowheads="1"/>
          </p:cNvSpPr>
          <p:nvPr/>
        </p:nvSpPr>
        <p:spPr bwMode="auto">
          <a:xfrm>
            <a:off x="2681288" y="1928813"/>
            <a:ext cx="9144000" cy="0"/>
          </a:xfrm>
          <a:prstGeom prst="rect">
            <a:avLst/>
          </a:prstGeom>
          <a:noFill/>
          <a:ln w="9525">
            <a:noFill/>
            <a:miter lim="800000"/>
            <a:headEnd/>
            <a:tailEnd/>
          </a:ln>
        </p:spPr>
        <p:txBody>
          <a:bodyPr>
            <a:spAutoFit/>
          </a:bodyPr>
          <a:lstStyle/>
          <a:p>
            <a:endParaRPr lang="es-ES"/>
          </a:p>
        </p:txBody>
      </p:sp>
      <p:sp>
        <p:nvSpPr>
          <p:cNvPr id="35856" name="Rectangle 20"/>
          <p:cNvSpPr>
            <a:spLocks noChangeArrowheads="1"/>
          </p:cNvSpPr>
          <p:nvPr/>
        </p:nvSpPr>
        <p:spPr bwMode="auto">
          <a:xfrm>
            <a:off x="2671763" y="1728788"/>
            <a:ext cx="9144000" cy="0"/>
          </a:xfrm>
          <a:prstGeom prst="rect">
            <a:avLst/>
          </a:prstGeom>
          <a:noFill/>
          <a:ln w="9525">
            <a:noFill/>
            <a:miter lim="800000"/>
            <a:headEnd/>
            <a:tailEnd/>
          </a:ln>
        </p:spPr>
        <p:txBody>
          <a:bodyPr>
            <a:spAutoFit/>
          </a:bodyPr>
          <a:lstStyle/>
          <a:p>
            <a:endParaRPr lang="es-ES"/>
          </a:p>
        </p:txBody>
      </p:sp>
      <p:sp>
        <p:nvSpPr>
          <p:cNvPr id="35857" name="Rectangle 21"/>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5858" name="Rectangle 22"/>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5859" name="Rectangle 23"/>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5860" name="Rectangle 24"/>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5861"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5862" name="Rectangle 26"/>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5863" name="Rectangle 27"/>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5864"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5865" name="Rectangle 30"/>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35866" name="Rectangle 32"/>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35867" name="Rectangle 34"/>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35868" name="Rectangle 35"/>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35869" name="Rectangle 36"/>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35870" name="Rectangle 37"/>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graphicFrame>
        <p:nvGraphicFramePr>
          <p:cNvPr id="263206" name="Object 38"/>
          <p:cNvGraphicFramePr>
            <a:graphicFrameLocks noChangeAspect="1"/>
          </p:cNvGraphicFramePr>
          <p:nvPr/>
        </p:nvGraphicFramePr>
        <p:xfrm>
          <a:off x="609600" y="2667000"/>
          <a:ext cx="13677900" cy="8877300"/>
        </p:xfrm>
        <a:graphic>
          <a:graphicData uri="http://schemas.openxmlformats.org/presentationml/2006/ole">
            <p:oleObj spid="_x0000_s35842" name="Documento" r:id="rId3" imgW="9509040" imgH="6172200" progId="Word.Document.8">
              <p:embed/>
            </p:oleObj>
          </a:graphicData>
        </a:graphic>
      </p:graphicFrame>
      <p:grpSp>
        <p:nvGrpSpPr>
          <p:cNvPr id="35871" name="Group 43"/>
          <p:cNvGrpSpPr>
            <a:grpSpLocks/>
          </p:cNvGrpSpPr>
          <p:nvPr/>
        </p:nvGrpSpPr>
        <p:grpSpPr bwMode="auto">
          <a:xfrm>
            <a:off x="457200" y="228600"/>
            <a:ext cx="8229600" cy="873125"/>
            <a:chOff x="288" y="144"/>
            <a:chExt cx="5184" cy="550"/>
          </a:xfrm>
        </p:grpSpPr>
        <p:sp>
          <p:nvSpPr>
            <p:cNvPr id="35872" name="Rectangle 41"/>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Séptimo objetivo</a:t>
              </a:r>
            </a:p>
            <a:p>
              <a:endParaRPr lang="es-ES" sz="2000" i="0">
                <a:solidFill>
                  <a:schemeClr val="bg1"/>
                </a:solidFill>
              </a:endParaRPr>
            </a:p>
          </p:txBody>
        </p:sp>
        <p:sp>
          <p:nvSpPr>
            <p:cNvPr id="35873" name="Rectangle 42"/>
            <p:cNvSpPr>
              <a:spLocks noChangeArrowheads="1"/>
            </p:cNvSpPr>
            <p:nvPr/>
          </p:nvSpPr>
          <p:spPr bwMode="auto">
            <a:xfrm>
              <a:off x="1736" y="144"/>
              <a:ext cx="3736"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la percepción de los Sistemas de Información</a:t>
              </a:r>
              <a:r>
                <a:rPr lang="es-ES" sz="2000" i="0">
                  <a:solidFill>
                    <a:schemeClr val="bg1"/>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63174"/>
                                        </p:tgtEl>
                                        <p:attrNameLst>
                                          <p:attrName>style.visibility</p:attrName>
                                        </p:attrNameLst>
                                      </p:cBhvr>
                                      <p:to>
                                        <p:strVal val="visible"/>
                                      </p:to>
                                    </p:set>
                                    <p:anim calcmode="lin" valueType="num">
                                      <p:cBhvr>
                                        <p:cTn id="7" dur="500" fill="hold"/>
                                        <p:tgtEl>
                                          <p:spTgt spid="263174"/>
                                        </p:tgtEl>
                                        <p:attrNameLst>
                                          <p:attrName>ppt_x</p:attrName>
                                        </p:attrNameLst>
                                      </p:cBhvr>
                                      <p:tavLst>
                                        <p:tav tm="0">
                                          <p:val>
                                            <p:strVal val="#ppt_x-#ppt_w/2"/>
                                          </p:val>
                                        </p:tav>
                                        <p:tav tm="100000">
                                          <p:val>
                                            <p:strVal val="#ppt_x"/>
                                          </p:val>
                                        </p:tav>
                                      </p:tavLst>
                                    </p:anim>
                                    <p:anim calcmode="lin" valueType="num">
                                      <p:cBhvr>
                                        <p:cTn id="8" dur="500" fill="hold"/>
                                        <p:tgtEl>
                                          <p:spTgt spid="263174"/>
                                        </p:tgtEl>
                                        <p:attrNameLst>
                                          <p:attrName>ppt_y</p:attrName>
                                        </p:attrNameLst>
                                      </p:cBhvr>
                                      <p:tavLst>
                                        <p:tav tm="0">
                                          <p:val>
                                            <p:strVal val="#ppt_y"/>
                                          </p:val>
                                        </p:tav>
                                        <p:tav tm="100000">
                                          <p:val>
                                            <p:strVal val="#ppt_y"/>
                                          </p:val>
                                        </p:tav>
                                      </p:tavLst>
                                    </p:anim>
                                    <p:anim calcmode="lin" valueType="num">
                                      <p:cBhvr>
                                        <p:cTn id="9" dur="500" fill="hold"/>
                                        <p:tgtEl>
                                          <p:spTgt spid="263174"/>
                                        </p:tgtEl>
                                        <p:attrNameLst>
                                          <p:attrName>ppt_w</p:attrName>
                                        </p:attrNameLst>
                                      </p:cBhvr>
                                      <p:tavLst>
                                        <p:tav tm="0">
                                          <p:val>
                                            <p:fltVal val="0"/>
                                          </p:val>
                                        </p:tav>
                                        <p:tav tm="100000">
                                          <p:val>
                                            <p:strVal val="#ppt_w"/>
                                          </p:val>
                                        </p:tav>
                                      </p:tavLst>
                                    </p:anim>
                                    <p:anim calcmode="lin" valueType="num">
                                      <p:cBhvr>
                                        <p:cTn id="10" dur="500" fill="hold"/>
                                        <p:tgtEl>
                                          <p:spTgt spid="26317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63206"/>
                                        </p:tgtEl>
                                        <p:attrNameLst>
                                          <p:attrName>style.visibility</p:attrName>
                                        </p:attrNameLst>
                                      </p:cBhvr>
                                      <p:to>
                                        <p:strVal val="visible"/>
                                      </p:to>
                                    </p:set>
                                    <p:animEffect transition="in" filter="randombar(horizontal)">
                                      <p:cBhvr>
                                        <p:cTn id="15" dur="500"/>
                                        <p:tgtEl>
                                          <p:spTgt spid="26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6868"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31430" name="Text Box 6"/>
          <p:cNvSpPr txBox="1">
            <a:spLocks noChangeArrowheads="1"/>
          </p:cNvSpPr>
          <p:nvPr/>
        </p:nvSpPr>
        <p:spPr bwMode="auto">
          <a:xfrm>
            <a:off x="457200" y="12192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percepción del recurso información</a:t>
            </a:r>
            <a:r>
              <a:rPr lang="es-ES" sz="2000" i="0">
                <a:solidFill>
                  <a:srgbClr val="FF6600"/>
                </a:solidFill>
              </a:rPr>
              <a:t> </a:t>
            </a:r>
          </a:p>
        </p:txBody>
      </p:sp>
      <p:sp>
        <p:nvSpPr>
          <p:cNvPr id="36870"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6871" name="Rectangle 25"/>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6872" name="Rectangle 29"/>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6873" name="Rectangle 35"/>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36874" name="Rectangle 37"/>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graphicFrame>
        <p:nvGraphicFramePr>
          <p:cNvPr id="231465" name="Object 41"/>
          <p:cNvGraphicFramePr>
            <a:graphicFrameLocks noChangeAspect="1"/>
          </p:cNvGraphicFramePr>
          <p:nvPr/>
        </p:nvGraphicFramePr>
        <p:xfrm>
          <a:off x="533400" y="2819400"/>
          <a:ext cx="9601200" cy="6172200"/>
        </p:xfrm>
        <a:graphic>
          <a:graphicData uri="http://schemas.openxmlformats.org/presentationml/2006/ole">
            <p:oleObj spid="_x0000_s36866" name="Documento" r:id="rId3" imgW="6082560" imgH="3909960" progId="Word.Document.8">
              <p:embed/>
            </p:oleObj>
          </a:graphicData>
        </a:graphic>
      </p:graphicFrame>
      <p:grpSp>
        <p:nvGrpSpPr>
          <p:cNvPr id="36875" name="Group 46"/>
          <p:cNvGrpSpPr>
            <a:grpSpLocks/>
          </p:cNvGrpSpPr>
          <p:nvPr/>
        </p:nvGrpSpPr>
        <p:grpSpPr bwMode="auto">
          <a:xfrm>
            <a:off x="457200" y="228600"/>
            <a:ext cx="8229600" cy="873125"/>
            <a:chOff x="288" y="144"/>
            <a:chExt cx="5184" cy="550"/>
          </a:xfrm>
        </p:grpSpPr>
        <p:sp>
          <p:nvSpPr>
            <p:cNvPr id="36876" name="Rectangle 47"/>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Séptimo objetivo</a:t>
              </a:r>
            </a:p>
            <a:p>
              <a:endParaRPr lang="es-ES" sz="2000" i="0">
                <a:solidFill>
                  <a:schemeClr val="bg1"/>
                </a:solidFill>
              </a:endParaRPr>
            </a:p>
          </p:txBody>
        </p:sp>
        <p:sp>
          <p:nvSpPr>
            <p:cNvPr id="36877" name="Rectangle 48"/>
            <p:cNvSpPr>
              <a:spLocks noChangeArrowheads="1"/>
            </p:cNvSpPr>
            <p:nvPr/>
          </p:nvSpPr>
          <p:spPr bwMode="auto">
            <a:xfrm>
              <a:off x="1736" y="144"/>
              <a:ext cx="3736"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 la percepción de los Sistemas de Información</a:t>
              </a:r>
              <a:r>
                <a:rPr lang="es-ES" sz="2000" i="0">
                  <a:solidFill>
                    <a:schemeClr val="bg1"/>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1430"/>
                                        </p:tgtEl>
                                        <p:attrNameLst>
                                          <p:attrName>style.visibility</p:attrName>
                                        </p:attrNameLst>
                                      </p:cBhvr>
                                      <p:to>
                                        <p:strVal val="visible"/>
                                      </p:to>
                                    </p:set>
                                    <p:anim calcmode="lin" valueType="num">
                                      <p:cBhvr>
                                        <p:cTn id="7" dur="500" fill="hold"/>
                                        <p:tgtEl>
                                          <p:spTgt spid="231430"/>
                                        </p:tgtEl>
                                        <p:attrNameLst>
                                          <p:attrName>ppt_x</p:attrName>
                                        </p:attrNameLst>
                                      </p:cBhvr>
                                      <p:tavLst>
                                        <p:tav tm="0">
                                          <p:val>
                                            <p:strVal val="#ppt_x-#ppt_w/2"/>
                                          </p:val>
                                        </p:tav>
                                        <p:tav tm="100000">
                                          <p:val>
                                            <p:strVal val="#ppt_x"/>
                                          </p:val>
                                        </p:tav>
                                      </p:tavLst>
                                    </p:anim>
                                    <p:anim calcmode="lin" valueType="num">
                                      <p:cBhvr>
                                        <p:cTn id="8" dur="500" fill="hold"/>
                                        <p:tgtEl>
                                          <p:spTgt spid="231430"/>
                                        </p:tgtEl>
                                        <p:attrNameLst>
                                          <p:attrName>ppt_y</p:attrName>
                                        </p:attrNameLst>
                                      </p:cBhvr>
                                      <p:tavLst>
                                        <p:tav tm="0">
                                          <p:val>
                                            <p:strVal val="#ppt_y"/>
                                          </p:val>
                                        </p:tav>
                                        <p:tav tm="100000">
                                          <p:val>
                                            <p:strVal val="#ppt_y"/>
                                          </p:val>
                                        </p:tav>
                                      </p:tavLst>
                                    </p:anim>
                                    <p:anim calcmode="lin" valueType="num">
                                      <p:cBhvr>
                                        <p:cTn id="9" dur="500" fill="hold"/>
                                        <p:tgtEl>
                                          <p:spTgt spid="231430"/>
                                        </p:tgtEl>
                                        <p:attrNameLst>
                                          <p:attrName>ppt_w</p:attrName>
                                        </p:attrNameLst>
                                      </p:cBhvr>
                                      <p:tavLst>
                                        <p:tav tm="0">
                                          <p:val>
                                            <p:fltVal val="0"/>
                                          </p:val>
                                        </p:tav>
                                        <p:tav tm="100000">
                                          <p:val>
                                            <p:strVal val="#ppt_w"/>
                                          </p:val>
                                        </p:tav>
                                      </p:tavLst>
                                    </p:anim>
                                    <p:anim calcmode="lin" valueType="num">
                                      <p:cBhvr>
                                        <p:cTn id="10" dur="500" fill="hold"/>
                                        <p:tgtEl>
                                          <p:spTgt spid="23143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1465"/>
                                        </p:tgtEl>
                                        <p:attrNameLst>
                                          <p:attrName>style.visibility</p:attrName>
                                        </p:attrNameLst>
                                      </p:cBhvr>
                                      <p:to>
                                        <p:strVal val="visible"/>
                                      </p:to>
                                    </p:set>
                                    <p:animEffect transition="in" filter="randombar(horizontal)">
                                      <p:cBhvr>
                                        <p:cTn id="15" dur="500"/>
                                        <p:tgtEl>
                                          <p:spTgt spid="23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7892"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32454" name="Text Box 6"/>
          <p:cNvSpPr txBox="1">
            <a:spLocks noChangeArrowheads="1"/>
          </p:cNvSpPr>
          <p:nvPr/>
        </p:nvSpPr>
        <p:spPr bwMode="auto">
          <a:xfrm>
            <a:off x="457200" y="1219200"/>
            <a:ext cx="8382000" cy="609600"/>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jerarquía plana por Nuevas Tecnologías</a:t>
            </a:r>
          </a:p>
          <a:p>
            <a:pPr algn="l">
              <a:lnSpc>
                <a:spcPct val="85000"/>
              </a:lnSpc>
            </a:pPr>
            <a:r>
              <a:rPr lang="es-MX" sz="2000">
                <a:solidFill>
                  <a:schemeClr val="bg1"/>
                </a:solidFill>
              </a:rPr>
              <a:t>Hipótesis: estructura de la pirámide de información</a:t>
            </a:r>
            <a:r>
              <a:rPr lang="es-ES" sz="2000">
                <a:solidFill>
                  <a:schemeClr val="bg1"/>
                </a:solidFill>
              </a:rPr>
              <a:t> </a:t>
            </a:r>
          </a:p>
        </p:txBody>
      </p:sp>
      <p:sp>
        <p:nvSpPr>
          <p:cNvPr id="37894"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7895" name="Rectangle 35"/>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37896" name="Rectangle 37"/>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graphicFrame>
        <p:nvGraphicFramePr>
          <p:cNvPr id="232490" name="Object 42"/>
          <p:cNvGraphicFramePr>
            <a:graphicFrameLocks noChangeAspect="1"/>
          </p:cNvGraphicFramePr>
          <p:nvPr/>
        </p:nvGraphicFramePr>
        <p:xfrm>
          <a:off x="1257300" y="1928813"/>
          <a:ext cx="6572250" cy="4929187"/>
        </p:xfrm>
        <a:graphic>
          <a:graphicData uri="http://schemas.openxmlformats.org/presentationml/2006/ole">
            <p:oleObj spid="_x0000_s37890" name="Diapositiva" r:id="rId3" imgW="4572000" imgH="3429000" progId="PowerPoint.Slide.8">
              <p:embed/>
            </p:oleObj>
          </a:graphicData>
        </a:graphic>
      </p:graphicFrame>
      <p:grpSp>
        <p:nvGrpSpPr>
          <p:cNvPr id="37897" name="Group 47"/>
          <p:cNvGrpSpPr>
            <a:grpSpLocks/>
          </p:cNvGrpSpPr>
          <p:nvPr/>
        </p:nvGrpSpPr>
        <p:grpSpPr bwMode="auto">
          <a:xfrm>
            <a:off x="457200" y="228600"/>
            <a:ext cx="8229600" cy="873125"/>
            <a:chOff x="288" y="144"/>
            <a:chExt cx="5184" cy="550"/>
          </a:xfrm>
        </p:grpSpPr>
        <p:sp>
          <p:nvSpPr>
            <p:cNvPr id="37898" name="Rectangle 45"/>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Octavo objetivo</a:t>
              </a:r>
            </a:p>
            <a:p>
              <a:endParaRPr lang="es-ES" sz="2000" i="0">
                <a:solidFill>
                  <a:schemeClr val="bg1"/>
                </a:solidFill>
              </a:endParaRPr>
            </a:p>
          </p:txBody>
        </p:sp>
        <p:sp>
          <p:nvSpPr>
            <p:cNvPr id="37899" name="Rectangle 46"/>
            <p:cNvSpPr>
              <a:spLocks noChangeArrowheads="1"/>
            </p:cNvSpPr>
            <p:nvPr/>
          </p:nvSpPr>
          <p:spPr bwMode="auto">
            <a:xfrm>
              <a:off x="1740" y="144"/>
              <a:ext cx="3732"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Estructura jerárquica de la empresa desde la perspectiva de la información</a:t>
              </a:r>
              <a:endParaRPr lang="es-ES" sz="2000" i="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2454">
                                            <p:txEl>
                                              <p:pRg st="0" end="0"/>
                                            </p:txEl>
                                          </p:spTgt>
                                        </p:tgtEl>
                                        <p:attrNameLst>
                                          <p:attrName>style.visibility</p:attrName>
                                        </p:attrNameLst>
                                      </p:cBhvr>
                                      <p:to>
                                        <p:strVal val="visible"/>
                                      </p:to>
                                    </p:set>
                                    <p:anim calcmode="lin" valueType="num">
                                      <p:cBhvr>
                                        <p:cTn id="7" dur="500" fill="hold"/>
                                        <p:tgtEl>
                                          <p:spTgt spid="23245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3245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3245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3245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32454">
                                            <p:txEl>
                                              <p:pRg st="1" end="1"/>
                                            </p:txEl>
                                          </p:spTgt>
                                        </p:tgtEl>
                                        <p:attrNameLst>
                                          <p:attrName>style.visibility</p:attrName>
                                        </p:attrNameLst>
                                      </p:cBhvr>
                                      <p:to>
                                        <p:strVal val="visible"/>
                                      </p:to>
                                    </p:set>
                                    <p:anim calcmode="lin" valueType="num">
                                      <p:cBhvr>
                                        <p:cTn id="15" dur="500" fill="hold"/>
                                        <p:tgtEl>
                                          <p:spTgt spid="232454">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232454">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3245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3245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232490"/>
                                        </p:tgtEl>
                                        <p:attrNameLst>
                                          <p:attrName>style.visibility</p:attrName>
                                        </p:attrNameLst>
                                      </p:cBhvr>
                                      <p:to>
                                        <p:strVal val="visible"/>
                                      </p:to>
                                    </p:set>
                                    <p:animEffect transition="in" filter="randombar(vertical)">
                                      <p:cBhvr>
                                        <p:cTn id="23" dur="500"/>
                                        <p:tgtEl>
                                          <p:spTgt spid="232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8916"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34502" name="Text Box 6"/>
          <p:cNvSpPr txBox="1">
            <a:spLocks noChangeArrowheads="1"/>
          </p:cNvSpPr>
          <p:nvPr/>
        </p:nvSpPr>
        <p:spPr bwMode="auto">
          <a:xfrm>
            <a:off x="457200" y="1371600"/>
            <a:ext cx="8382000" cy="350838"/>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procedencia de la información externa</a:t>
            </a:r>
            <a:r>
              <a:rPr lang="es-ES" sz="2000">
                <a:solidFill>
                  <a:schemeClr val="bg1"/>
                </a:solidFill>
              </a:rPr>
              <a:t> </a:t>
            </a:r>
          </a:p>
        </p:txBody>
      </p:sp>
      <p:graphicFrame>
        <p:nvGraphicFramePr>
          <p:cNvPr id="234535" name="Object 39"/>
          <p:cNvGraphicFramePr>
            <a:graphicFrameLocks noChangeAspect="1"/>
          </p:cNvGraphicFramePr>
          <p:nvPr/>
        </p:nvGraphicFramePr>
        <p:xfrm>
          <a:off x="914400" y="1730375"/>
          <a:ext cx="7391400" cy="5127625"/>
        </p:xfrm>
        <a:graphic>
          <a:graphicData uri="http://schemas.openxmlformats.org/presentationml/2006/ole">
            <p:oleObj spid="_x0000_s38914" name="Gráfico" r:id="rId3" imgW="4899600" imgH="3393720" progId="Excel.Sheet.8">
              <p:embed/>
            </p:oleObj>
          </a:graphicData>
        </a:graphic>
      </p:graphicFrame>
      <p:grpSp>
        <p:nvGrpSpPr>
          <p:cNvPr id="2" name="Group 45"/>
          <p:cNvGrpSpPr>
            <a:grpSpLocks/>
          </p:cNvGrpSpPr>
          <p:nvPr/>
        </p:nvGrpSpPr>
        <p:grpSpPr bwMode="auto">
          <a:xfrm>
            <a:off x="457200" y="228600"/>
            <a:ext cx="8229600" cy="873125"/>
            <a:chOff x="288" y="144"/>
            <a:chExt cx="5184" cy="550"/>
          </a:xfrm>
        </p:grpSpPr>
        <p:sp>
          <p:nvSpPr>
            <p:cNvPr id="38919" name="Rectangle 43"/>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Noveno objetivo</a:t>
              </a:r>
            </a:p>
            <a:p>
              <a:endParaRPr lang="es-ES" sz="2000" i="0">
                <a:solidFill>
                  <a:schemeClr val="bg1"/>
                </a:solidFill>
              </a:endParaRPr>
            </a:p>
          </p:txBody>
        </p:sp>
        <p:sp>
          <p:nvSpPr>
            <p:cNvPr id="38920" name="Rectangle 44"/>
            <p:cNvSpPr>
              <a:spLocks noChangeArrowheads="1"/>
            </p:cNvSpPr>
            <p:nvPr/>
          </p:nvSpPr>
          <p:spPr bwMode="auto">
            <a:xfrm>
              <a:off x="1744" y="144"/>
              <a:ext cx="3728" cy="545"/>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del intercambio de información con el exterior de la empresa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34502"/>
                                        </p:tgtEl>
                                        <p:attrNameLst>
                                          <p:attrName>style.visibility</p:attrName>
                                        </p:attrNameLst>
                                      </p:cBhvr>
                                      <p:to>
                                        <p:strVal val="visible"/>
                                      </p:to>
                                    </p:set>
                                    <p:anim calcmode="lin" valueType="num">
                                      <p:cBhvr>
                                        <p:cTn id="15" dur="500" fill="hold"/>
                                        <p:tgtEl>
                                          <p:spTgt spid="234502"/>
                                        </p:tgtEl>
                                        <p:attrNameLst>
                                          <p:attrName>ppt_x</p:attrName>
                                        </p:attrNameLst>
                                      </p:cBhvr>
                                      <p:tavLst>
                                        <p:tav tm="0">
                                          <p:val>
                                            <p:strVal val="#ppt_x-#ppt_w/2"/>
                                          </p:val>
                                        </p:tav>
                                        <p:tav tm="100000">
                                          <p:val>
                                            <p:strVal val="#ppt_x"/>
                                          </p:val>
                                        </p:tav>
                                      </p:tavLst>
                                    </p:anim>
                                    <p:anim calcmode="lin" valueType="num">
                                      <p:cBhvr>
                                        <p:cTn id="16" dur="500" fill="hold"/>
                                        <p:tgtEl>
                                          <p:spTgt spid="234502"/>
                                        </p:tgtEl>
                                        <p:attrNameLst>
                                          <p:attrName>ppt_y</p:attrName>
                                        </p:attrNameLst>
                                      </p:cBhvr>
                                      <p:tavLst>
                                        <p:tav tm="0">
                                          <p:val>
                                            <p:strVal val="#ppt_y"/>
                                          </p:val>
                                        </p:tav>
                                        <p:tav tm="100000">
                                          <p:val>
                                            <p:strVal val="#ppt_y"/>
                                          </p:val>
                                        </p:tav>
                                      </p:tavLst>
                                    </p:anim>
                                    <p:anim calcmode="lin" valueType="num">
                                      <p:cBhvr>
                                        <p:cTn id="17" dur="500" fill="hold"/>
                                        <p:tgtEl>
                                          <p:spTgt spid="234502"/>
                                        </p:tgtEl>
                                        <p:attrNameLst>
                                          <p:attrName>ppt_w</p:attrName>
                                        </p:attrNameLst>
                                      </p:cBhvr>
                                      <p:tavLst>
                                        <p:tav tm="0">
                                          <p:val>
                                            <p:fltVal val="0"/>
                                          </p:val>
                                        </p:tav>
                                        <p:tav tm="100000">
                                          <p:val>
                                            <p:strVal val="#ppt_w"/>
                                          </p:val>
                                        </p:tav>
                                      </p:tavLst>
                                    </p:anim>
                                    <p:anim calcmode="lin" valueType="num">
                                      <p:cBhvr>
                                        <p:cTn id="18" dur="500" fill="hold"/>
                                        <p:tgtEl>
                                          <p:spTgt spid="23450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34535"/>
                                        </p:tgtEl>
                                        <p:attrNameLst>
                                          <p:attrName>style.visibility</p:attrName>
                                        </p:attrNameLst>
                                      </p:cBhvr>
                                      <p:to>
                                        <p:strVal val="visible"/>
                                      </p:to>
                                    </p:set>
                                    <p:animEffect transition="in" filter="checkerboard(across)">
                                      <p:cBhvr>
                                        <p:cTn id="23" dur="500"/>
                                        <p:tgtEl>
                                          <p:spTgt spid="234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autoUpdateAnimBg="0"/>
      <p:bldOleChart spid="23453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39940"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39941" name="Text Box 6"/>
          <p:cNvSpPr txBox="1">
            <a:spLocks noChangeArrowheads="1"/>
          </p:cNvSpPr>
          <p:nvPr/>
        </p:nvSpPr>
        <p:spPr bwMode="auto">
          <a:xfrm>
            <a:off x="381000" y="1295400"/>
            <a:ext cx="8382000" cy="609600"/>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destino de la información que se envía hacia el exterior de la empresa</a:t>
            </a:r>
            <a:r>
              <a:rPr lang="es-ES" sz="2000">
                <a:solidFill>
                  <a:schemeClr val="bg1"/>
                </a:solidFill>
              </a:rPr>
              <a:t> </a:t>
            </a:r>
          </a:p>
        </p:txBody>
      </p:sp>
      <p:sp>
        <p:nvSpPr>
          <p:cNvPr id="39942"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39943"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9944"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9945"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9946"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39947"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39948"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39949"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39950"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39951" name="Rectangle 20"/>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39952" name="Rectangle 21"/>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39953" name="Rectangle 22"/>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39954" name="Rectangle 23"/>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39955" name="Rectangle 24"/>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39956" name="Rectangle 25"/>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39957" name="Rectangle 26"/>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39958" name="Rectangle 27"/>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39959" name="Rectangle 28"/>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39960" name="Rectangle 30"/>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39961" name="Rectangle 32"/>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39962" name="Rectangle 33"/>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39963" name="Rectangle 34"/>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39964" name="Rectangle 35"/>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39965" name="Rectangle 36"/>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39966" name="Rectangle 37"/>
          <p:cNvSpPr>
            <a:spLocks noChangeArrowheads="1"/>
          </p:cNvSpPr>
          <p:nvPr/>
        </p:nvSpPr>
        <p:spPr bwMode="auto">
          <a:xfrm>
            <a:off x="2114550" y="1724025"/>
            <a:ext cx="9144000" cy="0"/>
          </a:xfrm>
          <a:prstGeom prst="rect">
            <a:avLst/>
          </a:prstGeom>
          <a:noFill/>
          <a:ln w="9525">
            <a:noFill/>
            <a:miter lim="800000"/>
            <a:headEnd/>
            <a:tailEnd/>
          </a:ln>
        </p:spPr>
        <p:txBody>
          <a:bodyPr>
            <a:spAutoFit/>
          </a:bodyPr>
          <a:lstStyle/>
          <a:p>
            <a:endParaRPr lang="es-ES"/>
          </a:p>
        </p:txBody>
      </p:sp>
      <p:graphicFrame>
        <p:nvGraphicFramePr>
          <p:cNvPr id="39938" name="Object 39"/>
          <p:cNvGraphicFramePr>
            <a:graphicFrameLocks noChangeAspect="1"/>
          </p:cNvGraphicFramePr>
          <p:nvPr/>
        </p:nvGraphicFramePr>
        <p:xfrm>
          <a:off x="1003300" y="2044700"/>
          <a:ext cx="7212013" cy="4683125"/>
        </p:xfrm>
        <a:graphic>
          <a:graphicData uri="http://schemas.openxmlformats.org/presentationml/2006/ole">
            <p:oleObj spid="_x0000_s39938" name="Gráfico" r:id="rId3" imgW="5089320" imgH="3299040" progId="Excel.Sheet.8">
              <p:embed/>
            </p:oleObj>
          </a:graphicData>
        </a:graphic>
      </p:graphicFrame>
      <p:grpSp>
        <p:nvGrpSpPr>
          <p:cNvPr id="39967" name="Group 45"/>
          <p:cNvGrpSpPr>
            <a:grpSpLocks/>
          </p:cNvGrpSpPr>
          <p:nvPr/>
        </p:nvGrpSpPr>
        <p:grpSpPr bwMode="auto">
          <a:xfrm>
            <a:off x="457200" y="228600"/>
            <a:ext cx="8229600" cy="873125"/>
            <a:chOff x="288" y="144"/>
            <a:chExt cx="5184" cy="550"/>
          </a:xfrm>
        </p:grpSpPr>
        <p:sp>
          <p:nvSpPr>
            <p:cNvPr id="39968" name="Rectangle 46"/>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Noveno objetivo</a:t>
              </a:r>
            </a:p>
            <a:p>
              <a:endParaRPr lang="es-ES" sz="2000" i="0">
                <a:solidFill>
                  <a:schemeClr val="bg1"/>
                </a:solidFill>
              </a:endParaRPr>
            </a:p>
          </p:txBody>
        </p:sp>
        <p:sp>
          <p:nvSpPr>
            <p:cNvPr id="39969" name="Rectangle 47"/>
            <p:cNvSpPr>
              <a:spLocks noChangeArrowheads="1"/>
            </p:cNvSpPr>
            <p:nvPr/>
          </p:nvSpPr>
          <p:spPr bwMode="auto">
            <a:xfrm>
              <a:off x="1744" y="144"/>
              <a:ext cx="3728" cy="545"/>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Análisis del intercambio de información con el exterior de la empresa</a:t>
              </a:r>
            </a:p>
          </p:txBody>
        </p:sp>
      </p:gr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0"/>
          </a:xfrm>
          <a:prstGeom prst="rect">
            <a:avLst/>
          </a:prstGeom>
          <a:gradFill rotWithShape="0">
            <a:gsLst>
              <a:gs pos="0">
                <a:srgbClr val="005CBF"/>
              </a:gs>
              <a:gs pos="25000">
                <a:srgbClr val="0087E6"/>
              </a:gs>
              <a:gs pos="75000">
                <a:srgbClr val="21D6E0"/>
              </a:gs>
              <a:gs pos="100000">
                <a:srgbClr val="03D4A8"/>
              </a:gs>
            </a:gsLst>
            <a:lin ang="0" scaled="1"/>
          </a:gradFill>
          <a:ln w="9525">
            <a:noFill/>
            <a:miter lim="800000"/>
            <a:headEnd/>
            <a:tailEnd/>
          </a:ln>
        </p:spPr>
        <p:txBody>
          <a:bodyPr wrap="none" anchor="ctr"/>
          <a:lstStyle/>
          <a:p>
            <a:endParaRPr lang="es-ES"/>
          </a:p>
        </p:txBody>
      </p:sp>
      <p:sp>
        <p:nvSpPr>
          <p:cNvPr id="53251" name="Text Box 3"/>
          <p:cNvSpPr txBox="1">
            <a:spLocks noChangeArrowheads="1"/>
          </p:cNvSpPr>
          <p:nvPr/>
        </p:nvSpPr>
        <p:spPr bwMode="auto">
          <a:xfrm>
            <a:off x="12192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sp>
        <p:nvSpPr>
          <p:cNvPr id="53252" name="AutoShape 4"/>
          <p:cNvSpPr>
            <a:spLocks noChangeArrowheads="1"/>
          </p:cNvSpPr>
          <p:nvPr/>
        </p:nvSpPr>
        <p:spPr bwMode="auto">
          <a:xfrm>
            <a:off x="2886075" y="1123950"/>
            <a:ext cx="3562350" cy="1200150"/>
          </a:xfrm>
          <a:prstGeom prst="flowChartMultidocument">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AESI-E</a:t>
            </a:r>
          </a:p>
          <a:p>
            <a:endParaRPr lang="es-ES"/>
          </a:p>
        </p:txBody>
      </p:sp>
      <p:sp>
        <p:nvSpPr>
          <p:cNvPr id="278534" name="AutoShape 6"/>
          <p:cNvSpPr>
            <a:spLocks noChangeArrowheads="1"/>
          </p:cNvSpPr>
          <p:nvPr/>
        </p:nvSpPr>
        <p:spPr bwMode="auto">
          <a:xfrm>
            <a:off x="2886075" y="2463800"/>
            <a:ext cx="3562350" cy="1200150"/>
          </a:xfrm>
          <a:prstGeom prst="flowChartMultidocumen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AESI-G</a:t>
            </a:r>
          </a:p>
          <a:p>
            <a:endParaRPr lang="es-ES"/>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8534"/>
                                        </p:tgtEl>
                                        <p:attrNameLst>
                                          <p:attrName>style.visibility</p:attrName>
                                        </p:attrNameLst>
                                      </p:cBhvr>
                                      <p:to>
                                        <p:strVal val="visible"/>
                                      </p:to>
                                    </p:set>
                                    <p:animEffect transition="in" filter="randombar(horizontal)">
                                      <p:cBhvr>
                                        <p:cTn id="7" dur="500"/>
                                        <p:tgtEl>
                                          <p:spTgt spid="278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0964"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40965"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40966"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40967" name="Rectangle 27"/>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40968" name="Rectangle 33"/>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40969" name="Rectangle 35"/>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40970" name="Rectangle 37"/>
          <p:cNvSpPr>
            <a:spLocks noChangeArrowheads="1"/>
          </p:cNvSpPr>
          <p:nvPr/>
        </p:nvSpPr>
        <p:spPr bwMode="auto">
          <a:xfrm>
            <a:off x="2114550" y="1724025"/>
            <a:ext cx="9144000" cy="0"/>
          </a:xfrm>
          <a:prstGeom prst="rect">
            <a:avLst/>
          </a:prstGeom>
          <a:noFill/>
          <a:ln w="9525">
            <a:noFill/>
            <a:miter lim="800000"/>
            <a:headEnd/>
            <a:tailEnd/>
          </a:ln>
        </p:spPr>
        <p:txBody>
          <a:bodyPr>
            <a:spAutoFit/>
          </a:bodyPr>
          <a:lstStyle/>
          <a:p>
            <a:endParaRPr lang="es-ES"/>
          </a:p>
        </p:txBody>
      </p:sp>
      <p:grpSp>
        <p:nvGrpSpPr>
          <p:cNvPr id="40971" name="Group 48"/>
          <p:cNvGrpSpPr>
            <a:grpSpLocks/>
          </p:cNvGrpSpPr>
          <p:nvPr/>
        </p:nvGrpSpPr>
        <p:grpSpPr bwMode="auto">
          <a:xfrm>
            <a:off x="457200" y="228600"/>
            <a:ext cx="8229600" cy="873125"/>
            <a:chOff x="288" y="144"/>
            <a:chExt cx="5184" cy="550"/>
          </a:xfrm>
        </p:grpSpPr>
        <p:sp>
          <p:nvSpPr>
            <p:cNvPr id="40973" name="Rectangle 46"/>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Décimo objetivo</a:t>
              </a:r>
            </a:p>
            <a:p>
              <a:endParaRPr lang="es-ES" sz="2000" i="0">
                <a:solidFill>
                  <a:schemeClr val="bg1"/>
                </a:solidFill>
              </a:endParaRPr>
            </a:p>
          </p:txBody>
        </p:sp>
        <p:sp>
          <p:nvSpPr>
            <p:cNvPr id="40974" name="Rectangle 47"/>
            <p:cNvSpPr>
              <a:spLocks noChangeArrowheads="1"/>
            </p:cNvSpPr>
            <p:nvPr/>
          </p:nvSpPr>
          <p:spPr bwMode="auto">
            <a:xfrm>
              <a:off x="1736" y="144"/>
              <a:ext cx="3736"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Análisis de los flujos de información en la empresa</a:t>
              </a:r>
              <a:r>
                <a:rPr lang="es-ES" sz="2000" i="0">
                  <a:solidFill>
                    <a:schemeClr val="bg1"/>
                  </a:solidFill>
                </a:rPr>
                <a:t> </a:t>
              </a:r>
              <a:endParaRPr lang="es-ES" sz="2000">
                <a:solidFill>
                  <a:schemeClr val="bg1"/>
                </a:solidFill>
              </a:endParaRPr>
            </a:p>
          </p:txBody>
        </p:sp>
      </p:grpSp>
      <p:sp>
        <p:nvSpPr>
          <p:cNvPr id="40972" name="Rectangle 5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graphicFrame>
        <p:nvGraphicFramePr>
          <p:cNvPr id="40962" name="Object 49"/>
          <p:cNvGraphicFramePr>
            <a:graphicFrameLocks noChangeAspect="1"/>
          </p:cNvGraphicFramePr>
          <p:nvPr/>
        </p:nvGraphicFramePr>
        <p:xfrm>
          <a:off x="1600200" y="1250950"/>
          <a:ext cx="6516688" cy="5607050"/>
        </p:xfrm>
        <a:graphic>
          <a:graphicData uri="http://schemas.openxmlformats.org/presentationml/2006/ole">
            <p:oleObj spid="_x0000_s40962" name="Gráfico" r:id="rId3" imgW="4899600" imgH="4209120" progId="Excel.Sheet.8">
              <p:embed/>
            </p:oleObj>
          </a:graphicData>
        </a:graphic>
      </p:graphicFrame>
    </p:spTree>
  </p:cSld>
  <p:clrMapOvr>
    <a:masterClrMapping/>
  </p:clrMapOvr>
  <p:transition>
    <p:blind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1988" name="Text Box 4"/>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41989"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41990"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1991"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1992"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1993"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1994"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41995"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41996"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41997"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41998" name="Rectangle 18"/>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41999" name="Rectangle 19"/>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42000" name="Rectangle 20"/>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42001" name="Rectangle 21"/>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42002" name="Rectangle 22"/>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42003" name="Rectangle 23"/>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42004" name="Rectangle 24"/>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42005" name="Rectangle 25"/>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42006" name="Rectangle 26"/>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42007" name="Rectangle 28"/>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42008" name="Rectangle 30"/>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42009" name="Rectangle 31"/>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42010" name="Rectangle 32"/>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42011" name="Rectangle 33"/>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42012" name="Rectangle 34"/>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42013" name="Rectangle 35"/>
          <p:cNvSpPr>
            <a:spLocks noChangeArrowheads="1"/>
          </p:cNvSpPr>
          <p:nvPr/>
        </p:nvSpPr>
        <p:spPr bwMode="auto">
          <a:xfrm>
            <a:off x="2114550" y="1724025"/>
            <a:ext cx="9144000" cy="0"/>
          </a:xfrm>
          <a:prstGeom prst="rect">
            <a:avLst/>
          </a:prstGeom>
          <a:noFill/>
          <a:ln w="9525">
            <a:noFill/>
            <a:miter lim="800000"/>
            <a:headEnd/>
            <a:tailEnd/>
          </a:ln>
        </p:spPr>
        <p:txBody>
          <a:bodyPr>
            <a:spAutoFit/>
          </a:bodyPr>
          <a:lstStyle/>
          <a:p>
            <a:endParaRPr lang="es-ES"/>
          </a:p>
        </p:txBody>
      </p:sp>
      <p:sp>
        <p:nvSpPr>
          <p:cNvPr id="42014" name="Rectangle 37"/>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2015" name="Rectangle 38"/>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graphicFrame>
        <p:nvGraphicFramePr>
          <p:cNvPr id="41986" name="Object 44"/>
          <p:cNvGraphicFramePr>
            <a:graphicFrameLocks noChangeAspect="1"/>
          </p:cNvGraphicFramePr>
          <p:nvPr/>
        </p:nvGraphicFramePr>
        <p:xfrm>
          <a:off x="1371600" y="1271588"/>
          <a:ext cx="6477000" cy="5586412"/>
        </p:xfrm>
        <a:graphic>
          <a:graphicData uri="http://schemas.openxmlformats.org/presentationml/2006/ole">
            <p:oleObj spid="_x0000_s41986" name="Gráfico" r:id="rId3" imgW="4899600" imgH="4218480" progId="Excel.Sheet.8">
              <p:embed/>
            </p:oleObj>
          </a:graphicData>
        </a:graphic>
      </p:graphicFrame>
      <p:grpSp>
        <p:nvGrpSpPr>
          <p:cNvPr id="42016" name="Group 45"/>
          <p:cNvGrpSpPr>
            <a:grpSpLocks/>
          </p:cNvGrpSpPr>
          <p:nvPr/>
        </p:nvGrpSpPr>
        <p:grpSpPr bwMode="auto">
          <a:xfrm>
            <a:off x="457200" y="228600"/>
            <a:ext cx="8229600" cy="873125"/>
            <a:chOff x="288" y="144"/>
            <a:chExt cx="5184" cy="550"/>
          </a:xfrm>
        </p:grpSpPr>
        <p:sp>
          <p:nvSpPr>
            <p:cNvPr id="42017" name="Rectangle 46"/>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Décimo objetivo</a:t>
              </a:r>
            </a:p>
            <a:p>
              <a:endParaRPr lang="es-ES" sz="2000" i="0">
                <a:solidFill>
                  <a:schemeClr val="bg1"/>
                </a:solidFill>
              </a:endParaRPr>
            </a:p>
          </p:txBody>
        </p:sp>
        <p:sp>
          <p:nvSpPr>
            <p:cNvPr id="42018" name="Rectangle 47"/>
            <p:cNvSpPr>
              <a:spLocks noChangeArrowheads="1"/>
            </p:cNvSpPr>
            <p:nvPr/>
          </p:nvSpPr>
          <p:spPr bwMode="auto">
            <a:xfrm>
              <a:off x="1736" y="144"/>
              <a:ext cx="3736"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Análisis de los flujos de información en la empresa</a:t>
              </a:r>
              <a:r>
                <a:rPr lang="es-ES" sz="2000" i="0">
                  <a:solidFill>
                    <a:schemeClr val="bg1"/>
                  </a:solidFill>
                </a:rPr>
                <a:t> </a:t>
              </a:r>
              <a:endParaRPr lang="es-ES" sz="2000">
                <a:solidFill>
                  <a:schemeClr val="bg1"/>
                </a:solidFill>
              </a:endParaRPr>
            </a:p>
          </p:txBody>
        </p:sp>
      </p:grpSp>
    </p:spTree>
  </p:cSld>
  <p:clrMapOvr>
    <a:masterClrMapping/>
  </p:clrMapOvr>
  <p:transition spd="slow">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3012" name="Text Box 4"/>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43013" name="Rectangle 5"/>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43014"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3015"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3016"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3017"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3018" name="Rectangle 10"/>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43019" name="Rectangle 11"/>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43020" name="Rectangle 12"/>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43021" name="Rectangle 13"/>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43022" name="Rectangle 18"/>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43023" name="Rectangle 19"/>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43024" name="Rectangle 20"/>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43025" name="Rectangle 21"/>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43026" name="Rectangle 22"/>
          <p:cNvSpPr>
            <a:spLocks noChangeArrowheads="1"/>
          </p:cNvSpPr>
          <p:nvPr/>
        </p:nvSpPr>
        <p:spPr bwMode="auto">
          <a:xfrm>
            <a:off x="2124075" y="1819275"/>
            <a:ext cx="9144000" cy="0"/>
          </a:xfrm>
          <a:prstGeom prst="rect">
            <a:avLst/>
          </a:prstGeom>
          <a:noFill/>
          <a:ln w="9525">
            <a:noFill/>
            <a:miter lim="800000"/>
            <a:headEnd/>
            <a:tailEnd/>
          </a:ln>
        </p:spPr>
        <p:txBody>
          <a:bodyPr>
            <a:spAutoFit/>
          </a:bodyPr>
          <a:lstStyle/>
          <a:p>
            <a:endParaRPr lang="es-ES"/>
          </a:p>
        </p:txBody>
      </p:sp>
      <p:sp>
        <p:nvSpPr>
          <p:cNvPr id="43027" name="Rectangle 23"/>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43028" name="Rectangle 24"/>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43029" name="Rectangle 25"/>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43030" name="Rectangle 26"/>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43031" name="Rectangle 28"/>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43032" name="Rectangle 30"/>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43033" name="Rectangle 31"/>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43034" name="Rectangle 32"/>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43035" name="Rectangle 33"/>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43036" name="Rectangle 34"/>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43037" name="Rectangle 35"/>
          <p:cNvSpPr>
            <a:spLocks noChangeArrowheads="1"/>
          </p:cNvSpPr>
          <p:nvPr/>
        </p:nvSpPr>
        <p:spPr bwMode="auto">
          <a:xfrm>
            <a:off x="2114550" y="1724025"/>
            <a:ext cx="9144000" cy="0"/>
          </a:xfrm>
          <a:prstGeom prst="rect">
            <a:avLst/>
          </a:prstGeom>
          <a:noFill/>
          <a:ln w="9525">
            <a:noFill/>
            <a:miter lim="800000"/>
            <a:headEnd/>
            <a:tailEnd/>
          </a:ln>
        </p:spPr>
        <p:txBody>
          <a:bodyPr>
            <a:spAutoFit/>
          </a:bodyPr>
          <a:lstStyle/>
          <a:p>
            <a:endParaRPr lang="es-ES"/>
          </a:p>
        </p:txBody>
      </p:sp>
      <p:sp>
        <p:nvSpPr>
          <p:cNvPr id="43038" name="Rectangle 37"/>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3039" name="Rectangle 38"/>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graphicFrame>
        <p:nvGraphicFramePr>
          <p:cNvPr id="43010" name="Object 44"/>
          <p:cNvGraphicFramePr>
            <a:graphicFrameLocks noChangeAspect="1"/>
          </p:cNvGraphicFramePr>
          <p:nvPr/>
        </p:nvGraphicFramePr>
        <p:xfrm>
          <a:off x="1295400" y="1257300"/>
          <a:ext cx="6629400" cy="5600700"/>
        </p:xfrm>
        <a:graphic>
          <a:graphicData uri="http://schemas.openxmlformats.org/presentationml/2006/ole">
            <p:oleObj spid="_x0000_s43010" r:id="rId3" imgW="5029200" imgH="4248150" progId="Excel.Sheet.8">
              <p:embed/>
            </p:oleObj>
          </a:graphicData>
        </a:graphic>
      </p:graphicFrame>
      <p:grpSp>
        <p:nvGrpSpPr>
          <p:cNvPr id="43040" name="Group 45"/>
          <p:cNvGrpSpPr>
            <a:grpSpLocks/>
          </p:cNvGrpSpPr>
          <p:nvPr/>
        </p:nvGrpSpPr>
        <p:grpSpPr bwMode="auto">
          <a:xfrm>
            <a:off x="457200" y="228600"/>
            <a:ext cx="8229600" cy="873125"/>
            <a:chOff x="288" y="144"/>
            <a:chExt cx="5184" cy="550"/>
          </a:xfrm>
        </p:grpSpPr>
        <p:sp>
          <p:nvSpPr>
            <p:cNvPr id="43041" name="Rectangle 46"/>
            <p:cNvSpPr>
              <a:spLocks noChangeArrowheads="1"/>
            </p:cNvSpPr>
            <p:nvPr/>
          </p:nvSpPr>
          <p:spPr bwMode="auto">
            <a:xfrm>
              <a:off x="288" y="145"/>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Décimo objetivo</a:t>
              </a:r>
            </a:p>
            <a:p>
              <a:endParaRPr lang="es-ES" sz="2000" i="0">
                <a:solidFill>
                  <a:schemeClr val="bg1"/>
                </a:solidFill>
              </a:endParaRPr>
            </a:p>
          </p:txBody>
        </p:sp>
        <p:sp>
          <p:nvSpPr>
            <p:cNvPr id="43042" name="Rectangle 47"/>
            <p:cNvSpPr>
              <a:spLocks noChangeArrowheads="1"/>
            </p:cNvSpPr>
            <p:nvPr/>
          </p:nvSpPr>
          <p:spPr bwMode="auto">
            <a:xfrm>
              <a:off x="1736" y="144"/>
              <a:ext cx="3736"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Análisis de los flujos de información en la empresa</a:t>
              </a:r>
              <a:r>
                <a:rPr lang="es-ES" sz="2000" i="0">
                  <a:solidFill>
                    <a:schemeClr val="bg1"/>
                  </a:solidFill>
                </a:rPr>
                <a:t> </a:t>
              </a:r>
              <a:endParaRPr lang="es-ES" sz="2000">
                <a:solidFill>
                  <a:schemeClr val="bg1"/>
                </a:solidFill>
              </a:endParaRPr>
            </a:p>
          </p:txBody>
        </p:sp>
      </p:grpSp>
    </p:spTree>
  </p:cSld>
  <p:clrMapOvr>
    <a:masterClrMapping/>
  </p:clrMapOvr>
  <p:transition spd="slow">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4036"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44037"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44038" name="Rectangle 20"/>
          <p:cNvSpPr>
            <a:spLocks noChangeArrowheads="1"/>
          </p:cNvSpPr>
          <p:nvPr/>
        </p:nvSpPr>
        <p:spPr bwMode="auto">
          <a:xfrm>
            <a:off x="2700338" y="1800225"/>
            <a:ext cx="9144000" cy="0"/>
          </a:xfrm>
          <a:prstGeom prst="rect">
            <a:avLst/>
          </a:prstGeom>
          <a:noFill/>
          <a:ln w="9525">
            <a:noFill/>
            <a:miter lim="800000"/>
            <a:headEnd/>
            <a:tailEnd/>
          </a:ln>
        </p:spPr>
        <p:txBody>
          <a:bodyPr>
            <a:spAutoFit/>
          </a:bodyPr>
          <a:lstStyle/>
          <a:p>
            <a:endParaRPr lang="es-ES"/>
          </a:p>
        </p:txBody>
      </p:sp>
      <p:sp>
        <p:nvSpPr>
          <p:cNvPr id="44039" name="Rectangle 23"/>
          <p:cNvSpPr>
            <a:spLocks noChangeArrowheads="1"/>
          </p:cNvSpPr>
          <p:nvPr/>
        </p:nvSpPr>
        <p:spPr bwMode="auto">
          <a:xfrm>
            <a:off x="2133600" y="1800225"/>
            <a:ext cx="9144000" cy="0"/>
          </a:xfrm>
          <a:prstGeom prst="rect">
            <a:avLst/>
          </a:prstGeom>
          <a:noFill/>
          <a:ln w="9525">
            <a:noFill/>
            <a:miter lim="800000"/>
            <a:headEnd/>
            <a:tailEnd/>
          </a:ln>
        </p:spPr>
        <p:txBody>
          <a:bodyPr>
            <a:spAutoFit/>
          </a:bodyPr>
          <a:lstStyle/>
          <a:p>
            <a:endParaRPr lang="es-ES"/>
          </a:p>
        </p:txBody>
      </p:sp>
      <p:sp>
        <p:nvSpPr>
          <p:cNvPr id="44040" name="Rectangle 29"/>
          <p:cNvSpPr>
            <a:spLocks noChangeArrowheads="1"/>
          </p:cNvSpPr>
          <p:nvPr/>
        </p:nvSpPr>
        <p:spPr bwMode="auto">
          <a:xfrm>
            <a:off x="2228850" y="752475"/>
            <a:ext cx="9144000" cy="0"/>
          </a:xfrm>
          <a:prstGeom prst="rect">
            <a:avLst/>
          </a:prstGeom>
          <a:noFill/>
          <a:ln w="9525">
            <a:noFill/>
            <a:miter lim="800000"/>
            <a:headEnd/>
            <a:tailEnd/>
          </a:ln>
        </p:spPr>
        <p:txBody>
          <a:bodyPr>
            <a:spAutoFit/>
          </a:bodyPr>
          <a:lstStyle/>
          <a:p>
            <a:endParaRPr lang="es-ES"/>
          </a:p>
        </p:txBody>
      </p:sp>
      <p:sp>
        <p:nvSpPr>
          <p:cNvPr id="44041" name="Rectangle 37"/>
          <p:cNvSpPr>
            <a:spLocks noChangeArrowheads="1"/>
          </p:cNvSpPr>
          <p:nvPr/>
        </p:nvSpPr>
        <p:spPr bwMode="auto">
          <a:xfrm>
            <a:off x="2114550" y="1724025"/>
            <a:ext cx="9144000" cy="0"/>
          </a:xfrm>
          <a:prstGeom prst="rect">
            <a:avLst/>
          </a:prstGeom>
          <a:noFill/>
          <a:ln w="9525">
            <a:noFill/>
            <a:miter lim="800000"/>
            <a:headEnd/>
            <a:tailEnd/>
          </a:ln>
        </p:spPr>
        <p:txBody>
          <a:bodyPr>
            <a:spAutoFit/>
          </a:bodyPr>
          <a:lstStyle/>
          <a:p>
            <a:endParaRPr lang="es-ES"/>
          </a:p>
        </p:txBody>
      </p:sp>
      <p:graphicFrame>
        <p:nvGraphicFramePr>
          <p:cNvPr id="240684" name="Object 44"/>
          <p:cNvGraphicFramePr>
            <a:graphicFrameLocks noChangeAspect="1"/>
          </p:cNvGraphicFramePr>
          <p:nvPr/>
        </p:nvGraphicFramePr>
        <p:xfrm>
          <a:off x="1447800" y="1347788"/>
          <a:ext cx="6629400" cy="5510212"/>
        </p:xfrm>
        <a:graphic>
          <a:graphicData uri="http://schemas.openxmlformats.org/presentationml/2006/ole">
            <p:oleObj spid="_x0000_s44034" name="Gráfico" r:id="rId3" imgW="4899600" imgH="4066920" progId="Excel.Sheet.8">
              <p:embed/>
            </p:oleObj>
          </a:graphicData>
        </a:graphic>
      </p:graphicFrame>
      <p:grpSp>
        <p:nvGrpSpPr>
          <p:cNvPr id="2" name="Group 50"/>
          <p:cNvGrpSpPr>
            <a:grpSpLocks/>
          </p:cNvGrpSpPr>
          <p:nvPr/>
        </p:nvGrpSpPr>
        <p:grpSpPr bwMode="auto">
          <a:xfrm>
            <a:off x="457200" y="228600"/>
            <a:ext cx="8382000" cy="871538"/>
            <a:chOff x="288" y="144"/>
            <a:chExt cx="5280" cy="549"/>
          </a:xfrm>
        </p:grpSpPr>
        <p:sp>
          <p:nvSpPr>
            <p:cNvPr id="44043" name="Text Box 3"/>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4044" name="Text Box 47"/>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44045" name="Rectangle 48"/>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Undécimo objetivo</a:t>
              </a:r>
            </a:p>
            <a:p>
              <a:endParaRPr lang="es-ES" sz="2000" i="0">
                <a:solidFill>
                  <a:schemeClr val="bg1"/>
                </a:solidFill>
              </a:endParaRPr>
            </a:p>
          </p:txBody>
        </p:sp>
        <p:sp>
          <p:nvSpPr>
            <p:cNvPr id="44046" name="Rectangle 49"/>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Nivel y necesidades de formación en Tecnologías de la Información y las Comunicaciones en las empresas</a:t>
              </a:r>
              <a:r>
                <a:rPr lang="es-ES" sz="2000" i="0">
                  <a:solidFill>
                    <a:schemeClr val="bg1"/>
                  </a:solidFill>
                </a:rPr>
                <a:t> </a:t>
              </a:r>
              <a:endParaRPr lang="es-ES" sz="20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240684">
                                            <p:oleChartEl type="gridLegend"/>
                                          </p:spTgt>
                                        </p:tgtEl>
                                        <p:attrNameLst>
                                          <p:attrName>style.visibility</p:attrName>
                                        </p:attrNameLst>
                                      </p:cBhvr>
                                      <p:to>
                                        <p:strVal val="visible"/>
                                      </p:to>
                                    </p:set>
                                    <p:animEffect transition="in" filter="strips(upRight)">
                                      <p:cBhvr>
                                        <p:cTn id="15" dur="500"/>
                                        <p:tgtEl>
                                          <p:spTgt spid="240684">
                                            <p:oleChartEl type="gridLegend"/>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240684">
                                            <p:oleChartEl type="series" lvl="1"/>
                                          </p:spTgt>
                                        </p:tgtEl>
                                        <p:attrNameLst>
                                          <p:attrName>style.visibility</p:attrName>
                                        </p:attrNameLst>
                                      </p:cBhvr>
                                      <p:to>
                                        <p:strVal val="visible"/>
                                      </p:to>
                                    </p:set>
                                    <p:animEffect transition="in" filter="strips(upRight)">
                                      <p:cBhvr>
                                        <p:cTn id="20" dur="500"/>
                                        <p:tgtEl>
                                          <p:spTgt spid="240684">
                                            <p:oleChartEl type="series" lvl="1"/>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40684">
                                            <p:oleChartEl type="series" lvl="2"/>
                                          </p:spTgt>
                                        </p:tgtEl>
                                        <p:attrNameLst>
                                          <p:attrName>style.visibility</p:attrName>
                                        </p:attrNameLst>
                                      </p:cBhvr>
                                      <p:to>
                                        <p:strVal val="visible"/>
                                      </p:to>
                                    </p:set>
                                    <p:animEffect transition="in" filter="strips(upRight)">
                                      <p:cBhvr>
                                        <p:cTn id="25" dur="500"/>
                                        <p:tgtEl>
                                          <p:spTgt spid="240684">
                                            <p:oleChartEl type="series" lvl="2"/>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40684">
                                            <p:oleChartEl type="series" lvl="3"/>
                                          </p:spTgt>
                                        </p:tgtEl>
                                        <p:attrNameLst>
                                          <p:attrName>style.visibility</p:attrName>
                                        </p:attrNameLst>
                                      </p:cBhvr>
                                      <p:to>
                                        <p:strVal val="visible"/>
                                      </p:to>
                                    </p:set>
                                    <p:animEffect transition="in" filter="strips(upRight)">
                                      <p:cBhvr>
                                        <p:cTn id="30" dur="500"/>
                                        <p:tgtEl>
                                          <p:spTgt spid="240684">
                                            <p:oleChartEl type="series" lvl="3"/>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240684">
                                            <p:oleChartEl type="series" lvl="4"/>
                                          </p:spTgt>
                                        </p:tgtEl>
                                        <p:attrNameLst>
                                          <p:attrName>style.visibility</p:attrName>
                                        </p:attrNameLst>
                                      </p:cBhvr>
                                      <p:to>
                                        <p:strVal val="visible"/>
                                      </p:to>
                                    </p:set>
                                    <p:animEffect transition="in" filter="strips(upRight)">
                                      <p:cBhvr>
                                        <p:cTn id="35" dur="500"/>
                                        <p:tgtEl>
                                          <p:spTgt spid="240684">
                                            <p:oleChartEl type="series"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40684" grpId="0" bld="series"/>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5060"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5061"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5062"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5063"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5064"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5065"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45066"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45067"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45068"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45069"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45070"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45071"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45072"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45073"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45074"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45075"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45076"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5077"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5078"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pSp>
        <p:nvGrpSpPr>
          <p:cNvPr id="2" name="Group 23"/>
          <p:cNvGrpSpPr>
            <a:grpSpLocks/>
          </p:cNvGrpSpPr>
          <p:nvPr/>
        </p:nvGrpSpPr>
        <p:grpSpPr bwMode="auto">
          <a:xfrm>
            <a:off x="457200" y="228600"/>
            <a:ext cx="8382000" cy="871538"/>
            <a:chOff x="288" y="144"/>
            <a:chExt cx="5280" cy="549"/>
          </a:xfrm>
        </p:grpSpPr>
        <p:sp>
          <p:nvSpPr>
            <p:cNvPr id="45080" name="Text Box 24"/>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5081" name="Text Box 25"/>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45082" name="Rectangle 26"/>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Undécimo objetivo</a:t>
              </a:r>
            </a:p>
            <a:p>
              <a:endParaRPr lang="es-ES" sz="2000" i="0">
                <a:solidFill>
                  <a:schemeClr val="bg1"/>
                </a:solidFill>
              </a:endParaRPr>
            </a:p>
          </p:txBody>
        </p:sp>
        <p:sp>
          <p:nvSpPr>
            <p:cNvPr id="45083" name="Rectangle 27"/>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Nivel y necesidades de formación en Tecnologías de la Información y las Comunicaciones en las empresas</a:t>
              </a:r>
              <a:r>
                <a:rPr lang="es-ES" sz="2000" i="0">
                  <a:solidFill>
                    <a:schemeClr val="bg1"/>
                  </a:solidFill>
                </a:rPr>
                <a:t> </a:t>
              </a:r>
              <a:endParaRPr lang="es-ES" sz="2000">
                <a:solidFill>
                  <a:schemeClr val="bg1"/>
                </a:solidFill>
              </a:endParaRPr>
            </a:p>
          </p:txBody>
        </p:sp>
      </p:grpSp>
      <p:graphicFrame>
        <p:nvGraphicFramePr>
          <p:cNvPr id="270364" name="Object 28"/>
          <p:cNvGraphicFramePr>
            <a:graphicFrameLocks noChangeAspect="1"/>
          </p:cNvGraphicFramePr>
          <p:nvPr/>
        </p:nvGraphicFramePr>
        <p:xfrm>
          <a:off x="895350" y="1504950"/>
          <a:ext cx="7620000" cy="5353050"/>
        </p:xfrm>
        <a:graphic>
          <a:graphicData uri="http://schemas.openxmlformats.org/presentationml/2006/ole">
            <p:oleObj spid="_x0000_s45058" name="Gráfico" r:id="rId3" imgW="7596000" imgH="532764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0364"/>
                                        </p:tgtEl>
                                        <p:attrNameLst>
                                          <p:attrName>style.visibility</p:attrName>
                                        </p:attrNameLst>
                                      </p:cBhvr>
                                      <p:to>
                                        <p:strVal val="visible"/>
                                      </p:to>
                                    </p:set>
                                    <p:animEffect transition="in" filter="checkerboard(across)">
                                      <p:cBhvr>
                                        <p:cTn id="15" dur="500"/>
                                        <p:tgtEl>
                                          <p:spTgt spid="270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7036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6084"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6085"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6086"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6087"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6088"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6089"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46090"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46091"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46092"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46093"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46094"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46095"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46096"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46097"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46098"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46099"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46100"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6101"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6102"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pSp>
        <p:nvGrpSpPr>
          <p:cNvPr id="2" name="Group 22"/>
          <p:cNvGrpSpPr>
            <a:grpSpLocks/>
          </p:cNvGrpSpPr>
          <p:nvPr/>
        </p:nvGrpSpPr>
        <p:grpSpPr bwMode="auto">
          <a:xfrm>
            <a:off x="457200" y="228600"/>
            <a:ext cx="8382000" cy="871538"/>
            <a:chOff x="288" y="144"/>
            <a:chExt cx="5280" cy="549"/>
          </a:xfrm>
        </p:grpSpPr>
        <p:sp>
          <p:nvSpPr>
            <p:cNvPr id="46105" name="Text Box 23"/>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6106" name="Text Box 24"/>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46107" name="Rectangle 25"/>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Undécimo objetivo</a:t>
              </a:r>
            </a:p>
            <a:p>
              <a:endParaRPr lang="es-ES" sz="2000" i="0">
                <a:solidFill>
                  <a:schemeClr val="bg1"/>
                </a:solidFill>
              </a:endParaRPr>
            </a:p>
          </p:txBody>
        </p:sp>
        <p:sp>
          <p:nvSpPr>
            <p:cNvPr id="46108" name="Rectangle 26"/>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ES" sz="2000">
                  <a:solidFill>
                    <a:schemeClr val="bg1"/>
                  </a:solidFill>
                </a:rPr>
                <a:t>Nivel y necesidades de formación en Tecnologías de la Información y las Comunicaciones en las empresas</a:t>
              </a:r>
              <a:r>
                <a:rPr lang="es-ES" sz="2000" i="0">
                  <a:solidFill>
                    <a:schemeClr val="bg1"/>
                  </a:solidFill>
                </a:rPr>
                <a:t> </a:t>
              </a:r>
              <a:endParaRPr lang="es-ES" sz="2000">
                <a:solidFill>
                  <a:schemeClr val="bg1"/>
                </a:solidFill>
              </a:endParaRPr>
            </a:p>
          </p:txBody>
        </p:sp>
      </p:grpSp>
      <p:sp>
        <p:nvSpPr>
          <p:cNvPr id="46104" name="Rectangle 29"/>
          <p:cNvSpPr>
            <a:spLocks noChangeArrowheads="1"/>
          </p:cNvSpPr>
          <p:nvPr/>
        </p:nvSpPr>
        <p:spPr bwMode="auto">
          <a:xfrm>
            <a:off x="0" y="752475"/>
            <a:ext cx="9144000" cy="0"/>
          </a:xfrm>
          <a:prstGeom prst="rect">
            <a:avLst/>
          </a:prstGeom>
          <a:noFill/>
          <a:ln w="9525">
            <a:noFill/>
            <a:miter lim="800000"/>
            <a:headEnd/>
            <a:tailEnd/>
          </a:ln>
        </p:spPr>
        <p:txBody>
          <a:bodyPr wrap="none" anchor="ctr">
            <a:spAutoFit/>
          </a:bodyPr>
          <a:lstStyle/>
          <a:p>
            <a:endParaRPr lang="es-ES"/>
          </a:p>
        </p:txBody>
      </p:sp>
      <p:graphicFrame>
        <p:nvGraphicFramePr>
          <p:cNvPr id="46082" name="Object 30"/>
          <p:cNvGraphicFramePr>
            <a:graphicFrameLocks noChangeAspect="1"/>
          </p:cNvGraphicFramePr>
          <p:nvPr/>
        </p:nvGraphicFramePr>
        <p:xfrm>
          <a:off x="0" y="101600"/>
          <a:ext cx="9144000" cy="6654800"/>
        </p:xfrm>
        <a:graphic>
          <a:graphicData uri="http://schemas.openxmlformats.org/presentationml/2006/ole">
            <p:oleObj spid="_x0000_s46082" name="Gráfico" r:id="rId3" imgW="5219610" imgH="5686349"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7108"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7109"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7110"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7111"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7112"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7113"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47114"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47115"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47116"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47117"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47118"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47119"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47120"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47121"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47122"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47123"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47124"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7125"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7126"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aphicFrame>
        <p:nvGraphicFramePr>
          <p:cNvPr id="47106" name="Object 28"/>
          <p:cNvGraphicFramePr>
            <a:graphicFrameLocks noChangeAspect="1"/>
          </p:cNvGraphicFramePr>
          <p:nvPr/>
        </p:nvGraphicFramePr>
        <p:xfrm>
          <a:off x="0" y="-96838"/>
          <a:ext cx="9144000" cy="6970713"/>
        </p:xfrm>
        <a:graphic>
          <a:graphicData uri="http://schemas.openxmlformats.org/presentationml/2006/ole">
            <p:oleObj spid="_x0000_s47106" name="Gráfico" r:id="rId3" imgW="5972287" imgH="5676956" progId="Excel.Sheet.8">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48132"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48133"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8134"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8135"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8136"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48137"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48138"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48139"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48140"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48141"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48142"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48143"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48144"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48145"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48146"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48147"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48148"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8149"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48150"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aphicFrame>
        <p:nvGraphicFramePr>
          <p:cNvPr id="48130" name="Object 29"/>
          <p:cNvGraphicFramePr>
            <a:graphicFrameLocks noChangeAspect="1"/>
          </p:cNvGraphicFramePr>
          <p:nvPr/>
        </p:nvGraphicFramePr>
        <p:xfrm>
          <a:off x="0" y="33338"/>
          <a:ext cx="9144000" cy="6905625"/>
        </p:xfrm>
        <a:graphic>
          <a:graphicData uri="http://schemas.openxmlformats.org/presentationml/2006/ole">
            <p:oleObj spid="_x0000_s48130" name="Gráfico" r:id="rId3" imgW="5981610" imgH="5686349" progId="Excel.Sheet.8">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0419"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0420"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0421"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0422"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0423"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0424"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60425"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60426"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60427"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60428"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60429"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60430"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60431"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60432"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60433"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60434"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60435"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0436"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0437"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aphicFrame>
        <p:nvGraphicFramePr>
          <p:cNvPr id="307414" name="Group 214"/>
          <p:cNvGraphicFramePr>
            <a:graphicFrameLocks noGrp="1"/>
          </p:cNvGraphicFramePr>
          <p:nvPr/>
        </p:nvGraphicFramePr>
        <p:xfrm>
          <a:off x="231775" y="0"/>
          <a:ext cx="8912225" cy="6820219"/>
        </p:xfrm>
        <a:graphic>
          <a:graphicData uri="http://schemas.openxmlformats.org/drawingml/2006/table">
            <a:tbl>
              <a:tblPr/>
              <a:tblGrid>
                <a:gridCol w="8912225"/>
              </a:tblGrid>
              <a:tr h="193675">
                <a:tc>
                  <a:txBody>
                    <a:bodyPr/>
                    <a:lstStyle/>
                    <a:p>
                      <a:pPr marL="0" marR="0" lvl="0" indent="0" algn="ctr" defTabSz="914400" rtl="0" eaLnBrk="1" fontAlgn="base" latinLnBrk="0" hangingPunct="1">
                        <a:lnSpc>
                          <a:spcPct val="55000"/>
                        </a:lnSpc>
                        <a:spcBef>
                          <a:spcPct val="0"/>
                        </a:spcBef>
                        <a:spcAft>
                          <a:spcPct val="0"/>
                        </a:spcAft>
                        <a:buClrTx/>
                        <a:buSzTx/>
                        <a:buFontTx/>
                        <a:buNone/>
                        <a:tabLst/>
                      </a:pPr>
                      <a:r>
                        <a:rPr kumimoji="0" lang="es-MX" sz="1200" b="1" i="1" u="none" strike="noStrike" cap="none" normalizeH="0" baseline="0" smtClean="0">
                          <a:ln>
                            <a:noFill/>
                          </a:ln>
                          <a:solidFill>
                            <a:schemeClr val="bg1"/>
                          </a:solidFill>
                          <a:effectLst/>
                          <a:latin typeface="Times New Roman" pitchFamily="18" charset="0"/>
                          <a:cs typeface="Times New Roman" pitchFamily="18" charset="0"/>
                        </a:rPr>
                        <a:t>Empresa española tipo desde la perspectiva de los Sistemas de Información</a:t>
                      </a:r>
                      <a:r>
                        <a:rPr kumimoji="0" lang="es-MX" sz="1100" b="1" i="1" u="none" strike="noStrike" cap="none" normalizeH="0" baseline="0" smtClean="0">
                          <a:ln>
                            <a:noFill/>
                          </a:ln>
                          <a:solidFill>
                            <a:schemeClr val="bg1"/>
                          </a:solidFill>
                          <a:effectLst/>
                          <a:latin typeface="Times New Roman" pitchFamily="18" charset="0"/>
                          <a:cs typeface="Times New Roman" pitchFamily="18" charset="0"/>
                        </a:rPr>
                        <a: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Considera a los Sistemas de Información y la informática importantes.</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Tiene un departamento, llamado informática, dependiente jerárquicamente de la dirección general.</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Cuenta pocos empleados en ese departamento.</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Un ordenador por cada dos empleados de la empresa.</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Los empleados de este departamento realizan las actividades clásicas más tareas administrativas.</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El software se suele programar fuera, a medida o parametrizado.</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 los Sistemas de Información y la informática centralizados.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funciones transaccionales casi todas informatizadas, con menor grado de mecanización a nivel táctico y estratégico.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mecanizada la gestión financiera y la comercial, pero no la de los recursos humanos.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herramientas ofimáticas están totalmente consolidadas.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Cada vez mayor integración información-informática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utilizan los Sistemas de Información mecanizados para la toma de decisiones, aunque algunas empresas no lo hacen.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considera que los Sistemas de Información aportan ventajas competitivas, sobre todo en las transacciones.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Existe un infocentro para coordinar y resolver los problemas de los usuarios en materia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Utiliza RDSI, redes locales e Intranets, pero no Extranets.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conexión a Internet, sitio web y correo electrónico.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Más empleados con acceso al correo electrónico que a Internet, aunque aún son menos de la mitad.</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Considera a Internet importante pero no imprescindible.</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usa el comercio electrónico ni para comprar ni para vender.</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realiza auditorias informáticas, pero si concede importancia a la seguridad informática sobre la que tiene pautas por escrito.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Conoce la legislación de datos de carácter personal y la Agencia de Protección de Datos.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tiene problemas importantes de compatibilidad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Suele subcontratar parte de la actividad informática, aunque aún no es una práctica generalizada.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aplica el teletrabajo.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utiliza herramientas de gestión del conocimiento.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Prefiere la normalización de los Sistemas de Información, y cree que se podrá levar a cabo en casi todas las funciones empresariales, ya que facilitaría y agilizaría el trabajo, el aprendizaje y mejoraría la calidad de la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formalización de la información con la que se trabaja es medio.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Cree que sería positivo intercambiar sus datos con otras empresas y con las administraciones públicas por medios telemáticos.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Sistemas de Información y la informática son impulsados por la dirección, el personal informático y los usuarios.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toma a la información como la parte más importante de un Sistema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creación de información para el consumo es la principal motivación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recursos más importantes son los de información y los financieros, por encima de los humanos o materiales.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estructura jerárquica de la empresa es cada vez más plana y, en términos de información, la pirámide empresarial está invertida.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mitad de la información que se consume viene de fuera de la empresa y más de la tercera parte de la que se crea se envía fuera.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Tanto en el interior como con el exterior, los medios por los que se transmite la información son clásicos, oral, escrito y telefónico, siendo no obstante cada vez más importantes los informáticos y telemáticos.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formación en materia de informática de los empleados de todos los departamentos de la empresa es medio-bajo, siendo requerido que se mejore sobre todo en lo relacionado con las herramientas ofimáticas e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1443"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1444"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1445"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1446"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1447"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1448"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61449"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61450"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61451"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61452"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61453"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61454"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61455"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61456"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61457"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61458"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61459"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1460"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1461"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aphicFrame>
        <p:nvGraphicFramePr>
          <p:cNvPr id="305369" name="Group 217"/>
          <p:cNvGraphicFramePr>
            <a:graphicFrameLocks noGrp="1"/>
          </p:cNvGraphicFramePr>
          <p:nvPr/>
        </p:nvGraphicFramePr>
        <p:xfrm>
          <a:off x="0" y="0"/>
          <a:ext cx="9144000" cy="6856430"/>
        </p:xfrm>
        <a:graphic>
          <a:graphicData uri="http://schemas.openxmlformats.org/drawingml/2006/table">
            <a:tbl>
              <a:tblPr/>
              <a:tblGrid>
                <a:gridCol w="9144000"/>
              </a:tblGrid>
              <a:tr h="176213">
                <a:tc>
                  <a:txBody>
                    <a:bodyPr/>
                    <a:lstStyle/>
                    <a:p>
                      <a:pPr marL="0" marR="0" lvl="0" indent="0" algn="ctr" defTabSz="914400" rtl="0" eaLnBrk="1" fontAlgn="base" latinLnBrk="0" hangingPunct="1">
                        <a:lnSpc>
                          <a:spcPct val="55000"/>
                        </a:lnSpc>
                        <a:spcBef>
                          <a:spcPct val="0"/>
                        </a:spcBef>
                        <a:spcAft>
                          <a:spcPct val="0"/>
                        </a:spcAft>
                        <a:buClrTx/>
                        <a:buSzTx/>
                        <a:buFontTx/>
                        <a:buNone/>
                        <a:tabLst/>
                      </a:pPr>
                      <a:r>
                        <a:rPr kumimoji="0" lang="es-MX" sz="1000" b="1" i="0" u="none" strike="noStrike" cap="none" normalizeH="0" baseline="0" smtClean="0">
                          <a:ln>
                            <a:noFill/>
                          </a:ln>
                          <a:solidFill>
                            <a:schemeClr val="bg1"/>
                          </a:solidFill>
                          <a:effectLst/>
                          <a:latin typeface="Times New Roman" pitchFamily="18" charset="0"/>
                          <a:cs typeface="Times New Roman" pitchFamily="18" charset="0"/>
                        </a:rPr>
                        <a:t>Gran empresa española tipo desde la perspectiva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Considera a los Sistemas de Información y la informática importantes.</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Tiene un departamento, llamado Sistemas de Información, dependiente jerárquicamente de la dirección general.</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Con pocos empleados en este departamento, respecto al total de la empresa, uno de cada sesenta.</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Un ordenador por cada dos empleados de la empresa.</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Los empleados de este departamento suelen programar</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El software se suele adquirir fuera, aunque el que es a medida es interno.</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 los Sistemas de Información y la informática centralizados.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funciones transaccionales casi todas informatizadas, con menor grado de mecanización a nivel táctico y estratégico.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mecanizada la gestión financiera, comercial y los recursos humanos.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herramientas ofimáticas están totalmente consolidadas.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Cada vez mayor integración información-informática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utilizan los Sistemas de Información mecanizados para la toma de decisiones, con pocas empresas que no lo hacen.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considera que los Sistemas de Información aportan ventajas competitivas, sobre todo en las transacciones.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Existe un infocentro para coordinar y resolver los problemas de los usuarios en materia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Utiliza RDSI, redes locales, Intranets y Extranets.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conexión a Internet, sitio web, correo electrónico y videoconferencia.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Más empleados con acceso al correo electrónico que a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Considera a Internet importante pero no imprescindible.</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usa el comercio electrónico ni para comprar ni para vender.</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Realiza auditorias informáticas, y concede mucha importancia a la seguridad informática sobre la que tiene pautas por escrito.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Conoce la legislación de datos de carácter personal y la Agencia de Protección de Datos.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tiene problemas importantes de compatibilidad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Suele subcontratar parte de la actividad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utiliza el teletrabajo.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Empieza a ser más habitual que las empresas utilicen herramientas de gestión del conocimiento, aunque no es una práctica generalizada.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Prefiere la normalización de los Sistemas de Información, y cree que se podrá levar a cabo en casi todas las funciones empresariales, ya que facilitaría y agilizaría el trabajo, el aprendizaje y mejoraría la calidad de la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formalización de la información con la que se trabaja es alto.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Cree que sería positivo intercambiar sus datos con otras empresas y con las administraciones públicas por medios telemáticos.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Sistemas de Información y la informática son impulsados por la dirección, el personal informático y los usuarios.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toma a la información como la parte más importante de un Sistema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creación de información para el consumo es la principal motivación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recursos más importantes son los de información, los financieros y los humanos, por encima de los materiales.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estructura jerárquica de la empresa es cada vez más plana y, en términos de información, la pirámide empresarial es una especie de tonel, más ancho en el centro.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Casi la mitad de la información que se consume viene de fuera de la empresa y más de la tercera parte de la que se crea se envía fuera.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Tanto en el interior como con el exterior, los medios por los que se transmite la información ya no son los clásicos, sino que predominan los informáticos y telemáticos sobre los orales, escritos y telefónicos.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formación en materia de informática de los empleados de todos los departamentos de la empresa es medio-alto, siendo requerido que se mejore sobre todo en lo relacionado con las herramientas ofimáticas e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6858000"/>
          </a:xfrm>
          <a:prstGeom prst="rect">
            <a:avLst/>
          </a:prstGeom>
          <a:gradFill rotWithShape="0">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es-ES"/>
          </a:p>
        </p:txBody>
      </p:sp>
      <p:sp>
        <p:nvSpPr>
          <p:cNvPr id="2052" name="Text Box 3"/>
          <p:cNvSpPr txBox="1">
            <a:spLocks noChangeArrowheads="1"/>
          </p:cNvSpPr>
          <p:nvPr/>
        </p:nvSpPr>
        <p:spPr bwMode="auto">
          <a:xfrm>
            <a:off x="12954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graphicFrame>
        <p:nvGraphicFramePr>
          <p:cNvPr id="2050" name="Object 6"/>
          <p:cNvGraphicFramePr>
            <a:graphicFrameLocks noChangeAspect="1"/>
          </p:cNvGraphicFramePr>
          <p:nvPr/>
        </p:nvGraphicFramePr>
        <p:xfrm>
          <a:off x="1219200" y="1047750"/>
          <a:ext cx="7181850" cy="5810250"/>
        </p:xfrm>
        <a:graphic>
          <a:graphicData uri="http://schemas.openxmlformats.org/presentationml/2006/ole">
            <p:oleObj spid="_x0000_s2050" name="Documento" r:id="rId3" imgW="7203850" imgH="5830605" progId="Word.Document.8">
              <p:embed/>
            </p:oleObj>
          </a:graphicData>
        </a:graphic>
      </p:graphicFrame>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2467"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2468"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2469"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2470"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2471"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2472"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62473"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62474"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62475"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62476"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62477"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62478"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62479"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62480"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62481"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62482"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62483"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2484"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2485"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aphicFrame>
        <p:nvGraphicFramePr>
          <p:cNvPr id="306390" name="Group 214"/>
          <p:cNvGraphicFramePr>
            <a:graphicFrameLocks noGrp="1"/>
          </p:cNvGraphicFramePr>
          <p:nvPr/>
        </p:nvGraphicFramePr>
        <p:xfrm>
          <a:off x="0" y="0"/>
          <a:ext cx="9144000" cy="7009449"/>
        </p:xfrm>
        <a:graphic>
          <a:graphicData uri="http://schemas.openxmlformats.org/drawingml/2006/table">
            <a:tbl>
              <a:tblPr/>
              <a:tblGrid>
                <a:gridCol w="9144000"/>
              </a:tblGrid>
              <a:tr h="192088">
                <a:tc>
                  <a:txBody>
                    <a:bodyPr/>
                    <a:lstStyle/>
                    <a:p>
                      <a:pPr marL="0" marR="0" lvl="0" indent="0" algn="ctr" defTabSz="914400" rtl="0" eaLnBrk="1" fontAlgn="base" latinLnBrk="0" hangingPunct="1">
                        <a:lnSpc>
                          <a:spcPct val="55000"/>
                        </a:lnSpc>
                        <a:spcBef>
                          <a:spcPct val="0"/>
                        </a:spcBef>
                        <a:spcAft>
                          <a:spcPct val="0"/>
                        </a:spcAft>
                        <a:buClrTx/>
                        <a:buSzTx/>
                        <a:buFontTx/>
                        <a:buNone/>
                        <a:tabLst/>
                      </a:pPr>
                      <a:r>
                        <a:rPr kumimoji="0" lang="es-MX" sz="1200" b="1" i="1" u="none" strike="noStrike" cap="none" normalizeH="0" baseline="0" smtClean="0">
                          <a:ln>
                            <a:noFill/>
                          </a:ln>
                          <a:solidFill>
                            <a:schemeClr val="bg1"/>
                          </a:solidFill>
                          <a:effectLst/>
                          <a:latin typeface="Times New Roman" pitchFamily="18" charset="0"/>
                          <a:cs typeface="Times New Roman" pitchFamily="18" charset="0"/>
                        </a:rPr>
                        <a:t>Entidad financiera española tipo desde la perspectiva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Considera a los Sistemas de Información y la informática importantes.</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Tiene un departamento, llamado informática, dependiente jerárquicamente de la dirección general.</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Cuenta con pocos empleados en ese departamento, uno de cada veinte del total.</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Más de un ordenador por cada empleado de la empresa.</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Los empleados de este departamento suelen programar</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El software se suele programar fuera, aunque el que es a medida es interno.</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 los Sistemas de Información y la informática centralizados.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funciones transaccionales casi todas informatizadas, con menor grado de mecanización a nivel táctico y estratégico.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mecanizada la gestión financiera, comercial y los recursos humanos.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herramientas ofimáticas están totalmente consolidadas.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Cada vez mayor integración información-informática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utilizan los Sistemas de Información mecanizados para la toma de decisiones, con pocas empresas que no lo hacen.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considera que los Sistemas de Información aportan ventajas competitivas, sobre todo en las transacciones.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Existe un infocentro para coordinar y resolver los problemas de los usuarios en materia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Utiliza RDSI, redes locales, Intranets y Extranets.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conexión a Internet, sitio web y correo electrónico.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Más empleados con acceso al correo electrónico que a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Considera a Internet importante pero no imprescindible.</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usa el comercio electrónico ni para comprar ni para vender.</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Realiza auditorias informáticas, y concede una gran importancia a la seguridad informática sobre la que tiene pautas por escrito.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Conoce la legislación de datos de carácter personal y la Agencia de Protección de Datos.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tiene problemas importantes de compatibilidad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Suele subcontratar parte de la actividad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aplica el teletrabajo.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utiliza herramientas de gestión del conocimiento.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Prefiere la normalización de los Sistemas de Información, y cree que se podrá levar a cabo en casi todas las funciones empresariales, ya que facilitaría y agilizaría el trabajo, el aprendizaje y mejoraría la calidad de la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formalización de la información con la que se trabaja es alto.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Cree que sería positivo intercambiar sus datos con otras empresas y con las administraciones públicas por medios telemáticos, aspecto que ya realiza en numerosas ocasiones desde hace bastante tiempo.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Sistemas de Información y la informática son impulsados por la dirección, el personal informático y los usuarios.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toma a la información como la parte más importante de un Sistema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creación de información para el consumo es la principal motivación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recursos más importantes son los financieros y los de información por encima de los humanos o materiales.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estructura jerárquica de la empresa es cada vez más plana y, en términos de información, la pirámide empresarial es más estrecha por el centro y más ancha en la base que en la parte superior.</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mitad de la información que se consume viene de fuera de la empresa y más de la tercera parte de la que se crea se envía fuera.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Tanto en el interior como con el exterior, los medios por los que se transmite la información ya no son los clásicos, sino que predominan los informáticos y telemáticos sobre los orales, escritos y telefónicos, salvo en el envío al exterior en el que aún predomina el escrito.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formación en materia de informática de los empleados de todos los departamentos de la empresa es medio-alto, siendo requerido que se mejore sobre todo en lo relacionado con las herramientas ofimáticas e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3491"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3492" name="Rectangle 4"/>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3493" name="Rectangle 5"/>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3494" name="Rectangle 6"/>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3495" name="Rectangle 7"/>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3496" name="Rectangle 8"/>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63497" name="Rectangle 9"/>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63498" name="Rectangle 10"/>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63499" name="Rectangle 11"/>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63500" name="Rectangle 12"/>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63501" name="Rectangle 13"/>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63502" name="Rectangle 14"/>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63503" name="Rectangle 15"/>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63504" name="Rectangle 16"/>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63505" name="Rectangle 17"/>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63506" name="Rectangle 18"/>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63507" name="Rectangle 1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3508" name="Rectangle 2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3509" name="Rectangle 2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graphicFrame>
        <p:nvGraphicFramePr>
          <p:cNvPr id="308437" name="Group 213"/>
          <p:cNvGraphicFramePr>
            <a:graphicFrameLocks noGrp="1"/>
          </p:cNvGraphicFramePr>
          <p:nvPr/>
        </p:nvGraphicFramePr>
        <p:xfrm>
          <a:off x="0" y="0"/>
          <a:ext cx="9144000" cy="6973900"/>
        </p:xfrm>
        <a:graphic>
          <a:graphicData uri="http://schemas.openxmlformats.org/drawingml/2006/table">
            <a:tbl>
              <a:tblPr/>
              <a:tblGrid>
                <a:gridCol w="9144000"/>
              </a:tblGrid>
              <a:tr h="201613">
                <a:tc>
                  <a:txBody>
                    <a:bodyPr/>
                    <a:lstStyle/>
                    <a:p>
                      <a:pPr marL="0" marR="0" lvl="0" indent="0" algn="ctr" defTabSz="914400" rtl="0" eaLnBrk="1" fontAlgn="base" latinLnBrk="0" hangingPunct="1">
                        <a:lnSpc>
                          <a:spcPct val="55000"/>
                        </a:lnSpc>
                        <a:spcBef>
                          <a:spcPct val="0"/>
                        </a:spcBef>
                        <a:spcAft>
                          <a:spcPct val="0"/>
                        </a:spcAft>
                        <a:buClrTx/>
                        <a:buSzTx/>
                        <a:buFontTx/>
                        <a:buNone/>
                        <a:tabLst/>
                      </a:pPr>
                      <a:r>
                        <a:rPr kumimoji="0" lang="es-MX" sz="1200" b="1" i="1" u="none" strike="noStrike" cap="none" normalizeH="0" baseline="0" smtClean="0">
                          <a:ln>
                            <a:noFill/>
                          </a:ln>
                          <a:solidFill>
                            <a:schemeClr val="bg1"/>
                          </a:solidFill>
                          <a:effectLst/>
                          <a:latin typeface="Times New Roman" pitchFamily="18" charset="0"/>
                          <a:cs typeface="Times New Roman" pitchFamily="18" charset="0"/>
                        </a:rPr>
                        <a:t>Empresa onubense tipo desde la perspectiva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Considera a los Sistemas de Información y la informática importantes.</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No tiene un departamento específico dedicado a estos temas, cuando lo tiene se suele llamar informática, y no es dependiente jerárquicamente de la dirección general.</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Tiene pocos empleados en ese departamento.</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Un ordenador por cada dos empleados de la empresa.</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Los empleados de este departamento realizan tareas administrativas.</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ES_tradnl" sz="1000" b="0" i="0" u="none" strike="noStrike" cap="none" normalizeH="0" baseline="0" smtClean="0">
                          <a:ln>
                            <a:noFill/>
                          </a:ln>
                          <a:solidFill>
                            <a:schemeClr val="bg1"/>
                          </a:solidFill>
                          <a:effectLst/>
                          <a:latin typeface="Times New Roman" pitchFamily="18" charset="0"/>
                          <a:cs typeface="Times New Roman" pitchFamily="18" charset="0"/>
                        </a:rPr>
                        <a:t>El software se suele programar fuera, a medida o parametrizado.</a:t>
                      </a:r>
                      <a:endParaRPr kumimoji="0" lang="es-ES_tradnl"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 los Sistemas de Información y la informática centralizados.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funciones transaccionales casi todas informatizadas, con escaso grado de mecanización a nivel táctico y estratégico.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mecanizada la gestión financiera y la comercial, pero no la de los recursos humanos.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Las herramientas ofimáticas están totalmente consolidadas.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Cada vez mayor integración información-informática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utilizan los Sistemas de Información mecanizados para la toma de decisiones, aunque algunas empresas no lo hacen.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considera que los Sistemas de Información aportan ventajas competitivas, sobre todo en las transacciones.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Existe un infocentro para coordinar y resolver los problemas de los usuarios en materia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Utiliza RDSI y redes locales, pero no Intranets ni Extranets.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Tiene conexión a Internet y correo electrónico, pero no sitio web.</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Igual número, aunque escaso, de empleados con acceso al correo electrónico que a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Considera a Internet normal o poco importante.</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usa el comercio electrónico ni para comprar ni para vender.</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realiza auditoría informáticas, pero si concede importancia a la seguridad informática, aunque no tiene pautas por escrito.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Conoce la legislación de datos de carácter personal y la Agencia de Protección de Datos.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tiene problemas importantes de compatibilidad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suele subcontratar parte de la actividad informática.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aplica el teletrabajo.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No utiliza herramientas de gestión del conocimiento.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Prefiere la normalización de los Sistemas de Información, y cree que se podrá levar a cabo en casi todas las funciones empresariales, ya que facilitaría y agilizaría el trabajo, el aprendizaje y mejoraría la calidad de la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formalización de la información con la que se trabaja es medio.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Cree que sería positivo intercambiar sus datos con otras empresas y con las administraciones públicas por medios telemáticos.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Sistemas de Información y la informática son impulsados por la dirección, los usuarios y el personal informático.</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Se toma a la información como la parte más importante de un Sistema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creación de información para el consumo es la principal motivación de los Sistemas de Información.</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Los recursos más importantes son los financieros y los de información por encima de los humanos o materiales.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estructura jerárquica de la empresa es cada vez más plana y, en términos de información, la pirámide empresarial está invertida.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La mitad de la información que se consume viene de fuera de la empresa y más de la tercera parte de la que se crea se envía fuera.</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Tanto en el interior como con el exterior, los medios por los que se transmite la información son clásicos, oral, escrito y telefónico, siendo menos importantes los informáticos y telemáticos.</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55000"/>
                        </a:lnSpc>
                        <a:spcBef>
                          <a:spcPct val="0"/>
                        </a:spcBef>
                        <a:spcAft>
                          <a:spcPct val="0"/>
                        </a:spcAft>
                        <a:buClrTx/>
                        <a:buSzTx/>
                        <a:buFontTx/>
                        <a:buNone/>
                        <a:tabLst/>
                      </a:pPr>
                      <a:r>
                        <a:rPr kumimoji="0" lang="es-MX" sz="1000" b="0" i="0" u="none" strike="noStrike" cap="none" normalizeH="0" baseline="0" smtClean="0">
                          <a:ln>
                            <a:noFill/>
                          </a:ln>
                          <a:solidFill>
                            <a:schemeClr val="bg1"/>
                          </a:solidFill>
                          <a:effectLst/>
                          <a:latin typeface="Times New Roman" pitchFamily="18" charset="0"/>
                          <a:cs typeface="Times New Roman" pitchFamily="18" charset="0"/>
                        </a:rPr>
                        <a:t>El nivel de formación en materia de informática de los empleados de todos los departamentos de la empresa es medio-bajo, siendo requerido que se mejore sobre todo en lo relacionado con las aplicaciones transaccionales y las herramientas ofimáticas e Internet.</a:t>
                      </a:r>
                      <a:endParaRPr kumimoji="0" lang="es-MX" sz="2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4515" name="Text Box 3"/>
          <p:cNvSpPr txBox="1">
            <a:spLocks noChangeArrowheads="1"/>
          </p:cNvSpPr>
          <p:nvPr/>
        </p:nvSpPr>
        <p:spPr bwMode="auto">
          <a:xfrm>
            <a:off x="533400" y="228600"/>
            <a:ext cx="8153400" cy="350838"/>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4516"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42694" name="Text Box 6"/>
          <p:cNvSpPr txBox="1">
            <a:spLocks noChangeArrowheads="1"/>
          </p:cNvSpPr>
          <p:nvPr/>
        </p:nvSpPr>
        <p:spPr bwMode="auto">
          <a:xfrm>
            <a:off x="438150" y="1371600"/>
            <a:ext cx="8382000" cy="609600"/>
          </a:xfrm>
          <a:prstGeom prst="rect">
            <a:avLst/>
          </a:prstGeom>
          <a:noFill/>
          <a:ln w="9525">
            <a:noFill/>
            <a:miter lim="800000"/>
            <a:headEnd/>
            <a:tailEnd/>
          </a:ln>
        </p:spPr>
        <p:txBody>
          <a:bodyPr>
            <a:spAutoFit/>
          </a:bodyPr>
          <a:lstStyle/>
          <a:p>
            <a:pPr algn="l">
              <a:lnSpc>
                <a:spcPct val="85000"/>
              </a:lnSpc>
            </a:pPr>
            <a:r>
              <a:rPr lang="es-MX" sz="2000">
                <a:solidFill>
                  <a:schemeClr val="bg1"/>
                </a:solidFill>
              </a:rPr>
              <a:t>Hipótesis: empresa española tipo desde la perspectiva de los Sistemas de Información</a:t>
            </a:r>
          </a:p>
        </p:txBody>
      </p:sp>
      <p:sp>
        <p:nvSpPr>
          <p:cNvPr id="64518" name="Rectangle 29"/>
          <p:cNvSpPr>
            <a:spLocks noChangeArrowheads="1"/>
          </p:cNvSpPr>
          <p:nvPr/>
        </p:nvSpPr>
        <p:spPr bwMode="auto">
          <a:xfrm>
            <a:off x="2228850" y="752475"/>
            <a:ext cx="9144000" cy="0"/>
          </a:xfrm>
          <a:prstGeom prst="rect">
            <a:avLst/>
          </a:prstGeom>
          <a:noFill/>
          <a:ln w="9525">
            <a:noFill/>
            <a:miter lim="800000"/>
            <a:headEnd/>
            <a:tailEnd/>
          </a:ln>
        </p:spPr>
        <p:txBody>
          <a:bodyPr>
            <a:spAutoFit/>
          </a:bodyPr>
          <a:lstStyle/>
          <a:p>
            <a:endParaRPr lang="es-ES"/>
          </a:p>
        </p:txBody>
      </p:sp>
      <p:sp>
        <p:nvSpPr>
          <p:cNvPr id="64519" name="Rectangle 42"/>
          <p:cNvSpPr>
            <a:spLocks noChangeArrowheads="1"/>
          </p:cNvSpPr>
          <p:nvPr/>
        </p:nvSpPr>
        <p:spPr bwMode="auto">
          <a:xfrm>
            <a:off x="2057400" y="1304925"/>
            <a:ext cx="9144000" cy="0"/>
          </a:xfrm>
          <a:prstGeom prst="rect">
            <a:avLst/>
          </a:prstGeom>
          <a:noFill/>
          <a:ln w="9525">
            <a:noFill/>
            <a:miter lim="800000"/>
            <a:headEnd/>
            <a:tailEnd/>
          </a:ln>
        </p:spPr>
        <p:txBody>
          <a:bodyPr>
            <a:spAutoFit/>
          </a:bodyPr>
          <a:lstStyle/>
          <a:p>
            <a:endParaRPr lang="es-ES"/>
          </a:p>
        </p:txBody>
      </p:sp>
      <p:sp>
        <p:nvSpPr>
          <p:cNvPr id="64520" name="Rectangle 44"/>
          <p:cNvSpPr>
            <a:spLocks noChangeArrowheads="1"/>
          </p:cNvSpPr>
          <p:nvPr/>
        </p:nvSpPr>
        <p:spPr bwMode="auto">
          <a:xfrm>
            <a:off x="2114550" y="752475"/>
            <a:ext cx="9144000" cy="0"/>
          </a:xfrm>
          <a:prstGeom prst="rect">
            <a:avLst/>
          </a:prstGeom>
          <a:noFill/>
          <a:ln w="9525">
            <a:noFill/>
            <a:miter lim="800000"/>
            <a:headEnd/>
            <a:tailEnd/>
          </a:ln>
        </p:spPr>
        <p:txBody>
          <a:bodyPr>
            <a:spAutoFit/>
          </a:bodyPr>
          <a:lstStyle/>
          <a:p>
            <a:endParaRPr lang="es-ES"/>
          </a:p>
        </p:txBody>
      </p:sp>
      <p:sp>
        <p:nvSpPr>
          <p:cNvPr id="242734" name="Text Box 46"/>
          <p:cNvSpPr txBox="1">
            <a:spLocks noChangeArrowheads="1"/>
          </p:cNvSpPr>
          <p:nvPr/>
        </p:nvSpPr>
        <p:spPr bwMode="auto">
          <a:xfrm>
            <a:off x="533400" y="2571750"/>
            <a:ext cx="7772400" cy="2378075"/>
          </a:xfrm>
          <a:prstGeom prst="rect">
            <a:avLst/>
          </a:prstGeom>
          <a:noFill/>
          <a:ln w="9525">
            <a:noFill/>
            <a:miter lim="800000"/>
            <a:headEnd/>
            <a:tailEnd/>
          </a:ln>
        </p:spPr>
        <p:txBody>
          <a:bodyPr>
            <a:spAutoFit/>
          </a:bodyPr>
          <a:lstStyle/>
          <a:p>
            <a:pPr algn="just">
              <a:lnSpc>
                <a:spcPct val="100000"/>
              </a:lnSpc>
              <a:spcBef>
                <a:spcPct val="50000"/>
              </a:spcBef>
            </a:pPr>
            <a:r>
              <a:rPr lang="es-MX" sz="2000" i="0">
                <a:solidFill>
                  <a:schemeClr val="bg1"/>
                </a:solidFill>
              </a:rPr>
              <a:t>Los Sistemas de Información y su mecanización se encuentran en una situación de consolidación en el marco transaccional u operativo de la empresa y en fase de expansión a nivel táctico y estratégico, estando aún por desarrollarse en su seno muchos de los factores en los que ya han avanzado las grandes empresas, sobre todo en el ámbito telemático</a:t>
            </a:r>
            <a:endParaRPr lang="es-ES" sz="2000" i="0">
              <a:solidFill>
                <a:schemeClr val="bg1"/>
              </a:solidFill>
            </a:endParaRPr>
          </a:p>
          <a:p>
            <a:pPr algn="just">
              <a:lnSpc>
                <a:spcPct val="100000"/>
              </a:lnSpc>
              <a:spcBef>
                <a:spcPct val="50000"/>
              </a:spcBef>
            </a:pPr>
            <a:endParaRPr lang="es-ES" sz="2000" i="0">
              <a:solidFill>
                <a:schemeClr val="bg1"/>
              </a:solidFill>
            </a:endParaRPr>
          </a:p>
        </p:txBody>
      </p:sp>
      <p:grpSp>
        <p:nvGrpSpPr>
          <p:cNvPr id="2" name="Group 47"/>
          <p:cNvGrpSpPr>
            <a:grpSpLocks/>
          </p:cNvGrpSpPr>
          <p:nvPr/>
        </p:nvGrpSpPr>
        <p:grpSpPr bwMode="auto">
          <a:xfrm>
            <a:off x="457200" y="228600"/>
            <a:ext cx="8382000" cy="871538"/>
            <a:chOff x="288" y="144"/>
            <a:chExt cx="5280" cy="549"/>
          </a:xfrm>
        </p:grpSpPr>
        <p:sp>
          <p:nvSpPr>
            <p:cNvPr id="64523" name="Text Box 48"/>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4524" name="Text Box 49"/>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64525" name="Rectangle 50"/>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Duodécimo objetivo</a:t>
              </a:r>
            </a:p>
            <a:p>
              <a:endParaRPr lang="es-ES" sz="2000" i="0">
                <a:solidFill>
                  <a:schemeClr val="bg1"/>
                </a:solidFill>
              </a:endParaRPr>
            </a:p>
          </p:txBody>
        </p:sp>
        <p:sp>
          <p:nvSpPr>
            <p:cNvPr id="64526" name="Rectangle 51"/>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Empresa tipo española en le ámbito de los Sistemas de Información-informática</a:t>
              </a:r>
              <a:endParaRPr lang="es-ES" sz="2000">
                <a:solidFill>
                  <a:schemeClr val="bg1"/>
                </a:solidFill>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2694"/>
                                        </p:tgtEl>
                                        <p:attrNameLst>
                                          <p:attrName>style.visibility</p:attrName>
                                        </p:attrNameLst>
                                      </p:cBhvr>
                                      <p:to>
                                        <p:strVal val="visible"/>
                                      </p:to>
                                    </p:set>
                                    <p:anim calcmode="lin" valueType="num">
                                      <p:cBhvr>
                                        <p:cTn id="15" dur="500" fill="hold"/>
                                        <p:tgtEl>
                                          <p:spTgt spid="242694"/>
                                        </p:tgtEl>
                                        <p:attrNameLst>
                                          <p:attrName>ppt_x</p:attrName>
                                        </p:attrNameLst>
                                      </p:cBhvr>
                                      <p:tavLst>
                                        <p:tav tm="0">
                                          <p:val>
                                            <p:strVal val="#ppt_x-#ppt_w/2"/>
                                          </p:val>
                                        </p:tav>
                                        <p:tav tm="100000">
                                          <p:val>
                                            <p:strVal val="#ppt_x"/>
                                          </p:val>
                                        </p:tav>
                                      </p:tavLst>
                                    </p:anim>
                                    <p:anim calcmode="lin" valueType="num">
                                      <p:cBhvr>
                                        <p:cTn id="16" dur="500" fill="hold"/>
                                        <p:tgtEl>
                                          <p:spTgt spid="242694"/>
                                        </p:tgtEl>
                                        <p:attrNameLst>
                                          <p:attrName>ppt_y</p:attrName>
                                        </p:attrNameLst>
                                      </p:cBhvr>
                                      <p:tavLst>
                                        <p:tav tm="0">
                                          <p:val>
                                            <p:strVal val="#ppt_y"/>
                                          </p:val>
                                        </p:tav>
                                        <p:tav tm="100000">
                                          <p:val>
                                            <p:strVal val="#ppt_y"/>
                                          </p:val>
                                        </p:tav>
                                      </p:tavLst>
                                    </p:anim>
                                    <p:anim calcmode="lin" valueType="num">
                                      <p:cBhvr>
                                        <p:cTn id="17" dur="500" fill="hold"/>
                                        <p:tgtEl>
                                          <p:spTgt spid="242694"/>
                                        </p:tgtEl>
                                        <p:attrNameLst>
                                          <p:attrName>ppt_w</p:attrName>
                                        </p:attrNameLst>
                                      </p:cBhvr>
                                      <p:tavLst>
                                        <p:tav tm="0">
                                          <p:val>
                                            <p:fltVal val="0"/>
                                          </p:val>
                                        </p:tav>
                                        <p:tav tm="100000">
                                          <p:val>
                                            <p:strVal val="#ppt_w"/>
                                          </p:val>
                                        </p:tav>
                                      </p:tavLst>
                                    </p:anim>
                                    <p:anim calcmode="lin" valueType="num">
                                      <p:cBhvr>
                                        <p:cTn id="18" dur="500" fill="hold"/>
                                        <p:tgtEl>
                                          <p:spTgt spid="24269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2734"/>
                                        </p:tgtEl>
                                        <p:attrNameLst>
                                          <p:attrName>style.visibility</p:attrName>
                                        </p:attrNameLst>
                                      </p:cBhvr>
                                      <p:to>
                                        <p:strVal val="visible"/>
                                      </p:to>
                                    </p:set>
                                    <p:animEffect transition="in" filter="dissolve">
                                      <p:cBhvr>
                                        <p:cTn id="23" dur="500"/>
                                        <p:tgtEl>
                                          <p:spTgt spid="242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autoUpdateAnimBg="0"/>
      <p:bldP spid="24273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5539"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43718" name="Text Box 6"/>
          <p:cNvSpPr txBox="1">
            <a:spLocks noChangeArrowheads="1"/>
          </p:cNvSpPr>
          <p:nvPr/>
        </p:nvSpPr>
        <p:spPr bwMode="auto">
          <a:xfrm>
            <a:off x="381000" y="1314450"/>
            <a:ext cx="8382000" cy="609600"/>
          </a:xfrm>
          <a:prstGeom prst="rect">
            <a:avLst/>
          </a:prstGeom>
          <a:noFill/>
          <a:ln w="9525">
            <a:noFill/>
            <a:miter lim="800000"/>
            <a:headEnd/>
            <a:tailEnd/>
          </a:ln>
        </p:spPr>
        <p:txBody>
          <a:bodyPr>
            <a:spAutoFit/>
          </a:bodyPr>
          <a:lstStyle/>
          <a:p>
            <a:pPr algn="just">
              <a:lnSpc>
                <a:spcPct val="85000"/>
              </a:lnSpc>
            </a:pPr>
            <a:r>
              <a:rPr lang="es-MX" sz="2000">
                <a:solidFill>
                  <a:schemeClr val="bg1"/>
                </a:solidFill>
              </a:rPr>
              <a:t>Hipótesis: gran empresa española tipo desde la perspectiva de los Sistemas de Información</a:t>
            </a:r>
            <a:r>
              <a:rPr lang="es-ES" sz="2000">
                <a:solidFill>
                  <a:schemeClr val="bg1"/>
                </a:solidFill>
              </a:rPr>
              <a:t> </a:t>
            </a:r>
            <a:endParaRPr lang="es-MX" sz="2000">
              <a:solidFill>
                <a:schemeClr val="bg1"/>
              </a:solidFill>
            </a:endParaRPr>
          </a:p>
        </p:txBody>
      </p:sp>
      <p:sp>
        <p:nvSpPr>
          <p:cNvPr id="65541"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5542"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5543"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5544"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5545"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65546" name="Rectangle 16"/>
          <p:cNvSpPr>
            <a:spLocks noChangeArrowheads="1"/>
          </p:cNvSpPr>
          <p:nvPr/>
        </p:nvSpPr>
        <p:spPr bwMode="auto">
          <a:xfrm>
            <a:off x="2157413" y="1814513"/>
            <a:ext cx="9144000" cy="0"/>
          </a:xfrm>
          <a:prstGeom prst="rect">
            <a:avLst/>
          </a:prstGeom>
          <a:noFill/>
          <a:ln w="9525">
            <a:noFill/>
            <a:miter lim="800000"/>
            <a:headEnd/>
            <a:tailEnd/>
          </a:ln>
        </p:spPr>
        <p:txBody>
          <a:bodyPr>
            <a:spAutoFit/>
          </a:bodyPr>
          <a:lstStyle/>
          <a:p>
            <a:endParaRPr lang="es-ES"/>
          </a:p>
        </p:txBody>
      </p:sp>
      <p:sp>
        <p:nvSpPr>
          <p:cNvPr id="243757" name="Text Box 45"/>
          <p:cNvSpPr txBox="1">
            <a:spLocks noChangeArrowheads="1"/>
          </p:cNvSpPr>
          <p:nvPr/>
        </p:nvSpPr>
        <p:spPr bwMode="auto">
          <a:xfrm>
            <a:off x="533400" y="3200400"/>
            <a:ext cx="7772400" cy="1616075"/>
          </a:xfrm>
          <a:prstGeom prst="rect">
            <a:avLst/>
          </a:prstGeom>
          <a:noFill/>
          <a:ln w="9525">
            <a:noFill/>
            <a:miter lim="800000"/>
            <a:headEnd/>
            <a:tailEnd/>
          </a:ln>
        </p:spPr>
        <p:txBody>
          <a:bodyPr>
            <a:spAutoFit/>
          </a:bodyPr>
          <a:lstStyle/>
          <a:p>
            <a:pPr algn="just">
              <a:lnSpc>
                <a:spcPct val="100000"/>
              </a:lnSpc>
              <a:spcBef>
                <a:spcPct val="50000"/>
              </a:spcBef>
            </a:pPr>
            <a:r>
              <a:rPr lang="es-MX" sz="2000" i="0">
                <a:solidFill>
                  <a:schemeClr val="bg1"/>
                </a:solidFill>
              </a:rPr>
              <a:t>Más avanzadas que las empresas en general en las variables analizadas, estando en un estadio superior en cuanto a la ascensión en la empresa de los Sistemas de Información mecanizados, siendo la informatización uno de los principales factores de cohesión de las organizaciones</a:t>
            </a:r>
            <a:endParaRPr lang="es-ES" sz="2000" i="0">
              <a:solidFill>
                <a:schemeClr val="bg1"/>
              </a:solidFill>
            </a:endParaRPr>
          </a:p>
        </p:txBody>
      </p:sp>
      <p:grpSp>
        <p:nvGrpSpPr>
          <p:cNvPr id="65548" name="Group 46"/>
          <p:cNvGrpSpPr>
            <a:grpSpLocks/>
          </p:cNvGrpSpPr>
          <p:nvPr/>
        </p:nvGrpSpPr>
        <p:grpSpPr bwMode="auto">
          <a:xfrm>
            <a:off x="457200" y="228600"/>
            <a:ext cx="8382000" cy="871538"/>
            <a:chOff x="288" y="144"/>
            <a:chExt cx="5280" cy="549"/>
          </a:xfrm>
        </p:grpSpPr>
        <p:sp>
          <p:nvSpPr>
            <p:cNvPr id="65549" name="Text Box 47"/>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5550" name="Text Box 48"/>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65551" name="Rectangle 49"/>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Duodécimo objetivo</a:t>
              </a:r>
            </a:p>
            <a:p>
              <a:endParaRPr lang="es-ES" sz="2000" i="0">
                <a:solidFill>
                  <a:schemeClr val="bg1"/>
                </a:solidFill>
              </a:endParaRPr>
            </a:p>
          </p:txBody>
        </p:sp>
        <p:sp>
          <p:nvSpPr>
            <p:cNvPr id="65552" name="Rectangle 50"/>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Empresa tipo española en le ámbito de los Sistemas de Información-informática</a:t>
              </a:r>
              <a:endParaRPr lang="es-ES" sz="2000">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3718"/>
                                        </p:tgtEl>
                                        <p:attrNameLst>
                                          <p:attrName>style.visibility</p:attrName>
                                        </p:attrNameLst>
                                      </p:cBhvr>
                                      <p:to>
                                        <p:strVal val="visible"/>
                                      </p:to>
                                    </p:set>
                                    <p:anim calcmode="lin" valueType="num">
                                      <p:cBhvr>
                                        <p:cTn id="7" dur="500" fill="hold"/>
                                        <p:tgtEl>
                                          <p:spTgt spid="243718"/>
                                        </p:tgtEl>
                                        <p:attrNameLst>
                                          <p:attrName>ppt_x</p:attrName>
                                        </p:attrNameLst>
                                      </p:cBhvr>
                                      <p:tavLst>
                                        <p:tav tm="0">
                                          <p:val>
                                            <p:strVal val="#ppt_x-#ppt_w/2"/>
                                          </p:val>
                                        </p:tav>
                                        <p:tav tm="100000">
                                          <p:val>
                                            <p:strVal val="#ppt_x"/>
                                          </p:val>
                                        </p:tav>
                                      </p:tavLst>
                                    </p:anim>
                                    <p:anim calcmode="lin" valueType="num">
                                      <p:cBhvr>
                                        <p:cTn id="8" dur="500" fill="hold"/>
                                        <p:tgtEl>
                                          <p:spTgt spid="243718"/>
                                        </p:tgtEl>
                                        <p:attrNameLst>
                                          <p:attrName>ppt_y</p:attrName>
                                        </p:attrNameLst>
                                      </p:cBhvr>
                                      <p:tavLst>
                                        <p:tav tm="0">
                                          <p:val>
                                            <p:strVal val="#ppt_y"/>
                                          </p:val>
                                        </p:tav>
                                        <p:tav tm="100000">
                                          <p:val>
                                            <p:strVal val="#ppt_y"/>
                                          </p:val>
                                        </p:tav>
                                      </p:tavLst>
                                    </p:anim>
                                    <p:anim calcmode="lin" valueType="num">
                                      <p:cBhvr>
                                        <p:cTn id="9" dur="500" fill="hold"/>
                                        <p:tgtEl>
                                          <p:spTgt spid="243718"/>
                                        </p:tgtEl>
                                        <p:attrNameLst>
                                          <p:attrName>ppt_w</p:attrName>
                                        </p:attrNameLst>
                                      </p:cBhvr>
                                      <p:tavLst>
                                        <p:tav tm="0">
                                          <p:val>
                                            <p:fltVal val="0"/>
                                          </p:val>
                                        </p:tav>
                                        <p:tav tm="100000">
                                          <p:val>
                                            <p:strVal val="#ppt_w"/>
                                          </p:val>
                                        </p:tav>
                                      </p:tavLst>
                                    </p:anim>
                                    <p:anim calcmode="lin" valueType="num">
                                      <p:cBhvr>
                                        <p:cTn id="10" dur="500" fill="hold"/>
                                        <p:tgtEl>
                                          <p:spTgt spid="24371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3757"/>
                                        </p:tgtEl>
                                        <p:attrNameLst>
                                          <p:attrName>style.visibility</p:attrName>
                                        </p:attrNameLst>
                                      </p:cBhvr>
                                      <p:to>
                                        <p:strVal val="visible"/>
                                      </p:to>
                                    </p:set>
                                    <p:animEffect transition="in" filter="dissolve">
                                      <p:cBhvr>
                                        <p:cTn id="15" dur="500"/>
                                        <p:tgtEl>
                                          <p:spTgt spid="243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8" grpId="0" autoUpdateAnimBg="0"/>
      <p:bldP spid="24375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6563"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44742" name="Text Box 6"/>
          <p:cNvSpPr txBox="1">
            <a:spLocks noChangeArrowheads="1"/>
          </p:cNvSpPr>
          <p:nvPr/>
        </p:nvSpPr>
        <p:spPr bwMode="auto">
          <a:xfrm>
            <a:off x="438150" y="1295400"/>
            <a:ext cx="8382000" cy="609600"/>
          </a:xfrm>
          <a:prstGeom prst="rect">
            <a:avLst/>
          </a:prstGeom>
          <a:noFill/>
          <a:ln w="9525">
            <a:noFill/>
            <a:miter lim="800000"/>
            <a:headEnd/>
            <a:tailEnd/>
          </a:ln>
        </p:spPr>
        <p:txBody>
          <a:bodyPr>
            <a:spAutoFit/>
          </a:bodyPr>
          <a:lstStyle/>
          <a:p>
            <a:pPr algn="just">
              <a:lnSpc>
                <a:spcPct val="85000"/>
              </a:lnSpc>
            </a:pPr>
            <a:r>
              <a:rPr lang="es-MX" sz="2000">
                <a:solidFill>
                  <a:schemeClr val="bg1"/>
                </a:solidFill>
              </a:rPr>
              <a:t>Hipótesis: entidad financiera española tipo desde la perspectiva de los Sistemas de Información</a:t>
            </a:r>
            <a:r>
              <a:rPr lang="es-ES" sz="2000">
                <a:solidFill>
                  <a:schemeClr val="bg1"/>
                </a:solidFill>
              </a:rPr>
              <a:t> </a:t>
            </a:r>
            <a:endParaRPr lang="es-MX" sz="2000">
              <a:solidFill>
                <a:schemeClr val="bg1"/>
              </a:solidFill>
            </a:endParaRPr>
          </a:p>
        </p:txBody>
      </p:sp>
      <p:sp>
        <p:nvSpPr>
          <p:cNvPr id="66565" name="Rectangle 8"/>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6566" name="Rectangle 9"/>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6567" name="Rectangle 10"/>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6568" name="Rectangle 11"/>
          <p:cNvSpPr>
            <a:spLocks noChangeArrowheads="1"/>
          </p:cNvSpPr>
          <p:nvPr/>
        </p:nvSpPr>
        <p:spPr bwMode="auto">
          <a:xfrm>
            <a:off x="2286000" y="1714500"/>
            <a:ext cx="9144000" cy="0"/>
          </a:xfrm>
          <a:prstGeom prst="rect">
            <a:avLst/>
          </a:prstGeom>
          <a:noFill/>
          <a:ln w="9525">
            <a:noFill/>
            <a:miter lim="800000"/>
            <a:headEnd/>
            <a:tailEnd/>
          </a:ln>
        </p:spPr>
        <p:txBody>
          <a:bodyPr>
            <a:spAutoFit/>
          </a:bodyPr>
          <a:lstStyle/>
          <a:p>
            <a:endParaRPr lang="es-ES"/>
          </a:p>
        </p:txBody>
      </p:sp>
      <p:sp>
        <p:nvSpPr>
          <p:cNvPr id="66569" name="Rectangle 13"/>
          <p:cNvSpPr>
            <a:spLocks noChangeArrowheads="1"/>
          </p:cNvSpPr>
          <p:nvPr/>
        </p:nvSpPr>
        <p:spPr bwMode="auto">
          <a:xfrm>
            <a:off x="2114550" y="1690688"/>
            <a:ext cx="9144000" cy="0"/>
          </a:xfrm>
          <a:prstGeom prst="rect">
            <a:avLst/>
          </a:prstGeom>
          <a:noFill/>
          <a:ln w="9525">
            <a:noFill/>
            <a:miter lim="800000"/>
            <a:headEnd/>
            <a:tailEnd/>
          </a:ln>
        </p:spPr>
        <p:txBody>
          <a:bodyPr>
            <a:spAutoFit/>
          </a:bodyPr>
          <a:lstStyle/>
          <a:p>
            <a:endParaRPr lang="es-ES"/>
          </a:p>
        </p:txBody>
      </p:sp>
      <p:sp>
        <p:nvSpPr>
          <p:cNvPr id="66570" name="Rectangle 14"/>
          <p:cNvSpPr>
            <a:spLocks noChangeArrowheads="1"/>
          </p:cNvSpPr>
          <p:nvPr/>
        </p:nvSpPr>
        <p:spPr bwMode="auto">
          <a:xfrm>
            <a:off x="2057400" y="1747838"/>
            <a:ext cx="9144000" cy="0"/>
          </a:xfrm>
          <a:prstGeom prst="rect">
            <a:avLst/>
          </a:prstGeom>
          <a:noFill/>
          <a:ln w="9525">
            <a:noFill/>
            <a:miter lim="800000"/>
            <a:headEnd/>
            <a:tailEnd/>
          </a:ln>
        </p:spPr>
        <p:txBody>
          <a:bodyPr>
            <a:spAutoFit/>
          </a:bodyPr>
          <a:lstStyle/>
          <a:p>
            <a:endParaRPr lang="es-ES"/>
          </a:p>
        </p:txBody>
      </p:sp>
      <p:sp>
        <p:nvSpPr>
          <p:cNvPr id="66571" name="Rectangle 16"/>
          <p:cNvSpPr>
            <a:spLocks noChangeArrowheads="1"/>
          </p:cNvSpPr>
          <p:nvPr/>
        </p:nvSpPr>
        <p:spPr bwMode="auto">
          <a:xfrm>
            <a:off x="2157413" y="1814513"/>
            <a:ext cx="9144000" cy="0"/>
          </a:xfrm>
          <a:prstGeom prst="rect">
            <a:avLst/>
          </a:prstGeom>
          <a:noFill/>
          <a:ln w="9525">
            <a:noFill/>
            <a:miter lim="800000"/>
            <a:headEnd/>
            <a:tailEnd/>
          </a:ln>
        </p:spPr>
        <p:txBody>
          <a:bodyPr>
            <a:spAutoFit/>
          </a:bodyPr>
          <a:lstStyle/>
          <a:p>
            <a:endParaRPr lang="es-ES"/>
          </a:p>
        </p:txBody>
      </p:sp>
      <p:sp>
        <p:nvSpPr>
          <p:cNvPr id="66572" name="Rectangle 17"/>
          <p:cNvSpPr>
            <a:spLocks noChangeArrowheads="1"/>
          </p:cNvSpPr>
          <p:nvPr/>
        </p:nvSpPr>
        <p:spPr bwMode="auto">
          <a:xfrm>
            <a:off x="2057400" y="1728788"/>
            <a:ext cx="9144000" cy="0"/>
          </a:xfrm>
          <a:prstGeom prst="rect">
            <a:avLst/>
          </a:prstGeom>
          <a:noFill/>
          <a:ln w="9525">
            <a:noFill/>
            <a:miter lim="800000"/>
            <a:headEnd/>
            <a:tailEnd/>
          </a:ln>
        </p:spPr>
        <p:txBody>
          <a:bodyPr>
            <a:spAutoFit/>
          </a:bodyPr>
          <a:lstStyle/>
          <a:p>
            <a:endParaRPr lang="es-ES"/>
          </a:p>
        </p:txBody>
      </p:sp>
      <p:sp>
        <p:nvSpPr>
          <p:cNvPr id="66573" name="Rectangle 18"/>
          <p:cNvSpPr>
            <a:spLocks noChangeArrowheads="1"/>
          </p:cNvSpPr>
          <p:nvPr/>
        </p:nvSpPr>
        <p:spPr bwMode="auto">
          <a:xfrm>
            <a:off x="2114550" y="1328738"/>
            <a:ext cx="9144000" cy="0"/>
          </a:xfrm>
          <a:prstGeom prst="rect">
            <a:avLst/>
          </a:prstGeom>
          <a:noFill/>
          <a:ln w="9525">
            <a:noFill/>
            <a:miter lim="800000"/>
            <a:headEnd/>
            <a:tailEnd/>
          </a:ln>
        </p:spPr>
        <p:txBody>
          <a:bodyPr>
            <a:spAutoFit/>
          </a:bodyPr>
          <a:lstStyle/>
          <a:p>
            <a:endParaRPr lang="es-ES"/>
          </a:p>
        </p:txBody>
      </p:sp>
      <p:sp>
        <p:nvSpPr>
          <p:cNvPr id="66574" name="Rectangle 19"/>
          <p:cNvSpPr>
            <a:spLocks noChangeArrowheads="1"/>
          </p:cNvSpPr>
          <p:nvPr/>
        </p:nvSpPr>
        <p:spPr bwMode="auto">
          <a:xfrm>
            <a:off x="2671763" y="1728788"/>
            <a:ext cx="9144000" cy="0"/>
          </a:xfrm>
          <a:prstGeom prst="rect">
            <a:avLst/>
          </a:prstGeom>
          <a:noFill/>
          <a:ln w="9525">
            <a:noFill/>
            <a:miter lim="800000"/>
            <a:headEnd/>
            <a:tailEnd/>
          </a:ln>
        </p:spPr>
        <p:txBody>
          <a:bodyPr>
            <a:spAutoFit/>
          </a:bodyPr>
          <a:lstStyle/>
          <a:p>
            <a:endParaRPr lang="es-ES"/>
          </a:p>
        </p:txBody>
      </p:sp>
      <p:sp>
        <p:nvSpPr>
          <p:cNvPr id="66575" name="Rectangle 21"/>
          <p:cNvSpPr>
            <a:spLocks noChangeArrowheads="1"/>
          </p:cNvSpPr>
          <p:nvPr/>
        </p:nvSpPr>
        <p:spPr bwMode="auto">
          <a:xfrm>
            <a:off x="2709863" y="1804988"/>
            <a:ext cx="9144000" cy="0"/>
          </a:xfrm>
          <a:prstGeom prst="rect">
            <a:avLst/>
          </a:prstGeom>
          <a:noFill/>
          <a:ln w="9525">
            <a:noFill/>
            <a:miter lim="800000"/>
            <a:headEnd/>
            <a:tailEnd/>
          </a:ln>
        </p:spPr>
        <p:txBody>
          <a:bodyPr>
            <a:spAutoFit/>
          </a:bodyPr>
          <a:lstStyle/>
          <a:p>
            <a:endParaRPr lang="es-ES"/>
          </a:p>
        </p:txBody>
      </p:sp>
      <p:sp>
        <p:nvSpPr>
          <p:cNvPr id="66576" name="Rectangle 22"/>
          <p:cNvSpPr>
            <a:spLocks noChangeArrowheads="1"/>
          </p:cNvSpPr>
          <p:nvPr/>
        </p:nvSpPr>
        <p:spPr bwMode="auto">
          <a:xfrm>
            <a:off x="2047875" y="1809750"/>
            <a:ext cx="9144000" cy="0"/>
          </a:xfrm>
          <a:prstGeom prst="rect">
            <a:avLst/>
          </a:prstGeom>
          <a:noFill/>
          <a:ln w="9525">
            <a:noFill/>
            <a:miter lim="800000"/>
            <a:headEnd/>
            <a:tailEnd/>
          </a:ln>
        </p:spPr>
        <p:txBody>
          <a:bodyPr>
            <a:spAutoFit/>
          </a:bodyPr>
          <a:lstStyle/>
          <a:p>
            <a:endParaRPr lang="es-ES"/>
          </a:p>
        </p:txBody>
      </p:sp>
      <p:sp>
        <p:nvSpPr>
          <p:cNvPr id="66577" name="Rectangle 25"/>
          <p:cNvSpPr>
            <a:spLocks noChangeArrowheads="1"/>
          </p:cNvSpPr>
          <p:nvPr/>
        </p:nvSpPr>
        <p:spPr bwMode="auto">
          <a:xfrm>
            <a:off x="2114550" y="1852613"/>
            <a:ext cx="9144000" cy="0"/>
          </a:xfrm>
          <a:prstGeom prst="rect">
            <a:avLst/>
          </a:prstGeom>
          <a:noFill/>
          <a:ln w="9525">
            <a:noFill/>
            <a:miter lim="800000"/>
            <a:headEnd/>
            <a:tailEnd/>
          </a:ln>
        </p:spPr>
        <p:txBody>
          <a:bodyPr>
            <a:spAutoFit/>
          </a:bodyPr>
          <a:lstStyle/>
          <a:p>
            <a:endParaRPr lang="es-ES"/>
          </a:p>
        </p:txBody>
      </p:sp>
      <p:sp>
        <p:nvSpPr>
          <p:cNvPr id="66578" name="Rectangle 26"/>
          <p:cNvSpPr>
            <a:spLocks noChangeArrowheads="1"/>
          </p:cNvSpPr>
          <p:nvPr/>
        </p:nvSpPr>
        <p:spPr bwMode="auto">
          <a:xfrm>
            <a:off x="2152650" y="1752600"/>
            <a:ext cx="9144000" cy="0"/>
          </a:xfrm>
          <a:prstGeom prst="rect">
            <a:avLst/>
          </a:prstGeom>
          <a:noFill/>
          <a:ln w="9525">
            <a:noFill/>
            <a:miter lim="800000"/>
            <a:headEnd/>
            <a:tailEnd/>
          </a:ln>
        </p:spPr>
        <p:txBody>
          <a:bodyPr>
            <a:spAutoFit/>
          </a:bodyPr>
          <a:lstStyle/>
          <a:p>
            <a:endParaRPr lang="es-ES"/>
          </a:p>
        </p:txBody>
      </p:sp>
      <p:sp>
        <p:nvSpPr>
          <p:cNvPr id="66579" name="Rectangle 28"/>
          <p:cNvSpPr>
            <a:spLocks noChangeArrowheads="1"/>
          </p:cNvSpPr>
          <p:nvPr/>
        </p:nvSpPr>
        <p:spPr bwMode="auto">
          <a:xfrm>
            <a:off x="2171700" y="1738313"/>
            <a:ext cx="9144000" cy="0"/>
          </a:xfrm>
          <a:prstGeom prst="rect">
            <a:avLst/>
          </a:prstGeom>
          <a:noFill/>
          <a:ln w="9525">
            <a:noFill/>
            <a:miter lim="800000"/>
            <a:headEnd/>
            <a:tailEnd/>
          </a:ln>
        </p:spPr>
        <p:txBody>
          <a:bodyPr>
            <a:spAutoFit/>
          </a:bodyPr>
          <a:lstStyle/>
          <a:p>
            <a:endParaRPr lang="es-ES"/>
          </a:p>
        </p:txBody>
      </p:sp>
      <p:sp>
        <p:nvSpPr>
          <p:cNvPr id="66580" name="Rectangle 30"/>
          <p:cNvSpPr>
            <a:spLocks noChangeArrowheads="1"/>
          </p:cNvSpPr>
          <p:nvPr/>
        </p:nvSpPr>
        <p:spPr bwMode="auto">
          <a:xfrm>
            <a:off x="2114550" y="1733550"/>
            <a:ext cx="9144000" cy="0"/>
          </a:xfrm>
          <a:prstGeom prst="rect">
            <a:avLst/>
          </a:prstGeom>
          <a:noFill/>
          <a:ln w="9525">
            <a:noFill/>
            <a:miter lim="800000"/>
            <a:headEnd/>
            <a:tailEnd/>
          </a:ln>
        </p:spPr>
        <p:txBody>
          <a:bodyPr>
            <a:spAutoFit/>
          </a:bodyPr>
          <a:lstStyle/>
          <a:p>
            <a:endParaRPr lang="es-ES"/>
          </a:p>
        </p:txBody>
      </p:sp>
      <p:sp>
        <p:nvSpPr>
          <p:cNvPr id="66581" name="Rectangle 31"/>
          <p:cNvSpPr>
            <a:spLocks noChangeArrowheads="1"/>
          </p:cNvSpPr>
          <p:nvPr/>
        </p:nvSpPr>
        <p:spPr bwMode="auto">
          <a:xfrm>
            <a:off x="2081213" y="1814513"/>
            <a:ext cx="9144000" cy="0"/>
          </a:xfrm>
          <a:prstGeom prst="rect">
            <a:avLst/>
          </a:prstGeom>
          <a:noFill/>
          <a:ln w="9525">
            <a:noFill/>
            <a:miter lim="800000"/>
            <a:headEnd/>
            <a:tailEnd/>
          </a:ln>
        </p:spPr>
        <p:txBody>
          <a:bodyPr>
            <a:spAutoFit/>
          </a:bodyPr>
          <a:lstStyle/>
          <a:p>
            <a:endParaRPr lang="es-ES"/>
          </a:p>
        </p:txBody>
      </p:sp>
      <p:sp>
        <p:nvSpPr>
          <p:cNvPr id="66582" name="Rectangle 32"/>
          <p:cNvSpPr>
            <a:spLocks noChangeArrowheads="1"/>
          </p:cNvSpPr>
          <p:nvPr/>
        </p:nvSpPr>
        <p:spPr bwMode="auto">
          <a:xfrm>
            <a:off x="2114550" y="1804988"/>
            <a:ext cx="9144000" cy="0"/>
          </a:xfrm>
          <a:prstGeom prst="rect">
            <a:avLst/>
          </a:prstGeom>
          <a:noFill/>
          <a:ln w="9525">
            <a:noFill/>
            <a:miter lim="800000"/>
            <a:headEnd/>
            <a:tailEnd/>
          </a:ln>
        </p:spPr>
        <p:txBody>
          <a:bodyPr>
            <a:spAutoFit/>
          </a:bodyPr>
          <a:lstStyle/>
          <a:p>
            <a:endParaRPr lang="es-ES"/>
          </a:p>
        </p:txBody>
      </p:sp>
      <p:sp>
        <p:nvSpPr>
          <p:cNvPr id="66583" name="Rectangle 34"/>
          <p:cNvSpPr>
            <a:spLocks noChangeArrowheads="1"/>
          </p:cNvSpPr>
          <p:nvPr/>
        </p:nvSpPr>
        <p:spPr bwMode="auto">
          <a:xfrm>
            <a:off x="2171700" y="1309688"/>
            <a:ext cx="9144000" cy="0"/>
          </a:xfrm>
          <a:prstGeom prst="rect">
            <a:avLst/>
          </a:prstGeom>
          <a:noFill/>
          <a:ln w="9525">
            <a:noFill/>
            <a:miter lim="800000"/>
            <a:headEnd/>
            <a:tailEnd/>
          </a:ln>
        </p:spPr>
        <p:txBody>
          <a:bodyPr>
            <a:spAutoFit/>
          </a:bodyPr>
          <a:lstStyle/>
          <a:p>
            <a:endParaRPr lang="es-ES"/>
          </a:p>
        </p:txBody>
      </p:sp>
      <p:sp>
        <p:nvSpPr>
          <p:cNvPr id="66584" name="Rectangle 36"/>
          <p:cNvSpPr>
            <a:spLocks noChangeArrowheads="1"/>
          </p:cNvSpPr>
          <p:nvPr/>
        </p:nvSpPr>
        <p:spPr bwMode="auto">
          <a:xfrm>
            <a:off x="2005013" y="1771650"/>
            <a:ext cx="9144000" cy="0"/>
          </a:xfrm>
          <a:prstGeom prst="rect">
            <a:avLst/>
          </a:prstGeom>
          <a:noFill/>
          <a:ln w="9525">
            <a:noFill/>
            <a:miter lim="800000"/>
            <a:headEnd/>
            <a:tailEnd/>
          </a:ln>
        </p:spPr>
        <p:txBody>
          <a:bodyPr>
            <a:spAutoFit/>
          </a:bodyPr>
          <a:lstStyle/>
          <a:p>
            <a:endParaRPr lang="es-ES"/>
          </a:p>
        </p:txBody>
      </p:sp>
      <p:sp>
        <p:nvSpPr>
          <p:cNvPr id="66585" name="Rectangle 38"/>
          <p:cNvSpPr>
            <a:spLocks noChangeArrowheads="1"/>
          </p:cNvSpPr>
          <p:nvPr/>
        </p:nvSpPr>
        <p:spPr bwMode="auto">
          <a:xfrm>
            <a:off x="2009775" y="1728788"/>
            <a:ext cx="9144000" cy="0"/>
          </a:xfrm>
          <a:prstGeom prst="rect">
            <a:avLst/>
          </a:prstGeom>
          <a:noFill/>
          <a:ln w="9525">
            <a:noFill/>
            <a:miter lim="800000"/>
            <a:headEnd/>
            <a:tailEnd/>
          </a:ln>
        </p:spPr>
        <p:txBody>
          <a:bodyPr>
            <a:spAutoFit/>
          </a:bodyPr>
          <a:lstStyle/>
          <a:p>
            <a:endParaRPr lang="es-ES"/>
          </a:p>
        </p:txBody>
      </p:sp>
      <p:sp>
        <p:nvSpPr>
          <p:cNvPr id="66586" name="Rectangle 39"/>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6587" name="Rectangle 40"/>
          <p:cNvSpPr>
            <a:spLocks noChangeArrowheads="1"/>
          </p:cNvSpPr>
          <p:nvPr/>
        </p:nvSpPr>
        <p:spPr bwMode="auto">
          <a:xfrm>
            <a:off x="2114550" y="1314450"/>
            <a:ext cx="9144000" cy="0"/>
          </a:xfrm>
          <a:prstGeom prst="rect">
            <a:avLst/>
          </a:prstGeom>
          <a:noFill/>
          <a:ln w="9525">
            <a:noFill/>
            <a:miter lim="800000"/>
            <a:headEnd/>
            <a:tailEnd/>
          </a:ln>
        </p:spPr>
        <p:txBody>
          <a:bodyPr>
            <a:spAutoFit/>
          </a:bodyPr>
          <a:lstStyle/>
          <a:p>
            <a:endParaRPr lang="es-ES"/>
          </a:p>
        </p:txBody>
      </p:sp>
      <p:sp>
        <p:nvSpPr>
          <p:cNvPr id="66588" name="Rectangle 41"/>
          <p:cNvSpPr>
            <a:spLocks noChangeArrowheads="1"/>
          </p:cNvSpPr>
          <p:nvPr/>
        </p:nvSpPr>
        <p:spPr bwMode="auto">
          <a:xfrm>
            <a:off x="2114550" y="1309688"/>
            <a:ext cx="9144000" cy="0"/>
          </a:xfrm>
          <a:prstGeom prst="rect">
            <a:avLst/>
          </a:prstGeom>
          <a:noFill/>
          <a:ln w="9525">
            <a:noFill/>
            <a:miter lim="800000"/>
            <a:headEnd/>
            <a:tailEnd/>
          </a:ln>
        </p:spPr>
        <p:txBody>
          <a:bodyPr>
            <a:spAutoFit/>
          </a:bodyPr>
          <a:lstStyle/>
          <a:p>
            <a:endParaRPr lang="es-ES"/>
          </a:p>
        </p:txBody>
      </p:sp>
      <p:sp>
        <p:nvSpPr>
          <p:cNvPr id="66589" name="Rectangle 43"/>
          <p:cNvSpPr>
            <a:spLocks noChangeArrowheads="1"/>
          </p:cNvSpPr>
          <p:nvPr/>
        </p:nvSpPr>
        <p:spPr bwMode="auto">
          <a:xfrm>
            <a:off x="2114550" y="1385888"/>
            <a:ext cx="9144000" cy="0"/>
          </a:xfrm>
          <a:prstGeom prst="rect">
            <a:avLst/>
          </a:prstGeom>
          <a:noFill/>
          <a:ln w="9525">
            <a:noFill/>
            <a:miter lim="800000"/>
            <a:headEnd/>
            <a:tailEnd/>
          </a:ln>
        </p:spPr>
        <p:txBody>
          <a:bodyPr>
            <a:spAutoFit/>
          </a:bodyPr>
          <a:lstStyle/>
          <a:p>
            <a:endParaRPr lang="es-ES"/>
          </a:p>
        </p:txBody>
      </p:sp>
      <p:sp>
        <p:nvSpPr>
          <p:cNvPr id="244781" name="Text Box 45"/>
          <p:cNvSpPr txBox="1">
            <a:spLocks noChangeArrowheads="1"/>
          </p:cNvSpPr>
          <p:nvPr/>
        </p:nvSpPr>
        <p:spPr bwMode="auto">
          <a:xfrm>
            <a:off x="533400" y="3200400"/>
            <a:ext cx="7772400" cy="1616075"/>
          </a:xfrm>
          <a:prstGeom prst="rect">
            <a:avLst/>
          </a:prstGeom>
          <a:noFill/>
          <a:ln w="9525">
            <a:noFill/>
            <a:miter lim="800000"/>
            <a:headEnd/>
            <a:tailEnd/>
          </a:ln>
        </p:spPr>
        <p:txBody>
          <a:bodyPr>
            <a:spAutoFit/>
          </a:bodyPr>
          <a:lstStyle/>
          <a:p>
            <a:pPr algn="just">
              <a:lnSpc>
                <a:spcPct val="100000"/>
              </a:lnSpc>
              <a:spcBef>
                <a:spcPct val="50000"/>
              </a:spcBef>
            </a:pPr>
            <a:r>
              <a:rPr lang="es-MX" sz="2000" i="0">
                <a:solidFill>
                  <a:schemeClr val="bg1"/>
                </a:solidFill>
              </a:rPr>
              <a:t>Son las que tienen una mayor tasa de mecanización, tanto en equipos como en información, representando en muchos de los temas tratados una verdadera avanzadilla, aunque pueden seguir mejorando sobre todo en lo relativo a la telemática y a las herramientas informatizadas en los niveles jerárquicamente más altos</a:t>
            </a:r>
            <a:r>
              <a:rPr lang="es-ES" sz="2000" i="0">
                <a:solidFill>
                  <a:schemeClr val="bg1"/>
                </a:solidFill>
              </a:rPr>
              <a:t> </a:t>
            </a:r>
          </a:p>
        </p:txBody>
      </p:sp>
      <p:grpSp>
        <p:nvGrpSpPr>
          <p:cNvPr id="66591" name="Group 46"/>
          <p:cNvGrpSpPr>
            <a:grpSpLocks/>
          </p:cNvGrpSpPr>
          <p:nvPr/>
        </p:nvGrpSpPr>
        <p:grpSpPr bwMode="auto">
          <a:xfrm>
            <a:off x="457200" y="228600"/>
            <a:ext cx="8382000" cy="871538"/>
            <a:chOff x="288" y="144"/>
            <a:chExt cx="5280" cy="549"/>
          </a:xfrm>
        </p:grpSpPr>
        <p:sp>
          <p:nvSpPr>
            <p:cNvPr id="66592" name="Text Box 47"/>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6593" name="Text Box 48"/>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66594" name="Rectangle 49"/>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Duodécimo objetivo</a:t>
              </a:r>
            </a:p>
            <a:p>
              <a:endParaRPr lang="es-ES" sz="2000" i="0">
                <a:solidFill>
                  <a:schemeClr val="bg1"/>
                </a:solidFill>
              </a:endParaRPr>
            </a:p>
          </p:txBody>
        </p:sp>
        <p:sp>
          <p:nvSpPr>
            <p:cNvPr id="66595" name="Rectangle 50"/>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Empresa tipo española en le ámbito de los Sistemas de Información-informática</a:t>
              </a:r>
              <a:endParaRPr lang="es-ES" sz="20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4742"/>
                                        </p:tgtEl>
                                        <p:attrNameLst>
                                          <p:attrName>style.visibility</p:attrName>
                                        </p:attrNameLst>
                                      </p:cBhvr>
                                      <p:to>
                                        <p:strVal val="visible"/>
                                      </p:to>
                                    </p:set>
                                    <p:anim calcmode="lin" valueType="num">
                                      <p:cBhvr>
                                        <p:cTn id="7" dur="500" fill="hold"/>
                                        <p:tgtEl>
                                          <p:spTgt spid="244742"/>
                                        </p:tgtEl>
                                        <p:attrNameLst>
                                          <p:attrName>ppt_x</p:attrName>
                                        </p:attrNameLst>
                                      </p:cBhvr>
                                      <p:tavLst>
                                        <p:tav tm="0">
                                          <p:val>
                                            <p:strVal val="#ppt_x-#ppt_w/2"/>
                                          </p:val>
                                        </p:tav>
                                        <p:tav tm="100000">
                                          <p:val>
                                            <p:strVal val="#ppt_x"/>
                                          </p:val>
                                        </p:tav>
                                      </p:tavLst>
                                    </p:anim>
                                    <p:anim calcmode="lin" valueType="num">
                                      <p:cBhvr>
                                        <p:cTn id="8" dur="500" fill="hold"/>
                                        <p:tgtEl>
                                          <p:spTgt spid="244742"/>
                                        </p:tgtEl>
                                        <p:attrNameLst>
                                          <p:attrName>ppt_y</p:attrName>
                                        </p:attrNameLst>
                                      </p:cBhvr>
                                      <p:tavLst>
                                        <p:tav tm="0">
                                          <p:val>
                                            <p:strVal val="#ppt_y"/>
                                          </p:val>
                                        </p:tav>
                                        <p:tav tm="100000">
                                          <p:val>
                                            <p:strVal val="#ppt_y"/>
                                          </p:val>
                                        </p:tav>
                                      </p:tavLst>
                                    </p:anim>
                                    <p:anim calcmode="lin" valueType="num">
                                      <p:cBhvr>
                                        <p:cTn id="9" dur="500" fill="hold"/>
                                        <p:tgtEl>
                                          <p:spTgt spid="244742"/>
                                        </p:tgtEl>
                                        <p:attrNameLst>
                                          <p:attrName>ppt_w</p:attrName>
                                        </p:attrNameLst>
                                      </p:cBhvr>
                                      <p:tavLst>
                                        <p:tav tm="0">
                                          <p:val>
                                            <p:fltVal val="0"/>
                                          </p:val>
                                        </p:tav>
                                        <p:tav tm="100000">
                                          <p:val>
                                            <p:strVal val="#ppt_w"/>
                                          </p:val>
                                        </p:tav>
                                      </p:tavLst>
                                    </p:anim>
                                    <p:anim calcmode="lin" valueType="num">
                                      <p:cBhvr>
                                        <p:cTn id="10" dur="500" fill="hold"/>
                                        <p:tgtEl>
                                          <p:spTgt spid="24474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4781"/>
                                        </p:tgtEl>
                                        <p:attrNameLst>
                                          <p:attrName>style.visibility</p:attrName>
                                        </p:attrNameLst>
                                      </p:cBhvr>
                                      <p:to>
                                        <p:strVal val="visible"/>
                                      </p:to>
                                    </p:set>
                                    <p:animEffect transition="in" filter="dissolve">
                                      <p:cBhvr>
                                        <p:cTn id="15" dur="500"/>
                                        <p:tgtEl>
                                          <p:spTgt spid="244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autoUpdateAnimBg="0"/>
      <p:bldP spid="24478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6858000"/>
          </a:xfrm>
          <a:prstGeom prst="rect">
            <a:avLst/>
          </a:prstGeom>
          <a:gradFill rotWithShape="0">
            <a:gsLst>
              <a:gs pos="0">
                <a:srgbClr val="0000CC"/>
              </a:gs>
              <a:gs pos="100000">
                <a:schemeClr val="tx1"/>
              </a:gs>
            </a:gsLst>
            <a:lin ang="5400000" scaled="1"/>
          </a:gradFill>
          <a:ln w="9525">
            <a:solidFill>
              <a:schemeClr val="tx1"/>
            </a:solidFill>
            <a:miter lim="800000"/>
            <a:headEnd/>
            <a:tailEnd/>
          </a:ln>
        </p:spPr>
        <p:txBody>
          <a:bodyPr wrap="none" anchor="ctr"/>
          <a:lstStyle/>
          <a:p>
            <a:pPr>
              <a:lnSpc>
                <a:spcPct val="85000"/>
              </a:lnSpc>
            </a:pPr>
            <a:endParaRPr lang="es-ES" sz="2000" i="0">
              <a:solidFill>
                <a:srgbClr val="FF6600"/>
              </a:solidFill>
            </a:endParaRPr>
          </a:p>
        </p:txBody>
      </p:sp>
      <p:sp>
        <p:nvSpPr>
          <p:cNvPr id="67587" name="Text Box 5"/>
          <p:cNvSpPr txBox="1">
            <a:spLocks noChangeArrowheads="1"/>
          </p:cNvSpPr>
          <p:nvPr/>
        </p:nvSpPr>
        <p:spPr bwMode="auto">
          <a:xfrm>
            <a:off x="533400" y="1219200"/>
            <a:ext cx="8153400" cy="350838"/>
          </a:xfrm>
          <a:prstGeom prst="rect">
            <a:avLst/>
          </a:prstGeom>
          <a:noFill/>
          <a:ln w="9525">
            <a:noFill/>
            <a:miter lim="800000"/>
            <a:headEnd/>
            <a:tailEnd/>
          </a:ln>
        </p:spPr>
        <p:txBody>
          <a:bodyPr>
            <a:spAutoFit/>
          </a:bodyPr>
          <a:lstStyle/>
          <a:p>
            <a:pPr>
              <a:lnSpc>
                <a:spcPct val="85000"/>
              </a:lnSpc>
              <a:spcBef>
                <a:spcPct val="50000"/>
              </a:spcBef>
            </a:pPr>
            <a:endParaRPr lang="es-ES" sz="2000" i="0"/>
          </a:p>
        </p:txBody>
      </p:sp>
      <p:sp>
        <p:nvSpPr>
          <p:cNvPr id="245766" name="Text Box 6"/>
          <p:cNvSpPr txBox="1">
            <a:spLocks noChangeArrowheads="1"/>
          </p:cNvSpPr>
          <p:nvPr/>
        </p:nvSpPr>
        <p:spPr bwMode="auto">
          <a:xfrm>
            <a:off x="457200" y="1295400"/>
            <a:ext cx="8382000" cy="609600"/>
          </a:xfrm>
          <a:prstGeom prst="rect">
            <a:avLst/>
          </a:prstGeom>
          <a:noFill/>
          <a:ln w="9525">
            <a:noFill/>
            <a:miter lim="800000"/>
            <a:headEnd/>
            <a:tailEnd/>
          </a:ln>
        </p:spPr>
        <p:txBody>
          <a:bodyPr>
            <a:spAutoFit/>
          </a:bodyPr>
          <a:lstStyle/>
          <a:p>
            <a:pPr algn="just">
              <a:lnSpc>
                <a:spcPct val="85000"/>
              </a:lnSpc>
            </a:pPr>
            <a:r>
              <a:rPr lang="es-MX" sz="2000">
                <a:solidFill>
                  <a:schemeClr val="bg1"/>
                </a:solidFill>
              </a:rPr>
              <a:t>Hipótesis: empresa onubense tipo desde la perspectiva de los Sistemas de Información</a:t>
            </a:r>
            <a:r>
              <a:rPr lang="es-ES" sz="2000">
                <a:solidFill>
                  <a:schemeClr val="bg1"/>
                </a:solidFill>
              </a:rPr>
              <a:t> </a:t>
            </a:r>
            <a:endParaRPr lang="es-MX" sz="2000">
              <a:solidFill>
                <a:schemeClr val="bg1"/>
              </a:solidFill>
            </a:endParaRPr>
          </a:p>
        </p:txBody>
      </p:sp>
      <p:sp>
        <p:nvSpPr>
          <p:cNvPr id="67589" name="Rectangle 7"/>
          <p:cNvSpPr>
            <a:spLocks noChangeArrowheads="1"/>
          </p:cNvSpPr>
          <p:nvPr/>
        </p:nvSpPr>
        <p:spPr bwMode="auto">
          <a:xfrm>
            <a:off x="2171700" y="1819275"/>
            <a:ext cx="9144000" cy="0"/>
          </a:xfrm>
          <a:prstGeom prst="rect">
            <a:avLst/>
          </a:prstGeom>
          <a:noFill/>
          <a:ln w="9525">
            <a:noFill/>
            <a:miter lim="800000"/>
            <a:headEnd/>
            <a:tailEnd/>
          </a:ln>
        </p:spPr>
        <p:txBody>
          <a:bodyPr>
            <a:spAutoFit/>
          </a:bodyPr>
          <a:lstStyle/>
          <a:p>
            <a:endParaRPr lang="es-ES"/>
          </a:p>
        </p:txBody>
      </p:sp>
      <p:sp>
        <p:nvSpPr>
          <p:cNvPr id="67590" name="Rectangle 12"/>
          <p:cNvSpPr>
            <a:spLocks noChangeArrowheads="1"/>
          </p:cNvSpPr>
          <p:nvPr/>
        </p:nvSpPr>
        <p:spPr bwMode="auto">
          <a:xfrm>
            <a:off x="2114550" y="1743075"/>
            <a:ext cx="9144000" cy="0"/>
          </a:xfrm>
          <a:prstGeom prst="rect">
            <a:avLst/>
          </a:prstGeom>
          <a:noFill/>
          <a:ln w="9525">
            <a:noFill/>
            <a:miter lim="800000"/>
            <a:headEnd/>
            <a:tailEnd/>
          </a:ln>
        </p:spPr>
        <p:txBody>
          <a:bodyPr>
            <a:spAutoFit/>
          </a:bodyPr>
          <a:lstStyle/>
          <a:p>
            <a:endParaRPr lang="es-ES"/>
          </a:p>
        </p:txBody>
      </p:sp>
      <p:sp>
        <p:nvSpPr>
          <p:cNvPr id="67591" name="Rectangle 15"/>
          <p:cNvSpPr>
            <a:spLocks noChangeArrowheads="1"/>
          </p:cNvSpPr>
          <p:nvPr/>
        </p:nvSpPr>
        <p:spPr bwMode="auto">
          <a:xfrm>
            <a:off x="2171700" y="1724025"/>
            <a:ext cx="9144000" cy="0"/>
          </a:xfrm>
          <a:prstGeom prst="rect">
            <a:avLst/>
          </a:prstGeom>
          <a:noFill/>
          <a:ln w="9525">
            <a:noFill/>
            <a:miter lim="800000"/>
            <a:headEnd/>
            <a:tailEnd/>
          </a:ln>
        </p:spPr>
        <p:txBody>
          <a:bodyPr>
            <a:spAutoFit/>
          </a:bodyPr>
          <a:lstStyle/>
          <a:p>
            <a:endParaRPr lang="es-ES"/>
          </a:p>
        </p:txBody>
      </p:sp>
      <p:sp>
        <p:nvSpPr>
          <p:cNvPr id="67592" name="Rectangle 27"/>
          <p:cNvSpPr>
            <a:spLocks noChangeArrowheads="1"/>
          </p:cNvSpPr>
          <p:nvPr/>
        </p:nvSpPr>
        <p:spPr bwMode="auto">
          <a:xfrm>
            <a:off x="2114550" y="1323975"/>
            <a:ext cx="9144000" cy="0"/>
          </a:xfrm>
          <a:prstGeom prst="rect">
            <a:avLst/>
          </a:prstGeom>
          <a:noFill/>
          <a:ln w="9525">
            <a:noFill/>
            <a:miter lim="800000"/>
            <a:headEnd/>
            <a:tailEnd/>
          </a:ln>
        </p:spPr>
        <p:txBody>
          <a:bodyPr>
            <a:spAutoFit/>
          </a:bodyPr>
          <a:lstStyle/>
          <a:p>
            <a:endParaRPr lang="es-ES"/>
          </a:p>
        </p:txBody>
      </p:sp>
      <p:sp>
        <p:nvSpPr>
          <p:cNvPr id="67593" name="Rectangle 33"/>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67594" name="Rectangle 35"/>
          <p:cNvSpPr>
            <a:spLocks noChangeArrowheads="1"/>
          </p:cNvSpPr>
          <p:nvPr/>
        </p:nvSpPr>
        <p:spPr bwMode="auto">
          <a:xfrm>
            <a:off x="2114550" y="1400175"/>
            <a:ext cx="9144000" cy="0"/>
          </a:xfrm>
          <a:prstGeom prst="rect">
            <a:avLst/>
          </a:prstGeom>
          <a:noFill/>
          <a:ln w="9525">
            <a:noFill/>
            <a:miter lim="800000"/>
            <a:headEnd/>
            <a:tailEnd/>
          </a:ln>
        </p:spPr>
        <p:txBody>
          <a:bodyPr>
            <a:spAutoFit/>
          </a:bodyPr>
          <a:lstStyle/>
          <a:p>
            <a:endParaRPr lang="es-ES"/>
          </a:p>
        </p:txBody>
      </p:sp>
      <p:sp>
        <p:nvSpPr>
          <p:cNvPr id="67595" name="Rectangle 37"/>
          <p:cNvSpPr>
            <a:spLocks noChangeArrowheads="1"/>
          </p:cNvSpPr>
          <p:nvPr/>
        </p:nvSpPr>
        <p:spPr bwMode="auto">
          <a:xfrm>
            <a:off x="2114550" y="1724025"/>
            <a:ext cx="9144000" cy="0"/>
          </a:xfrm>
          <a:prstGeom prst="rect">
            <a:avLst/>
          </a:prstGeom>
          <a:noFill/>
          <a:ln w="9525">
            <a:noFill/>
            <a:miter lim="800000"/>
            <a:headEnd/>
            <a:tailEnd/>
          </a:ln>
        </p:spPr>
        <p:txBody>
          <a:bodyPr>
            <a:spAutoFit/>
          </a:bodyPr>
          <a:lstStyle/>
          <a:p>
            <a:endParaRPr lang="es-ES"/>
          </a:p>
        </p:txBody>
      </p:sp>
      <p:sp>
        <p:nvSpPr>
          <p:cNvPr id="67596" name="Rectangle 42"/>
          <p:cNvSpPr>
            <a:spLocks noChangeArrowheads="1"/>
          </p:cNvSpPr>
          <p:nvPr/>
        </p:nvSpPr>
        <p:spPr bwMode="auto">
          <a:xfrm>
            <a:off x="2057400" y="1304925"/>
            <a:ext cx="9144000" cy="0"/>
          </a:xfrm>
          <a:prstGeom prst="rect">
            <a:avLst/>
          </a:prstGeom>
          <a:noFill/>
          <a:ln w="9525">
            <a:noFill/>
            <a:miter lim="800000"/>
            <a:headEnd/>
            <a:tailEnd/>
          </a:ln>
        </p:spPr>
        <p:txBody>
          <a:bodyPr>
            <a:spAutoFit/>
          </a:bodyPr>
          <a:lstStyle/>
          <a:p>
            <a:endParaRPr lang="es-ES"/>
          </a:p>
        </p:txBody>
      </p:sp>
      <p:sp>
        <p:nvSpPr>
          <p:cNvPr id="245805" name="Text Box 45"/>
          <p:cNvSpPr txBox="1">
            <a:spLocks noChangeArrowheads="1"/>
          </p:cNvSpPr>
          <p:nvPr/>
        </p:nvSpPr>
        <p:spPr bwMode="auto">
          <a:xfrm>
            <a:off x="533400" y="3200400"/>
            <a:ext cx="7772400" cy="1616075"/>
          </a:xfrm>
          <a:prstGeom prst="rect">
            <a:avLst/>
          </a:prstGeom>
          <a:noFill/>
          <a:ln w="9525">
            <a:noFill/>
            <a:miter lim="800000"/>
            <a:headEnd/>
            <a:tailEnd/>
          </a:ln>
        </p:spPr>
        <p:txBody>
          <a:bodyPr>
            <a:spAutoFit/>
          </a:bodyPr>
          <a:lstStyle/>
          <a:p>
            <a:pPr algn="just">
              <a:lnSpc>
                <a:spcPct val="100000"/>
              </a:lnSpc>
              <a:spcBef>
                <a:spcPct val="50000"/>
              </a:spcBef>
            </a:pPr>
            <a:r>
              <a:rPr lang="es-ES" sz="2000" i="0">
                <a:solidFill>
                  <a:schemeClr val="bg1"/>
                </a:solidFill>
              </a:rPr>
              <a:t>Es donde más queda por desarrollar, ya que en la mayoría de las variables suelen tener cierta desventaja de las empresas españolas en general, siendo su principal asignatura pendiente en este ámbito ir aumentado la formación de sus empleados y consolidar los Sistemas de Información y la informática en su estructura organizativa </a:t>
            </a:r>
          </a:p>
        </p:txBody>
      </p:sp>
      <p:grpSp>
        <p:nvGrpSpPr>
          <p:cNvPr id="67598" name="Group 46"/>
          <p:cNvGrpSpPr>
            <a:grpSpLocks/>
          </p:cNvGrpSpPr>
          <p:nvPr/>
        </p:nvGrpSpPr>
        <p:grpSpPr bwMode="auto">
          <a:xfrm>
            <a:off x="457200" y="228600"/>
            <a:ext cx="8382000" cy="871538"/>
            <a:chOff x="288" y="144"/>
            <a:chExt cx="5280" cy="549"/>
          </a:xfrm>
        </p:grpSpPr>
        <p:sp>
          <p:nvSpPr>
            <p:cNvPr id="67599" name="Text Box 47"/>
            <p:cNvSpPr txBox="1">
              <a:spLocks noChangeArrowheads="1"/>
            </p:cNvSpPr>
            <p:nvPr/>
          </p:nvSpPr>
          <p:spPr bwMode="auto">
            <a:xfrm>
              <a:off x="336" y="144"/>
              <a:ext cx="5136" cy="221"/>
            </a:xfrm>
            <a:prstGeom prst="rect">
              <a:avLst/>
            </a:prstGeom>
            <a:noFill/>
            <a:ln w="9525">
              <a:noFill/>
              <a:miter lim="800000"/>
              <a:headEnd/>
              <a:tailEnd/>
            </a:ln>
          </p:spPr>
          <p:txBody>
            <a:bodyPr>
              <a:spAutoFit/>
            </a:bodyPr>
            <a:lstStyle/>
            <a:p>
              <a:pPr algn="just">
                <a:lnSpc>
                  <a:spcPct val="85000"/>
                </a:lnSpc>
                <a:spcBef>
                  <a:spcPct val="50000"/>
                </a:spcBef>
              </a:pPr>
              <a:endParaRPr lang="es-ES" sz="2000" i="0">
                <a:solidFill>
                  <a:srgbClr val="FF6600"/>
                </a:solidFill>
              </a:endParaRPr>
            </a:p>
          </p:txBody>
        </p:sp>
        <p:sp>
          <p:nvSpPr>
            <p:cNvPr id="67600" name="Text Box 48"/>
            <p:cNvSpPr txBox="1">
              <a:spLocks noChangeArrowheads="1"/>
            </p:cNvSpPr>
            <p:nvPr/>
          </p:nvSpPr>
          <p:spPr bwMode="auto">
            <a:xfrm>
              <a:off x="432" y="145"/>
              <a:ext cx="5136" cy="221"/>
            </a:xfrm>
            <a:prstGeom prst="rect">
              <a:avLst/>
            </a:prstGeom>
            <a:noFill/>
            <a:ln w="9525">
              <a:noFill/>
              <a:miter lim="800000"/>
              <a:headEnd/>
              <a:tailEnd/>
            </a:ln>
          </p:spPr>
          <p:txBody>
            <a:bodyPr/>
            <a:lstStyle/>
            <a:p>
              <a:pPr algn="just">
                <a:lnSpc>
                  <a:spcPct val="85000"/>
                </a:lnSpc>
                <a:spcBef>
                  <a:spcPct val="50000"/>
                </a:spcBef>
              </a:pPr>
              <a:endParaRPr lang="es-ES" sz="2000" i="0">
                <a:solidFill>
                  <a:srgbClr val="FF6600"/>
                </a:solidFill>
              </a:endParaRPr>
            </a:p>
          </p:txBody>
        </p:sp>
        <p:sp>
          <p:nvSpPr>
            <p:cNvPr id="67601" name="Rectangle 49"/>
            <p:cNvSpPr>
              <a:spLocks noChangeArrowheads="1"/>
            </p:cNvSpPr>
            <p:nvPr/>
          </p:nvSpPr>
          <p:spPr bwMode="auto">
            <a:xfrm>
              <a:off x="288" y="144"/>
              <a:ext cx="1453" cy="549"/>
            </a:xfrm>
            <a:prstGeom prst="rect">
              <a:avLst/>
            </a:prstGeom>
            <a:noFill/>
            <a:ln w="9525">
              <a:solidFill>
                <a:srgbClr val="FFFFFF"/>
              </a:solidFill>
              <a:miter lim="800000"/>
              <a:headEnd/>
              <a:tailEnd/>
            </a:ln>
          </p:spPr>
          <p:txBody>
            <a:bodyPr anchor="ctr"/>
            <a:lstStyle/>
            <a:p>
              <a:endParaRPr lang="es-ES" sz="2000"/>
            </a:p>
            <a:p>
              <a:r>
                <a:rPr lang="es-ES" sz="2300">
                  <a:solidFill>
                    <a:schemeClr val="bg1"/>
                  </a:solidFill>
                </a:rPr>
                <a:t>Duodécimo objetivo</a:t>
              </a:r>
            </a:p>
            <a:p>
              <a:endParaRPr lang="es-ES" sz="2000" i="0">
                <a:solidFill>
                  <a:schemeClr val="bg1"/>
                </a:solidFill>
              </a:endParaRPr>
            </a:p>
          </p:txBody>
        </p:sp>
        <p:sp>
          <p:nvSpPr>
            <p:cNvPr id="67602" name="Rectangle 50"/>
            <p:cNvSpPr>
              <a:spLocks noChangeArrowheads="1"/>
            </p:cNvSpPr>
            <p:nvPr/>
          </p:nvSpPr>
          <p:spPr bwMode="auto">
            <a:xfrm>
              <a:off x="1741" y="144"/>
              <a:ext cx="3744" cy="549"/>
            </a:xfrm>
            <a:prstGeom prst="rect">
              <a:avLst/>
            </a:prstGeom>
            <a:noFill/>
            <a:ln w="9525">
              <a:solidFill>
                <a:srgbClr val="FFFFFF"/>
              </a:solidFill>
              <a:miter lim="800000"/>
              <a:headEnd/>
              <a:tailEnd/>
            </a:ln>
          </p:spPr>
          <p:txBody>
            <a:bodyPr anchor="ctr"/>
            <a:lstStyle/>
            <a:p>
              <a:pPr>
                <a:lnSpc>
                  <a:spcPct val="85000"/>
                </a:lnSpc>
                <a:spcBef>
                  <a:spcPct val="50000"/>
                </a:spcBef>
              </a:pPr>
              <a:r>
                <a:rPr lang="es-MX" sz="2000">
                  <a:solidFill>
                    <a:schemeClr val="bg1"/>
                  </a:solidFill>
                </a:rPr>
                <a:t>Empresa tipo española en le ámbito de los Sistemas de Información-informática</a:t>
              </a:r>
              <a:endParaRPr lang="es-ES" sz="20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5766"/>
                                        </p:tgtEl>
                                        <p:attrNameLst>
                                          <p:attrName>style.visibility</p:attrName>
                                        </p:attrNameLst>
                                      </p:cBhvr>
                                      <p:to>
                                        <p:strVal val="visible"/>
                                      </p:to>
                                    </p:set>
                                    <p:anim calcmode="lin" valueType="num">
                                      <p:cBhvr>
                                        <p:cTn id="7" dur="500" fill="hold"/>
                                        <p:tgtEl>
                                          <p:spTgt spid="245766"/>
                                        </p:tgtEl>
                                        <p:attrNameLst>
                                          <p:attrName>ppt_x</p:attrName>
                                        </p:attrNameLst>
                                      </p:cBhvr>
                                      <p:tavLst>
                                        <p:tav tm="0">
                                          <p:val>
                                            <p:strVal val="#ppt_x-#ppt_w/2"/>
                                          </p:val>
                                        </p:tav>
                                        <p:tav tm="100000">
                                          <p:val>
                                            <p:strVal val="#ppt_x"/>
                                          </p:val>
                                        </p:tav>
                                      </p:tavLst>
                                    </p:anim>
                                    <p:anim calcmode="lin" valueType="num">
                                      <p:cBhvr>
                                        <p:cTn id="8" dur="500" fill="hold"/>
                                        <p:tgtEl>
                                          <p:spTgt spid="245766"/>
                                        </p:tgtEl>
                                        <p:attrNameLst>
                                          <p:attrName>ppt_y</p:attrName>
                                        </p:attrNameLst>
                                      </p:cBhvr>
                                      <p:tavLst>
                                        <p:tav tm="0">
                                          <p:val>
                                            <p:strVal val="#ppt_y"/>
                                          </p:val>
                                        </p:tav>
                                        <p:tav tm="100000">
                                          <p:val>
                                            <p:strVal val="#ppt_y"/>
                                          </p:val>
                                        </p:tav>
                                      </p:tavLst>
                                    </p:anim>
                                    <p:anim calcmode="lin" valueType="num">
                                      <p:cBhvr>
                                        <p:cTn id="9" dur="500" fill="hold"/>
                                        <p:tgtEl>
                                          <p:spTgt spid="245766"/>
                                        </p:tgtEl>
                                        <p:attrNameLst>
                                          <p:attrName>ppt_w</p:attrName>
                                        </p:attrNameLst>
                                      </p:cBhvr>
                                      <p:tavLst>
                                        <p:tav tm="0">
                                          <p:val>
                                            <p:fltVal val="0"/>
                                          </p:val>
                                        </p:tav>
                                        <p:tav tm="100000">
                                          <p:val>
                                            <p:strVal val="#ppt_w"/>
                                          </p:val>
                                        </p:tav>
                                      </p:tavLst>
                                    </p:anim>
                                    <p:anim calcmode="lin" valueType="num">
                                      <p:cBhvr>
                                        <p:cTn id="10" dur="500" fill="hold"/>
                                        <p:tgtEl>
                                          <p:spTgt spid="24576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5805"/>
                                        </p:tgtEl>
                                        <p:attrNameLst>
                                          <p:attrName>style.visibility</p:attrName>
                                        </p:attrNameLst>
                                      </p:cBhvr>
                                      <p:to>
                                        <p:strVal val="visible"/>
                                      </p:to>
                                    </p:set>
                                    <p:animEffect transition="in" filter="dissolve">
                                      <p:cBhvr>
                                        <p:cTn id="15" dur="500"/>
                                        <p:tgtEl>
                                          <p:spTgt spid="245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6" grpId="0" autoUpdateAnimBg="0"/>
      <p:bldP spid="24580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6858000"/>
          </a:xfrm>
          <a:prstGeom prst="rect">
            <a:avLst/>
          </a:prstGeom>
          <a:gradFill rotWithShape="0">
            <a:gsLst>
              <a:gs pos="0">
                <a:srgbClr val="0000FF"/>
              </a:gs>
              <a:gs pos="100000">
                <a:schemeClr val="tx1"/>
              </a:gs>
            </a:gsLst>
            <a:path path="rect">
              <a:fillToRect l="100000" t="100000"/>
            </a:path>
          </a:gradFill>
          <a:ln w="9525">
            <a:noFill/>
            <a:miter lim="800000"/>
            <a:headEnd/>
            <a:tailEnd/>
          </a:ln>
        </p:spPr>
        <p:txBody>
          <a:bodyPr wrap="none" anchor="ctr"/>
          <a:lstStyle/>
          <a:p>
            <a:endParaRPr lang="es-ES"/>
          </a:p>
        </p:txBody>
      </p:sp>
      <p:sp>
        <p:nvSpPr>
          <p:cNvPr id="51203" name="Text Box 4"/>
          <p:cNvSpPr txBox="1">
            <a:spLocks noChangeArrowheads="1"/>
          </p:cNvSpPr>
          <p:nvPr/>
        </p:nvSpPr>
        <p:spPr bwMode="auto">
          <a:xfrm>
            <a:off x="1798638" y="914400"/>
            <a:ext cx="6049962" cy="3231654"/>
          </a:xfrm>
          <a:prstGeom prst="rect">
            <a:avLst/>
          </a:prstGeom>
          <a:noFill/>
          <a:ln w="9525" algn="ctr">
            <a:noFill/>
            <a:miter lim="800000"/>
            <a:headEnd/>
            <a:tailEnd/>
          </a:ln>
        </p:spPr>
        <p:txBody>
          <a:bodyPr>
            <a:spAutoFit/>
          </a:bodyPr>
          <a:lstStyle/>
          <a:p>
            <a:pPr>
              <a:lnSpc>
                <a:spcPct val="100000"/>
              </a:lnSpc>
              <a:spcBef>
                <a:spcPct val="50000"/>
              </a:spcBef>
              <a:defRPr/>
            </a:pPr>
            <a:r>
              <a:rPr lang="es-ES" i="0" dirty="0">
                <a:solidFill>
                  <a:schemeClr val="bg1"/>
                </a:solidFill>
                <a:latin typeface="Arial" charset="0"/>
              </a:rPr>
              <a:t>MÉTRICA DE LA SOCIEDAD DE LA DE LA INFORMACIÓN Y DEL CONOCIMIENTO EN LA </a:t>
            </a:r>
            <a:r>
              <a:rPr lang="es-ES_tradnl" i="0" dirty="0">
                <a:solidFill>
                  <a:schemeClr val="bg1"/>
                </a:solidFill>
                <a:latin typeface="Arial" charset="0"/>
              </a:rPr>
              <a:t>EMPRESA ESPAÑOLA</a:t>
            </a:r>
          </a:p>
          <a:p>
            <a:pPr>
              <a:lnSpc>
                <a:spcPct val="100000"/>
              </a:lnSpc>
              <a:spcBef>
                <a:spcPct val="50000"/>
              </a:spcBef>
              <a:defRPr/>
            </a:pPr>
            <a:endParaRPr lang="es-ES_tradnl" i="0" dirty="0">
              <a:solidFill>
                <a:schemeClr val="bg1"/>
              </a:solidFill>
              <a:latin typeface="Arial" charset="0"/>
            </a:endParaRPr>
          </a:p>
          <a:p>
            <a:pPr>
              <a:lnSpc>
                <a:spcPct val="100000"/>
              </a:lnSpc>
              <a:spcBef>
                <a:spcPct val="50000"/>
              </a:spcBef>
              <a:defRPr/>
            </a:pPr>
            <a:r>
              <a:rPr lang="es-ES" cap="all" dirty="0">
                <a:solidFill>
                  <a:schemeClr val="bg1"/>
                </a:solidFill>
              </a:rPr>
              <a:t>MÁSTER DE </a:t>
            </a:r>
            <a:r>
              <a:rPr lang="es-ES" cap="all" dirty="0" smtClean="0">
                <a:solidFill>
                  <a:schemeClr val="bg1"/>
                </a:solidFill>
              </a:rPr>
              <a:t>TURISMO</a:t>
            </a:r>
            <a:endParaRPr lang="es-ES" cap="all" dirty="0">
              <a:solidFill>
                <a:schemeClr val="bg1"/>
              </a:solidFill>
            </a:endParaRPr>
          </a:p>
          <a:p>
            <a:pPr>
              <a:lnSpc>
                <a:spcPct val="100000"/>
              </a:lnSpc>
              <a:spcBef>
                <a:spcPct val="50000"/>
              </a:spcBef>
              <a:defRPr/>
            </a:pPr>
            <a:r>
              <a:rPr lang="es-ES" i="0" dirty="0" smtClean="0">
                <a:solidFill>
                  <a:schemeClr val="bg1"/>
                </a:solidFill>
                <a:latin typeface="Arial" charset="0"/>
              </a:rPr>
              <a:t>HUELVA</a:t>
            </a:r>
            <a:r>
              <a:rPr lang="es-ES" i="0" dirty="0" smtClean="0">
                <a:solidFill>
                  <a:schemeClr val="bg1"/>
                </a:solidFill>
                <a:latin typeface="Arial" charset="0"/>
              </a:rPr>
              <a:t> 15 de enero </a:t>
            </a:r>
            <a:r>
              <a:rPr lang="es-ES" i="0" dirty="0" smtClean="0">
                <a:solidFill>
                  <a:schemeClr val="bg1"/>
                </a:solidFill>
                <a:latin typeface="Arial" charset="0"/>
              </a:rPr>
              <a:t>de </a:t>
            </a:r>
            <a:r>
              <a:rPr lang="es-ES" i="0" dirty="0" smtClean="0">
                <a:solidFill>
                  <a:schemeClr val="bg1"/>
                </a:solidFill>
                <a:latin typeface="Arial" charset="0"/>
              </a:rPr>
              <a:t>2013</a:t>
            </a:r>
            <a:endParaRPr lang="es-ES" i="0" dirty="0">
              <a:solidFill>
                <a:schemeClr val="bg1"/>
              </a:solidFill>
              <a:latin typeface="Arial" charset="0"/>
            </a:endParaRPr>
          </a:p>
        </p:txBody>
      </p:sp>
      <p:sp>
        <p:nvSpPr>
          <p:cNvPr id="51204" name="Text Box 5"/>
          <p:cNvSpPr txBox="1">
            <a:spLocks noChangeArrowheads="1"/>
          </p:cNvSpPr>
          <p:nvPr/>
        </p:nvSpPr>
        <p:spPr bwMode="auto">
          <a:xfrm>
            <a:off x="4044950" y="5122863"/>
            <a:ext cx="4824413" cy="923925"/>
          </a:xfrm>
          <a:prstGeom prst="rect">
            <a:avLst/>
          </a:prstGeom>
          <a:noFill/>
          <a:ln w="9525" algn="ctr">
            <a:noFill/>
            <a:miter lim="800000"/>
            <a:headEnd/>
            <a:tailEnd/>
          </a:ln>
        </p:spPr>
        <p:txBody>
          <a:bodyPr>
            <a:spAutoFit/>
          </a:bodyPr>
          <a:lstStyle/>
          <a:p>
            <a:pPr>
              <a:lnSpc>
                <a:spcPct val="100000"/>
              </a:lnSpc>
              <a:spcBef>
                <a:spcPct val="50000"/>
              </a:spcBef>
            </a:pPr>
            <a:r>
              <a:rPr lang="es-ES" sz="1800" i="0">
                <a:solidFill>
                  <a:schemeClr val="bg1"/>
                </a:solidFill>
                <a:latin typeface="Arial" charset="0"/>
              </a:rPr>
              <a:t>Francisco José Martínez López</a:t>
            </a:r>
          </a:p>
          <a:p>
            <a:pPr>
              <a:lnSpc>
                <a:spcPct val="100000"/>
              </a:lnSpc>
              <a:spcBef>
                <a:spcPct val="50000"/>
              </a:spcBef>
            </a:pPr>
            <a:r>
              <a:rPr lang="es-ES" sz="1200" i="0">
                <a:solidFill>
                  <a:schemeClr val="bg1"/>
                </a:solidFill>
                <a:latin typeface="Arial" charset="0"/>
              </a:rPr>
              <a:t>Catedrático de Gestión de los Recursos de la Información </a:t>
            </a:r>
          </a:p>
          <a:p>
            <a:pPr>
              <a:lnSpc>
                <a:spcPct val="100000"/>
              </a:lnSpc>
              <a:spcBef>
                <a:spcPct val="50000"/>
              </a:spcBef>
            </a:pPr>
            <a:r>
              <a:rPr lang="es-ES" sz="1200" i="0">
                <a:solidFill>
                  <a:schemeClr val="bg1"/>
                </a:solidFill>
                <a:latin typeface="Arial" charset="0"/>
              </a:rPr>
              <a:t>Universidad de Huelva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228600" y="0"/>
            <a:ext cx="9372600" cy="6858000"/>
          </a:xfrm>
          <a:prstGeom prst="rect">
            <a:avLst/>
          </a:prstGeom>
          <a:noFill/>
          <a:ln w="9525">
            <a:noFill/>
            <a:miter lim="800000"/>
            <a:headEnd/>
            <a:tailEnd/>
          </a:ln>
        </p:spPr>
        <p:txBody>
          <a:bodyPr wrap="none" anchor="ctr">
            <a:spAutoFit/>
          </a:bodyPr>
          <a:lstStyle/>
          <a:p>
            <a:endParaRPr lang="es-ES"/>
          </a:p>
        </p:txBody>
      </p:sp>
      <p:sp>
        <p:nvSpPr>
          <p:cNvPr id="68611" name="Rectangle 5"/>
          <p:cNvSpPr>
            <a:spLocks noChangeArrowheads="1"/>
          </p:cNvSpPr>
          <p:nvPr/>
        </p:nvSpPr>
        <p:spPr bwMode="auto">
          <a:xfrm>
            <a:off x="0" y="0"/>
            <a:ext cx="9829800" cy="6858000"/>
          </a:xfrm>
          <a:prstGeom prst="rect">
            <a:avLst/>
          </a:prstGeom>
          <a:noFill/>
          <a:ln w="9525">
            <a:noFill/>
            <a:miter lim="800000"/>
            <a:headEnd/>
            <a:tailEnd/>
          </a:ln>
        </p:spPr>
        <p:txBody>
          <a:bodyPr wrap="none" anchor="ctr">
            <a:spAutoFit/>
          </a:bodyPr>
          <a:lstStyle/>
          <a:p>
            <a:endParaRPr lang="es-ES"/>
          </a:p>
        </p:txBody>
      </p:sp>
      <p:sp>
        <p:nvSpPr>
          <p:cNvPr id="68612" name="Rectangle 6"/>
          <p:cNvSpPr>
            <a:spLocks noChangeArrowheads="1"/>
          </p:cNvSpPr>
          <p:nvPr/>
        </p:nvSpPr>
        <p:spPr bwMode="auto">
          <a:xfrm>
            <a:off x="0" y="0"/>
            <a:ext cx="9753600" cy="6858000"/>
          </a:xfrm>
          <a:prstGeom prst="rect">
            <a:avLst/>
          </a:prstGeom>
          <a:noFill/>
          <a:ln w="9525">
            <a:noFill/>
            <a:miter lim="800000"/>
            <a:headEnd/>
            <a:tailEnd/>
          </a:ln>
        </p:spPr>
        <p:txBody>
          <a:bodyPr wrap="none" anchor="ctr">
            <a:spAutoFit/>
          </a:bodyPr>
          <a:lstStyle/>
          <a:p>
            <a:endParaRPr lang="es-ES"/>
          </a:p>
        </p:txBody>
      </p:sp>
      <p:sp>
        <p:nvSpPr>
          <p:cNvPr id="68613" name="Rectangle 7"/>
          <p:cNvSpPr>
            <a:spLocks noChangeArrowheads="1"/>
          </p:cNvSpPr>
          <p:nvPr/>
        </p:nvSpPr>
        <p:spPr bwMode="auto">
          <a:xfrm>
            <a:off x="0" y="0"/>
            <a:ext cx="9144000" cy="6858000"/>
          </a:xfrm>
          <a:prstGeom prst="rect">
            <a:avLst/>
          </a:prstGeom>
          <a:noFill/>
          <a:ln w="9525">
            <a:noFill/>
            <a:miter lim="800000"/>
            <a:headEnd/>
            <a:tailEnd/>
          </a:ln>
        </p:spPr>
        <p:txBody>
          <a:bodyPr wrap="none" anchor="ctr">
            <a:spAutoFit/>
          </a:bodyPr>
          <a:lstStyle/>
          <a:p>
            <a:endParaRPr lang="es-ES"/>
          </a:p>
        </p:txBody>
      </p:sp>
      <p:sp>
        <p:nvSpPr>
          <p:cNvPr id="68614" name="Rectangle 8"/>
          <p:cNvSpPr>
            <a:spLocks noChangeArrowheads="1"/>
          </p:cNvSpPr>
          <p:nvPr/>
        </p:nvSpPr>
        <p:spPr bwMode="auto">
          <a:xfrm>
            <a:off x="0" y="0"/>
            <a:ext cx="9601200" cy="7162800"/>
          </a:xfrm>
          <a:prstGeom prst="rect">
            <a:avLst/>
          </a:prstGeom>
          <a:solidFill>
            <a:srgbClr val="000000"/>
          </a:solidFill>
          <a:ln w="9525">
            <a:noFill/>
            <a:miter lim="800000"/>
            <a:headEnd/>
            <a:tailEnd/>
          </a:ln>
        </p:spPr>
        <p:txBody>
          <a:bodyPr anchor="ctr">
            <a:spAutoFit/>
          </a:bodyPr>
          <a:lstStyle/>
          <a:p>
            <a:endParaRPr lang="es-ES"/>
          </a:p>
        </p:txBody>
      </p:sp>
      <p:sp>
        <p:nvSpPr>
          <p:cNvPr id="68615" name="Rectangle 9"/>
          <p:cNvSpPr>
            <a:spLocks noChangeArrowheads="1"/>
          </p:cNvSpPr>
          <p:nvPr/>
        </p:nvSpPr>
        <p:spPr bwMode="auto">
          <a:xfrm>
            <a:off x="304800" y="1066800"/>
            <a:ext cx="7772400" cy="5791200"/>
          </a:xfrm>
          <a:prstGeom prst="rect">
            <a:avLst/>
          </a:prstGeom>
          <a:noFill/>
          <a:ln w="9525">
            <a:noFill/>
            <a:miter lim="800000"/>
            <a:headEnd/>
            <a:tailEnd/>
          </a:ln>
        </p:spPr>
        <p:txBody>
          <a:bodyPr wrap="none" anchor="ctr">
            <a:spAutoFit/>
          </a:bodyPr>
          <a:lstStyle/>
          <a:p>
            <a:endParaRPr lang="es-ES"/>
          </a:p>
        </p:txBody>
      </p:sp>
      <p:sp>
        <p:nvSpPr>
          <p:cNvPr id="68616" name="Rectangle 10"/>
          <p:cNvSpPr>
            <a:spLocks noChangeArrowheads="1"/>
          </p:cNvSpPr>
          <p:nvPr/>
        </p:nvSpPr>
        <p:spPr bwMode="auto">
          <a:xfrm>
            <a:off x="0" y="0"/>
            <a:ext cx="9601200" cy="7086600"/>
          </a:xfrm>
          <a:prstGeom prst="rect">
            <a:avLst/>
          </a:prstGeom>
          <a:noFill/>
          <a:ln w="9525">
            <a:noFill/>
            <a:miter lim="800000"/>
            <a:headEnd/>
            <a:tailEnd/>
          </a:ln>
        </p:spPr>
        <p:txBody>
          <a:bodyPr anchor="ctr">
            <a:spAutoFit/>
          </a:bodyPr>
          <a:lstStyle/>
          <a:p>
            <a:endParaRPr lang="es-ES"/>
          </a:p>
        </p:txBody>
      </p:sp>
    </p:spTree>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6858000"/>
          </a:xfrm>
          <a:prstGeom prst="rect">
            <a:avLst/>
          </a:prstGeom>
          <a:gradFill rotWithShape="0">
            <a:gsLst>
              <a:gs pos="0">
                <a:srgbClr val="005CBF"/>
              </a:gs>
              <a:gs pos="25000">
                <a:srgbClr val="0087E6"/>
              </a:gs>
              <a:gs pos="75000">
                <a:srgbClr val="21D6E0"/>
              </a:gs>
              <a:gs pos="100000">
                <a:srgbClr val="03D4A8"/>
              </a:gs>
            </a:gsLst>
            <a:lin ang="0" scaled="1"/>
          </a:gradFill>
          <a:ln w="9525">
            <a:noFill/>
            <a:miter lim="800000"/>
            <a:headEnd/>
            <a:tailEnd/>
          </a:ln>
        </p:spPr>
        <p:txBody>
          <a:bodyPr wrap="none" anchor="ctr"/>
          <a:lstStyle/>
          <a:p>
            <a:endParaRPr lang="es-ES"/>
          </a:p>
        </p:txBody>
      </p:sp>
      <p:sp>
        <p:nvSpPr>
          <p:cNvPr id="54275" name="Text Box 3"/>
          <p:cNvSpPr txBox="1">
            <a:spLocks noChangeArrowheads="1"/>
          </p:cNvSpPr>
          <p:nvPr/>
        </p:nvSpPr>
        <p:spPr bwMode="auto">
          <a:xfrm>
            <a:off x="12192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sp>
        <p:nvSpPr>
          <p:cNvPr id="54276" name="AutoShape 4"/>
          <p:cNvSpPr>
            <a:spLocks noChangeArrowheads="1"/>
          </p:cNvSpPr>
          <p:nvPr/>
        </p:nvSpPr>
        <p:spPr bwMode="auto">
          <a:xfrm>
            <a:off x="2886075" y="1123950"/>
            <a:ext cx="3562350" cy="1200150"/>
          </a:xfrm>
          <a:prstGeom prst="flowChartMultidocument">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AESI-E</a:t>
            </a:r>
          </a:p>
          <a:p>
            <a:endParaRPr lang="es-ES"/>
          </a:p>
        </p:txBody>
      </p:sp>
      <p:sp>
        <p:nvSpPr>
          <p:cNvPr id="279557" name="AutoShape 5"/>
          <p:cNvSpPr>
            <a:spLocks noChangeArrowheads="1"/>
          </p:cNvSpPr>
          <p:nvPr/>
        </p:nvSpPr>
        <p:spPr bwMode="auto">
          <a:xfrm>
            <a:off x="2886075" y="3803650"/>
            <a:ext cx="3562350" cy="1200150"/>
          </a:xfrm>
          <a:prstGeom prst="flowChartMultidocumen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AESI-F</a:t>
            </a:r>
          </a:p>
          <a:p>
            <a:endParaRPr lang="es-ES"/>
          </a:p>
        </p:txBody>
      </p:sp>
      <p:sp>
        <p:nvSpPr>
          <p:cNvPr id="54278" name="AutoShape 6"/>
          <p:cNvSpPr>
            <a:spLocks noChangeArrowheads="1"/>
          </p:cNvSpPr>
          <p:nvPr/>
        </p:nvSpPr>
        <p:spPr bwMode="auto">
          <a:xfrm>
            <a:off x="2886075" y="2463800"/>
            <a:ext cx="3562350" cy="1200150"/>
          </a:xfrm>
          <a:prstGeom prst="flowChartMultidocumen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AESI-G</a:t>
            </a:r>
          </a:p>
          <a:p>
            <a:endParaRPr lang="es-ES"/>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9557"/>
                                        </p:tgtEl>
                                        <p:attrNameLst>
                                          <p:attrName>style.visibility</p:attrName>
                                        </p:attrNameLst>
                                      </p:cBhvr>
                                      <p:to>
                                        <p:strVal val="visible"/>
                                      </p:to>
                                    </p:set>
                                    <p:animEffect transition="in" filter="randombar(horizontal)">
                                      <p:cBhvr>
                                        <p:cTn id="7" dur="500"/>
                                        <p:tgtEl>
                                          <p:spTgt spid="279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6858000"/>
          </a:xfrm>
          <a:prstGeom prst="rect">
            <a:avLst/>
          </a:prstGeom>
          <a:gradFill rotWithShape="0">
            <a:gsLst>
              <a:gs pos="0">
                <a:srgbClr val="03D4A8"/>
              </a:gs>
              <a:gs pos="25000">
                <a:srgbClr val="21D6E0"/>
              </a:gs>
              <a:gs pos="75000">
                <a:srgbClr val="0087E6"/>
              </a:gs>
              <a:gs pos="100000">
                <a:srgbClr val="005CBF"/>
              </a:gs>
            </a:gsLst>
            <a:lin ang="0" scaled="1"/>
          </a:gradFill>
          <a:ln w="9525">
            <a:noFill/>
            <a:miter lim="800000"/>
            <a:headEnd/>
            <a:tailEnd/>
          </a:ln>
        </p:spPr>
        <p:txBody>
          <a:bodyPr wrap="none" anchor="ctr"/>
          <a:lstStyle/>
          <a:p>
            <a:endParaRPr lang="es-ES"/>
          </a:p>
        </p:txBody>
      </p:sp>
      <p:sp>
        <p:nvSpPr>
          <p:cNvPr id="3076" name="Text Box 3"/>
          <p:cNvSpPr txBox="1">
            <a:spLocks noChangeArrowheads="1"/>
          </p:cNvSpPr>
          <p:nvPr/>
        </p:nvSpPr>
        <p:spPr bwMode="auto">
          <a:xfrm>
            <a:off x="1419225"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graphicFrame>
        <p:nvGraphicFramePr>
          <p:cNvPr id="3074" name="Object 10"/>
          <p:cNvGraphicFramePr>
            <a:graphicFrameLocks noChangeAspect="1"/>
          </p:cNvGraphicFramePr>
          <p:nvPr/>
        </p:nvGraphicFramePr>
        <p:xfrm>
          <a:off x="1733550" y="1295400"/>
          <a:ext cx="6229350" cy="4876800"/>
        </p:xfrm>
        <a:graphic>
          <a:graphicData uri="http://schemas.openxmlformats.org/presentationml/2006/ole">
            <p:oleObj spid="_x0000_s3074" name="Documento" r:id="rId3" imgW="6238460" imgH="4897073" progId="Word.Document.8">
              <p:embed/>
            </p:oleObj>
          </a:graphicData>
        </a:graphic>
      </p:graphicFrame>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gradFill rotWithShape="0">
            <a:gsLst>
              <a:gs pos="0">
                <a:srgbClr val="005CBF"/>
              </a:gs>
              <a:gs pos="25000">
                <a:srgbClr val="0087E6"/>
              </a:gs>
              <a:gs pos="75000">
                <a:srgbClr val="21D6E0"/>
              </a:gs>
              <a:gs pos="100000">
                <a:srgbClr val="03D4A8"/>
              </a:gs>
            </a:gsLst>
            <a:lin ang="0" scaled="1"/>
          </a:gradFill>
          <a:ln w="9525">
            <a:noFill/>
            <a:miter lim="800000"/>
            <a:headEnd/>
            <a:tailEnd/>
          </a:ln>
        </p:spPr>
        <p:txBody>
          <a:bodyPr wrap="none" anchor="ctr"/>
          <a:lstStyle/>
          <a:p>
            <a:endParaRPr lang="es-ES"/>
          </a:p>
        </p:txBody>
      </p:sp>
      <p:sp>
        <p:nvSpPr>
          <p:cNvPr id="55299" name="Text Box 3"/>
          <p:cNvSpPr txBox="1">
            <a:spLocks noChangeArrowheads="1"/>
          </p:cNvSpPr>
          <p:nvPr/>
        </p:nvSpPr>
        <p:spPr bwMode="auto">
          <a:xfrm>
            <a:off x="1219200" y="304800"/>
            <a:ext cx="6858000" cy="455613"/>
          </a:xfrm>
          <a:prstGeom prst="rect">
            <a:avLst/>
          </a:prstGeom>
          <a:noFill/>
          <a:ln w="9525">
            <a:noFill/>
            <a:miter lim="800000"/>
            <a:headEnd/>
            <a:tailEnd/>
          </a:ln>
        </p:spPr>
        <p:txBody>
          <a:bodyPr>
            <a:spAutoFit/>
          </a:bodyPr>
          <a:lstStyle/>
          <a:p>
            <a:pPr>
              <a:lnSpc>
                <a:spcPct val="85000"/>
              </a:lnSpc>
              <a:spcBef>
                <a:spcPct val="50000"/>
              </a:spcBef>
            </a:pPr>
            <a:r>
              <a:rPr lang="es-MX" sz="2800" i="0">
                <a:solidFill>
                  <a:schemeClr val="bg1"/>
                </a:solidFill>
              </a:rPr>
              <a:t>ITINERARIO DE LA INVESTIGACIÓN</a:t>
            </a:r>
            <a:r>
              <a:rPr lang="es-ES" sz="2800" i="0">
                <a:solidFill>
                  <a:schemeClr val="bg1"/>
                </a:solidFill>
              </a:rPr>
              <a:t> </a:t>
            </a:r>
          </a:p>
        </p:txBody>
      </p:sp>
      <p:sp>
        <p:nvSpPr>
          <p:cNvPr id="55300" name="AutoShape 4"/>
          <p:cNvSpPr>
            <a:spLocks noChangeArrowheads="1"/>
          </p:cNvSpPr>
          <p:nvPr/>
        </p:nvSpPr>
        <p:spPr bwMode="auto">
          <a:xfrm>
            <a:off x="2886075" y="1123950"/>
            <a:ext cx="3562350" cy="1200150"/>
          </a:xfrm>
          <a:prstGeom prst="flowChartMultidocument">
            <a:avLst/>
          </a:prstGeom>
          <a:gradFill rotWithShape="0">
            <a:gsLst>
              <a:gs pos="0">
                <a:srgbClr val="4D0808"/>
              </a:gs>
              <a:gs pos="30000">
                <a:srgbClr val="FF0300"/>
              </a:gs>
              <a:gs pos="55000">
                <a:srgbClr val="FF7A00"/>
              </a:gs>
              <a:gs pos="100000">
                <a:srgbClr val="FFF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AESI-E</a:t>
            </a:r>
          </a:p>
          <a:p>
            <a:endParaRPr lang="es-ES"/>
          </a:p>
        </p:txBody>
      </p:sp>
      <p:sp>
        <p:nvSpPr>
          <p:cNvPr id="55301" name="AutoShape 5"/>
          <p:cNvSpPr>
            <a:spLocks noChangeArrowheads="1"/>
          </p:cNvSpPr>
          <p:nvPr/>
        </p:nvSpPr>
        <p:spPr bwMode="auto">
          <a:xfrm>
            <a:off x="2886075" y="3803650"/>
            <a:ext cx="3562350" cy="1200150"/>
          </a:xfrm>
          <a:prstGeom prst="flowChartMultidocumen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AESI-F</a:t>
            </a:r>
          </a:p>
          <a:p>
            <a:endParaRPr lang="es-ES"/>
          </a:p>
        </p:txBody>
      </p:sp>
      <p:sp>
        <p:nvSpPr>
          <p:cNvPr id="55302" name="AutoShape 6"/>
          <p:cNvSpPr>
            <a:spLocks noChangeArrowheads="1"/>
          </p:cNvSpPr>
          <p:nvPr/>
        </p:nvSpPr>
        <p:spPr bwMode="auto">
          <a:xfrm>
            <a:off x="2886075" y="2463800"/>
            <a:ext cx="3562350" cy="1200150"/>
          </a:xfrm>
          <a:prstGeom prst="flowChartMultidocumen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AESI-G</a:t>
            </a:r>
          </a:p>
          <a:p>
            <a:endParaRPr lang="es-ES"/>
          </a:p>
        </p:txBody>
      </p:sp>
      <p:sp>
        <p:nvSpPr>
          <p:cNvPr id="280583" name="AutoShape 7"/>
          <p:cNvSpPr>
            <a:spLocks noChangeArrowheads="1"/>
          </p:cNvSpPr>
          <p:nvPr/>
        </p:nvSpPr>
        <p:spPr bwMode="auto">
          <a:xfrm>
            <a:off x="2886075" y="5143500"/>
            <a:ext cx="3562350" cy="1200150"/>
          </a:xfrm>
          <a:prstGeom prst="flowChartMultidocument">
            <a:avLst/>
          </a:prstGeom>
          <a:gradFill rotWithShape="0">
            <a:gsLst>
              <a:gs pos="0">
                <a:srgbClr val="005CBF"/>
              </a:gs>
              <a:gs pos="25000">
                <a:srgbClr val="0087E6"/>
              </a:gs>
              <a:gs pos="75000">
                <a:srgbClr val="21D6E0"/>
              </a:gs>
              <a:gs pos="100000">
                <a:srgbClr val="03D4A8"/>
              </a:gs>
            </a:gsLst>
            <a:lin ang="5400000" scaled="1"/>
          </a:gradFill>
          <a:ln w="9525">
            <a:solidFill>
              <a:schemeClr val="tx1"/>
            </a:solidFill>
            <a:miter lim="800000"/>
            <a:headEnd/>
            <a:tailEnd/>
          </a:ln>
        </p:spPr>
        <p:txBody>
          <a:bodyPr wrap="none" anchor="ctr"/>
          <a:lstStyle/>
          <a:p>
            <a:pPr>
              <a:lnSpc>
                <a:spcPct val="85000"/>
              </a:lnSpc>
              <a:spcBef>
                <a:spcPct val="50000"/>
              </a:spcBef>
            </a:pPr>
            <a:endParaRPr lang="es-ES" sz="2800" i="0">
              <a:solidFill>
                <a:schemeClr val="bg1"/>
              </a:solidFill>
            </a:endParaRPr>
          </a:p>
          <a:p>
            <a:pPr>
              <a:lnSpc>
                <a:spcPct val="85000"/>
              </a:lnSpc>
              <a:spcBef>
                <a:spcPct val="50000"/>
              </a:spcBef>
            </a:pPr>
            <a:r>
              <a:rPr lang="es-ES" sz="2800" i="0">
                <a:solidFill>
                  <a:schemeClr val="bg1"/>
                </a:solidFill>
              </a:rPr>
              <a:t>AESI-H</a:t>
            </a:r>
          </a:p>
          <a:p>
            <a:endParaRPr lang="es-ES"/>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0583"/>
                                        </p:tgtEl>
                                        <p:attrNameLst>
                                          <p:attrName>style.visibility</p:attrName>
                                        </p:attrNameLst>
                                      </p:cBhvr>
                                      <p:to>
                                        <p:strVal val="visible"/>
                                      </p:to>
                                    </p:set>
                                    <p:animEffect transition="in" filter="randombar(horizontal)">
                                      <p:cBhvr>
                                        <p:cTn id="7" dur="500"/>
                                        <p:tgtEl>
                                          <p:spTgt spid="280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animBg="1" autoUpdateAnimBg="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es-ES_tradnl" sz="2400" b="1" i="1" u="none" strike="noStrike" cap="none" normalizeH="0" baseline="0" smtClean="0">
            <a:ln>
              <a:noFill/>
            </a:ln>
            <a:solidFill>
              <a:srgbClr val="FF3300"/>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es-ES_tradnl" sz="2400" b="1" i="1" u="none" strike="noStrike" cap="none" normalizeH="0" baseline="0" smtClean="0">
            <a:ln>
              <a:noFill/>
            </a:ln>
            <a:solidFill>
              <a:srgbClr val="FF3300"/>
            </a:solidFill>
            <a:effectLst/>
            <a:latin typeface="Times New Roman" pitchFamily="18" charset="0"/>
            <a:cs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3171</TotalTime>
  <Words>3948</Words>
  <Application>Microsoft Office PowerPoint</Application>
  <PresentationFormat>Presentación en pantalla (4:3)</PresentationFormat>
  <Paragraphs>405</Paragraphs>
  <Slides>67</Slides>
  <Notes>0</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67</vt:i4>
      </vt:variant>
    </vt:vector>
  </HeadingPairs>
  <TitlesOfParts>
    <vt:vector size="72" baseType="lpstr">
      <vt:lpstr>Diseño predeterminado</vt:lpstr>
      <vt:lpstr>Documento</vt:lpstr>
      <vt:lpstr>Gráfico</vt:lpstr>
      <vt:lpstr>Hoja de cálculo de Microsoft Office Excel 97-2003</vt:lpstr>
      <vt:lpstr>Diapositiva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vector>
  </TitlesOfParts>
  <Company>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José Martínez López</dc:creator>
  <cp:lastModifiedBy>usuario</cp:lastModifiedBy>
  <cp:revision>244</cp:revision>
  <dcterms:created xsi:type="dcterms:W3CDTF">2001-10-12T21:32:39Z</dcterms:created>
  <dcterms:modified xsi:type="dcterms:W3CDTF">2013-01-01T18:31:20Z</dcterms:modified>
</cp:coreProperties>
</file>